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5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41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147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46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notesSlides/notesSlide13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124.xml" ContentType="application/vnd.openxmlformats-officedocument.presentationml.notesSlide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13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29.xml" ContentType="application/vnd.openxmlformats-officedocument.presentationml.notesSlide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notesSlides/notesSlide118.xml" ContentType="application/vnd.openxmlformats-officedocument.presentationml.notes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54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43.xml" ContentType="application/vnd.openxmlformats-officedocument.presentationml.notes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121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65.xml" ContentType="application/vnd.openxmlformats-officedocument.presentationml.notesSlide+xml"/>
  <Override PartName="/ppt/notesSlides/notesSlide110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138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48.xml" ContentType="application/vnd.openxmlformats-officedocument.presentationml.notesSlide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37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126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51.xml" ContentType="application/vnd.openxmlformats-officedocument.presentationml.notesSlide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s/slide130.xml" ContentType="application/vnd.openxmlformats-officedocument.presentationml.slide+xml"/>
  <Override PartName="/ppt/notesSlides/notesSlide48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140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149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38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45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notesSlides/notesSlide78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34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slides/slide129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39.xml" ContentType="application/vnd.openxmlformats-officedocument.presentationml.notesSlide+xml"/>
  <Override PartName="/ppt/slides/slide118.xml" ContentType="application/vnd.openxmlformats-officedocument.presentationml.slide+xml"/>
  <Override PartName="/ppt/notesSlides/notesSlide128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53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142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131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20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2.xml" ContentType="application/vnd.openxmlformats-officedocument.presentationml.notesSlide+xml"/>
  <Override PartName="/ppt/slides/slide148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notesSlides/notesSlide147.xml" ContentType="application/vnd.openxmlformats-officedocument.presentationml.notes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125.xml" ContentType="application/vnd.openxmlformats-officedocument.presentationml.notesSlide+xml"/>
  <Override PartName="/ppt/notesSlides/notesSlide136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11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theme/theme3.xml" ContentType="application/vnd.openxmlformats-officedocument.them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50.xml" ContentType="application/vnd.openxmlformats-officedocument.presentationml.notes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notesSlides/notesSlide36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109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notesSlides/notesSlide10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55.xml" ContentType="application/vnd.openxmlformats-officedocument.presentationml.notesSlide+xml"/>
  <Override PartName="/ppt/slides/slide97.xml" ContentType="application/vnd.openxmlformats-officedocument.presentationml.slide+xml"/>
  <Override PartName="/ppt/slides/slide134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44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23.xml" ContentType="application/vnd.openxmlformats-officedocument.presentationml.slide+xml"/>
  <Override PartName="/ppt/notesSlides/notesSlide88.xml" ContentType="application/vnd.openxmlformats-officedocument.presentationml.notesSlide+xml"/>
  <Override PartName="/ppt/notesSlides/notesSlide13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122.xml" ContentType="application/vnd.openxmlformats-officedocument.presentationml.notes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55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notesSlides/notesSlide44.xml" ContentType="application/vnd.openxmlformats-officedocument.presentationml.notesSlide+xml"/>
  <Override PartName="/ppt/notesSlides/notesSlide9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  <p:sldMasterId id="2147483664" r:id="rId2"/>
  </p:sldMasterIdLst>
  <p:notesMasterIdLst>
    <p:notesMasterId r:id="rId160"/>
  </p:notesMasterIdLst>
  <p:handoutMasterIdLst>
    <p:handoutMasterId r:id="rId161"/>
  </p:handoutMasterIdLst>
  <p:sldIdLst>
    <p:sldId id="281" r:id="rId3"/>
    <p:sldId id="256" r:id="rId4"/>
    <p:sldId id="258" r:id="rId5"/>
    <p:sldId id="259" r:id="rId6"/>
    <p:sldId id="261" r:id="rId7"/>
    <p:sldId id="449" r:id="rId8"/>
    <p:sldId id="263" r:id="rId9"/>
    <p:sldId id="264" r:id="rId10"/>
    <p:sldId id="268" r:id="rId11"/>
    <p:sldId id="269" r:id="rId12"/>
    <p:sldId id="270" r:id="rId13"/>
    <p:sldId id="278" r:id="rId14"/>
    <p:sldId id="287" r:id="rId15"/>
    <p:sldId id="280" r:id="rId16"/>
    <p:sldId id="279" r:id="rId17"/>
    <p:sldId id="289" r:id="rId18"/>
    <p:sldId id="471" r:id="rId19"/>
    <p:sldId id="272" r:id="rId20"/>
    <p:sldId id="273" r:id="rId21"/>
    <p:sldId id="464" r:id="rId22"/>
    <p:sldId id="465" r:id="rId23"/>
    <p:sldId id="507" r:id="rId24"/>
    <p:sldId id="508" r:id="rId25"/>
    <p:sldId id="509" r:id="rId26"/>
    <p:sldId id="510" r:id="rId27"/>
    <p:sldId id="512" r:id="rId28"/>
    <p:sldId id="466" r:id="rId29"/>
    <p:sldId id="513" r:id="rId30"/>
    <p:sldId id="515" r:id="rId31"/>
    <p:sldId id="514" r:id="rId32"/>
    <p:sldId id="516" r:id="rId33"/>
    <p:sldId id="517" r:id="rId34"/>
    <p:sldId id="467" r:id="rId35"/>
    <p:sldId id="518" r:id="rId36"/>
    <p:sldId id="520" r:id="rId37"/>
    <p:sldId id="523" r:id="rId38"/>
    <p:sldId id="524" r:id="rId39"/>
    <p:sldId id="525" r:id="rId40"/>
    <p:sldId id="526" r:id="rId41"/>
    <p:sldId id="468" r:id="rId42"/>
    <p:sldId id="469" r:id="rId43"/>
    <p:sldId id="470" r:id="rId44"/>
    <p:sldId id="294" r:id="rId45"/>
    <p:sldId id="291" r:id="rId46"/>
    <p:sldId id="527" r:id="rId47"/>
    <p:sldId id="528" r:id="rId48"/>
    <p:sldId id="529" r:id="rId49"/>
    <p:sldId id="531" r:id="rId50"/>
    <p:sldId id="532" r:id="rId51"/>
    <p:sldId id="293" r:id="rId52"/>
    <p:sldId id="295" r:id="rId53"/>
    <p:sldId id="417" r:id="rId54"/>
    <p:sldId id="296" r:id="rId55"/>
    <p:sldId id="300" r:id="rId56"/>
    <p:sldId id="476" r:id="rId57"/>
    <p:sldId id="301" r:id="rId58"/>
    <p:sldId id="302" r:id="rId59"/>
    <p:sldId id="472" r:id="rId60"/>
    <p:sldId id="477" r:id="rId61"/>
    <p:sldId id="473" r:id="rId62"/>
    <p:sldId id="474" r:id="rId63"/>
    <p:sldId id="535" r:id="rId64"/>
    <p:sldId id="304" r:id="rId65"/>
    <p:sldId id="534" r:id="rId66"/>
    <p:sldId id="537" r:id="rId67"/>
    <p:sldId id="536" r:id="rId68"/>
    <p:sldId id="538" r:id="rId69"/>
    <p:sldId id="533" r:id="rId70"/>
    <p:sldId id="313" r:id="rId71"/>
    <p:sldId id="450" r:id="rId72"/>
    <p:sldId id="316" r:id="rId73"/>
    <p:sldId id="317" r:id="rId74"/>
    <p:sldId id="318" r:id="rId75"/>
    <p:sldId id="451" r:id="rId76"/>
    <p:sldId id="321" r:id="rId77"/>
    <p:sldId id="478" r:id="rId78"/>
    <p:sldId id="479" r:id="rId79"/>
    <p:sldId id="480" r:id="rId80"/>
    <p:sldId id="481" r:id="rId81"/>
    <p:sldId id="322" r:id="rId82"/>
    <p:sldId id="323" r:id="rId83"/>
    <p:sldId id="482" r:id="rId84"/>
    <p:sldId id="324" r:id="rId85"/>
    <p:sldId id="325" r:id="rId86"/>
    <p:sldId id="521" r:id="rId87"/>
    <p:sldId id="483" r:id="rId88"/>
    <p:sldId id="485" r:id="rId89"/>
    <p:sldId id="486" r:id="rId90"/>
    <p:sldId id="487" r:id="rId91"/>
    <p:sldId id="488" r:id="rId92"/>
    <p:sldId id="489" r:id="rId93"/>
    <p:sldId id="327" r:id="rId94"/>
    <p:sldId id="490" r:id="rId95"/>
    <p:sldId id="452" r:id="rId96"/>
    <p:sldId id="330" r:id="rId97"/>
    <p:sldId id="539" r:id="rId98"/>
    <p:sldId id="331" r:id="rId99"/>
    <p:sldId id="491" r:id="rId100"/>
    <p:sldId id="333" r:id="rId101"/>
    <p:sldId id="522" r:id="rId102"/>
    <p:sldId id="334" r:id="rId103"/>
    <p:sldId id="492" r:id="rId104"/>
    <p:sldId id="332" r:id="rId105"/>
    <p:sldId id="453" r:id="rId106"/>
    <p:sldId id="337" r:id="rId107"/>
    <p:sldId id="493" r:id="rId108"/>
    <p:sldId id="338" r:id="rId109"/>
    <p:sldId id="340" r:id="rId110"/>
    <p:sldId id="494" r:id="rId111"/>
    <p:sldId id="339" r:id="rId112"/>
    <p:sldId id="496" r:id="rId113"/>
    <p:sldId id="497" r:id="rId114"/>
    <p:sldId id="498" r:id="rId115"/>
    <p:sldId id="495" r:id="rId116"/>
    <p:sldId id="499" r:id="rId117"/>
    <p:sldId id="500" r:id="rId118"/>
    <p:sldId id="501" r:id="rId119"/>
    <p:sldId id="502" r:id="rId120"/>
    <p:sldId id="503" r:id="rId121"/>
    <p:sldId id="454" r:id="rId122"/>
    <p:sldId id="343" r:id="rId123"/>
    <p:sldId id="344" r:id="rId124"/>
    <p:sldId id="345" r:id="rId125"/>
    <p:sldId id="504" r:id="rId126"/>
    <p:sldId id="505" r:id="rId127"/>
    <p:sldId id="346" r:id="rId128"/>
    <p:sldId id="455" r:id="rId129"/>
    <p:sldId id="540" r:id="rId130"/>
    <p:sldId id="350" r:id="rId131"/>
    <p:sldId id="506" r:id="rId132"/>
    <p:sldId id="360" r:id="rId133"/>
    <p:sldId id="351" r:id="rId134"/>
    <p:sldId id="352" r:id="rId135"/>
    <p:sldId id="354" r:id="rId136"/>
    <p:sldId id="456" r:id="rId137"/>
    <p:sldId id="357" r:id="rId138"/>
    <p:sldId id="358" r:id="rId139"/>
    <p:sldId id="361" r:id="rId140"/>
    <p:sldId id="364" r:id="rId141"/>
    <p:sldId id="458" r:id="rId142"/>
    <p:sldId id="359" r:id="rId143"/>
    <p:sldId id="457" r:id="rId144"/>
    <p:sldId id="365" r:id="rId145"/>
    <p:sldId id="366" r:id="rId146"/>
    <p:sldId id="437" r:id="rId147"/>
    <p:sldId id="367" r:id="rId148"/>
    <p:sldId id="541" r:id="rId149"/>
    <p:sldId id="542" r:id="rId150"/>
    <p:sldId id="543" r:id="rId151"/>
    <p:sldId id="544" r:id="rId152"/>
    <p:sldId id="459" r:id="rId153"/>
    <p:sldId id="371" r:id="rId154"/>
    <p:sldId id="372" r:id="rId155"/>
    <p:sldId id="460" r:id="rId156"/>
    <p:sldId id="373" r:id="rId157"/>
    <p:sldId id="461" r:id="rId158"/>
    <p:sldId id="378" r:id="rId159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7800" b="1" kern="1200">
        <a:solidFill>
          <a:srgbClr val="6699FF"/>
        </a:solidFill>
        <a:latin typeface="Goudy Old Style" charset="0"/>
        <a:ea typeface="ＭＳ Ｐゴシック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7800" b="1" kern="1200">
        <a:solidFill>
          <a:srgbClr val="6699FF"/>
        </a:solidFill>
        <a:latin typeface="Goudy Old Style" charset="0"/>
        <a:ea typeface="ＭＳ Ｐゴシック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7800" b="1" kern="1200">
        <a:solidFill>
          <a:srgbClr val="6699FF"/>
        </a:solidFill>
        <a:latin typeface="Goudy Old Style" charset="0"/>
        <a:ea typeface="ＭＳ Ｐゴシック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7800" b="1" kern="1200">
        <a:solidFill>
          <a:srgbClr val="6699FF"/>
        </a:solidFill>
        <a:latin typeface="Goudy Old Style" charset="0"/>
        <a:ea typeface="ＭＳ Ｐゴシック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7800" b="1" kern="1200">
        <a:solidFill>
          <a:srgbClr val="6699FF"/>
        </a:solidFill>
        <a:latin typeface="Goudy Old Style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7800" b="1" kern="1200">
        <a:solidFill>
          <a:srgbClr val="6699FF"/>
        </a:solidFill>
        <a:latin typeface="Goudy Old Style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7800" b="1" kern="1200">
        <a:solidFill>
          <a:srgbClr val="6699FF"/>
        </a:solidFill>
        <a:latin typeface="Goudy Old Style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7800" b="1" kern="1200">
        <a:solidFill>
          <a:srgbClr val="6699FF"/>
        </a:solidFill>
        <a:latin typeface="Goudy Old Style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7800" b="1" kern="1200">
        <a:solidFill>
          <a:srgbClr val="6699FF"/>
        </a:solidFill>
        <a:latin typeface="Goudy Old Style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bw" frameSlides="1"/>
  <p:showPr showNarration="1">
    <p:present/>
    <p:sldAll/>
    <p:penClr>
      <a:srgbClr val="FF0000"/>
    </p:penClr>
  </p:showPr>
  <p:clrMru>
    <a:srgbClr val="FFFF00"/>
    <a:srgbClr val="008080"/>
    <a:srgbClr val="DDDDDD"/>
    <a:srgbClr val="003366"/>
    <a:srgbClr val="99CCFF"/>
    <a:srgbClr val="000099"/>
    <a:srgbClr val="6699FF"/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73381" autoAdjust="0"/>
  </p:normalViewPr>
  <p:slideViewPr>
    <p:cSldViewPr>
      <p:cViewPr varScale="1">
        <p:scale>
          <a:sx n="52" d="100"/>
          <a:sy n="52" d="100"/>
        </p:scale>
        <p:origin x="-18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7136"/>
    </p:cViewPr>
  </p:sorterViewPr>
  <p:notesViewPr>
    <p:cSldViewPr>
      <p:cViewPr varScale="1">
        <p:scale>
          <a:sx n="66" d="100"/>
          <a:sy n="66" d="100"/>
        </p:scale>
        <p:origin x="-2142" y="-108"/>
      </p:cViewPr>
      <p:guideLst>
        <p:guide orient="horz" pos="3025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38" Type="http://schemas.openxmlformats.org/officeDocument/2006/relationships/slide" Target="slides/slide136.xml"/><Relationship Id="rId154" Type="http://schemas.openxmlformats.org/officeDocument/2006/relationships/slide" Target="slides/slide152.xml"/><Relationship Id="rId159" Type="http://schemas.openxmlformats.org/officeDocument/2006/relationships/slide" Target="slides/slide157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144" Type="http://schemas.openxmlformats.org/officeDocument/2006/relationships/slide" Target="slides/slide142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60" Type="http://schemas.openxmlformats.org/officeDocument/2006/relationships/notesMaster" Target="notesMasters/notesMaster1.xml"/><Relationship Id="rId165" Type="http://schemas.openxmlformats.org/officeDocument/2006/relationships/tableStyles" Target="tableStyle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slide" Target="slides/slide13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55" Type="http://schemas.openxmlformats.org/officeDocument/2006/relationships/slide" Target="slides/slide15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45" Type="http://schemas.openxmlformats.org/officeDocument/2006/relationships/slide" Target="slides/slide143.xml"/><Relationship Id="rId16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151" Type="http://schemas.openxmlformats.org/officeDocument/2006/relationships/slide" Target="slides/slide149.xml"/><Relationship Id="rId156" Type="http://schemas.openxmlformats.org/officeDocument/2006/relationships/slide" Target="slides/slide154.xml"/><Relationship Id="rId16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slide" Target="slides/slide14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16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157" Type="http://schemas.openxmlformats.org/officeDocument/2006/relationships/slide" Target="slides/slide15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slide" Target="slides/slide15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163" Type="http://schemas.openxmlformats.org/officeDocument/2006/relationships/viewProps" Target="viewProps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slide" Target="slides/slide15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3" Type="http://schemas.openxmlformats.org/officeDocument/2006/relationships/slide" Target="slides/slide1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3" tIns="47867" rIns="95733" bIns="47867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en-US"/>
              <a:t>Helping Others Change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8862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3" tIns="47867" rIns="95733" bIns="47867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en-US"/>
              <a:t>Christian Counseling &amp; Educational Foundation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67" tIns="48884" rIns="97767" bIns="48884" numCol="1" anchor="b" anchorCtr="0" compatLnSpc="1">
            <a:prstTxWarp prst="textNoShape">
              <a:avLst/>
            </a:prstTxWarp>
          </a:bodyPr>
          <a:lstStyle>
            <a:lvl1pPr algn="r" defTabSz="977900">
              <a:defRPr sz="1300" b="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7CD7AB71-10D4-473A-8158-BF5BE4CC46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3" tIns="47867" rIns="95733" bIns="47867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i="1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en-US"/>
              <a:t>Instruments of Change Notes</a:t>
            </a:r>
          </a:p>
        </p:txBody>
      </p:sp>
      <p:sp>
        <p:nvSpPr>
          <p:cNvPr id="163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7401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3" tIns="47867" rIns="95733" bIns="47867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en-US"/>
              <a:t>Changing Lives Ministries</a:t>
            </a:r>
          </a:p>
          <a:p>
            <a:pPr>
              <a:defRPr/>
            </a:pPr>
            <a:r>
              <a:rPr lang="en-US"/>
              <a:t>Christian Counseling &amp; Educational Foundation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s-E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22425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747" tIns="47873" rIns="95747" bIns="47873"/>
          <a:lstStyle/>
          <a:p>
            <a:pPr eaLnBrk="1" hangingPunct="1"/>
            <a:endParaRPr lang="es-DO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2426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747" tIns="47873" rIns="95747" bIns="47873"/>
          <a:lstStyle/>
          <a:p>
            <a:fld id="{3112351B-51F1-4A3D-9E98-E0DB2B69FAD6}" type="slidenum">
              <a:rPr lang="en-US"/>
              <a:pPr/>
              <a:t>102</a:t>
            </a:fld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22733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747" tIns="47873" rIns="95747" bIns="47873"/>
          <a:lstStyle/>
          <a:p>
            <a:pPr eaLnBrk="1" hangingPunct="1"/>
            <a:endParaRPr lang="es-DO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2733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747" tIns="47873" rIns="95747" bIns="47873"/>
          <a:lstStyle/>
          <a:p>
            <a:fld id="{4C9B42BB-70E5-41AA-A2FD-877BF60B52C8}" type="slidenum">
              <a:rPr lang="en-US"/>
              <a:pPr/>
              <a:t>106</a:t>
            </a:fld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23040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747" tIns="47873" rIns="95747" bIns="47873"/>
          <a:lstStyle/>
          <a:p>
            <a:endParaRPr lang="es-DO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23245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747" tIns="47873" rIns="95747" bIns="47873"/>
          <a:lstStyle/>
          <a:p>
            <a:endParaRPr lang="es-DO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2334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747" tIns="47873" rIns="95747" bIns="47873"/>
          <a:lstStyle/>
          <a:p>
            <a:pPr eaLnBrk="1" hangingPunct="1"/>
            <a:endParaRPr lang="es-DO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3347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747" tIns="47873" rIns="95747" bIns="47873"/>
          <a:lstStyle/>
          <a:p>
            <a:fld id="{F4B35AA6-225A-4BF3-A83D-A243614B046A}" type="slidenum">
              <a:rPr lang="en-US"/>
              <a:pPr/>
              <a:t>112</a:t>
            </a:fld>
            <a:endParaRPr 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23449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747" tIns="47873" rIns="95747" bIns="47873"/>
          <a:lstStyle/>
          <a:p>
            <a:endParaRPr lang="es-DO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23552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747" tIns="47873" rIns="95747" bIns="47873"/>
          <a:lstStyle/>
          <a:p>
            <a:pPr eaLnBrk="1" hangingPunct="1"/>
            <a:endParaRPr lang="es-DO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3552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747" tIns="47873" rIns="95747" bIns="47873"/>
          <a:lstStyle/>
          <a:p>
            <a:fld id="{850828C4-11D3-46DF-909E-F3A5565F4323}" type="slidenum">
              <a:rPr lang="en-US"/>
              <a:pPr/>
              <a:t>114</a:t>
            </a:fld>
            <a:endParaRPr 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23654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747" tIns="47873" rIns="95747" bIns="47873"/>
          <a:lstStyle/>
          <a:p>
            <a:pPr eaLnBrk="1" hangingPunct="1"/>
            <a:endParaRPr lang="es-DO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3654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747" tIns="47873" rIns="95747" bIns="47873"/>
          <a:lstStyle/>
          <a:p>
            <a:fld id="{B0F3CBDE-C0D1-41E2-986A-AE6E932B6DFB}" type="slidenum">
              <a:rPr lang="en-US"/>
              <a:pPr/>
              <a:t>115</a:t>
            </a:fld>
            <a:endParaRPr 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2375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747" tIns="47873" rIns="95747" bIns="47873"/>
          <a:lstStyle/>
          <a:p>
            <a:pPr eaLnBrk="1" hangingPunct="1"/>
            <a:endParaRPr lang="es-DO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3757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747" tIns="47873" rIns="95747" bIns="47873"/>
          <a:lstStyle/>
          <a:p>
            <a:fld id="{6A61DCAF-25DF-4B49-9BD9-2704CCEA44C0}" type="slidenum">
              <a:rPr lang="en-US"/>
              <a:pPr/>
              <a:t>116</a:t>
            </a:fld>
            <a:endParaRPr lang="en-US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23859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747" tIns="47873" rIns="95747" bIns="47873"/>
          <a:lstStyle/>
          <a:p>
            <a:pPr eaLnBrk="1" hangingPunct="1"/>
            <a:endParaRPr lang="es-DO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3859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747" tIns="47873" rIns="95747" bIns="47873"/>
          <a:lstStyle/>
          <a:p>
            <a:fld id="{A183942E-E249-42B6-A52F-E6E03F84158F}" type="slidenum">
              <a:rPr lang="en-US"/>
              <a:pPr/>
              <a:t>117</a:t>
            </a:fld>
            <a:endParaRPr lang="en-US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23961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747" tIns="47873" rIns="95747" bIns="47873"/>
          <a:lstStyle/>
          <a:p>
            <a:pPr eaLnBrk="1" hangingPunct="1"/>
            <a:endParaRPr lang="es-DO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396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747" tIns="47873" rIns="95747" bIns="47873"/>
          <a:lstStyle/>
          <a:p>
            <a:fld id="{0C966FDD-B2D3-4AFE-875B-50AA2D7C0E69}" type="slidenum">
              <a:rPr lang="en-US"/>
              <a:pPr/>
              <a:t>118</a:t>
            </a:fld>
            <a:endParaRPr lang="en-US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747" tIns="47873" rIns="95747" bIns="47873"/>
          <a:lstStyle/>
          <a:p>
            <a:endParaRPr lang="es-DO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2457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747" tIns="47873" rIns="95747" bIns="47873"/>
          <a:lstStyle/>
          <a:p>
            <a:pPr eaLnBrk="1" hangingPunct="1"/>
            <a:endParaRPr lang="es-DO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4576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747" tIns="47873" rIns="95747" bIns="47873"/>
          <a:lstStyle/>
          <a:p>
            <a:fld id="{5AC46CCB-F8D6-41EB-ABB9-94E00FC484BA}" type="slidenum">
              <a:rPr lang="en-US"/>
              <a:pPr/>
              <a:t>124</a:t>
            </a:fld>
            <a:endParaRPr lang="en-US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2467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747" tIns="47873" rIns="95747" bIns="47873"/>
          <a:lstStyle/>
          <a:p>
            <a:pPr eaLnBrk="1" hangingPunct="1"/>
            <a:endParaRPr lang="es-DO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4678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747" tIns="47873" rIns="95747" bIns="47873"/>
          <a:lstStyle/>
          <a:p>
            <a:fld id="{AAF20C3B-5A76-427D-B6BD-6EF111615428}" type="slidenum">
              <a:rPr lang="en-US"/>
              <a:pPr/>
              <a:t>125</a:t>
            </a:fld>
            <a:endParaRPr lang="en-US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5899" y="720752"/>
            <a:ext cx="4863402" cy="3600450"/>
          </a:xfrm>
          <a:prstGeom prst="rect">
            <a:avLst/>
          </a:prstGeom>
          <a:ln/>
        </p:spPr>
      </p:sp>
      <p:sp>
        <p:nvSpPr>
          <p:cNvPr id="2672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31856" y="4560901"/>
            <a:ext cx="5851490" cy="4319548"/>
          </a:xfrm>
          <a:prstGeom prst="rect">
            <a:avLst/>
          </a:prstGeom>
          <a:noFill/>
          <a:ln/>
        </p:spPr>
        <p:txBody>
          <a:bodyPr lIns="95747" tIns="47873" rIns="95747" bIns="47873"/>
          <a:lstStyle/>
          <a:p>
            <a:endParaRPr lang="es-DO" smtClean="0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747" tIns="47873" rIns="95747" bIns="47873"/>
          <a:lstStyle/>
          <a:p>
            <a:fld id="{1E0CF234-7CC3-44F2-9D3F-37F1A4DF69B0}" type="slidenum">
              <a:rPr lang="en-US"/>
              <a:pPr/>
              <a:t>130</a:t>
            </a:fld>
            <a:endParaRPr lang="en-US"/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747" tIns="47873" rIns="95747" bIns="47873"/>
          <a:lstStyle/>
          <a:p>
            <a:pPr eaLnBrk="1" hangingPunct="1"/>
            <a:endParaRPr lang="es-DO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25899" y="720752"/>
            <a:ext cx="4863402" cy="3600450"/>
          </a:xfrm>
          <a:prstGeom prst="rect">
            <a:avLst/>
          </a:prstGeom>
          <a:ln/>
        </p:spPr>
      </p:sp>
      <p:sp>
        <p:nvSpPr>
          <p:cNvPr id="349187" name="Notes Placeholder 2"/>
          <p:cNvSpPr>
            <a:spLocks noGrp="1"/>
          </p:cNvSpPr>
          <p:nvPr>
            <p:ph type="body" idx="1"/>
          </p:nvPr>
        </p:nvSpPr>
        <p:spPr>
          <a:xfrm>
            <a:off x="731856" y="4560901"/>
            <a:ext cx="5851490" cy="4319548"/>
          </a:xfrm>
          <a:prstGeom prst="rect">
            <a:avLst/>
          </a:prstGeom>
          <a:noFill/>
          <a:ln/>
        </p:spPr>
        <p:txBody>
          <a:bodyPr lIns="95747" tIns="47873" rIns="95747" bIns="47873"/>
          <a:lstStyle/>
          <a:p>
            <a:pPr eaLnBrk="1" hangingPunct="1"/>
            <a:endParaRPr lang="es-DO" smtClean="0"/>
          </a:p>
        </p:txBody>
      </p:sp>
      <p:sp>
        <p:nvSpPr>
          <p:cNvPr id="34918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143271" y="9120149"/>
            <a:ext cx="3170255" cy="479399"/>
          </a:xfrm>
          <a:prstGeom prst="rect">
            <a:avLst/>
          </a:prstGeom>
          <a:noFill/>
        </p:spPr>
        <p:txBody>
          <a:bodyPr lIns="95747" tIns="47873" rIns="95747" bIns="47873"/>
          <a:lstStyle/>
          <a:p>
            <a:fld id="{62FCB29F-4881-4488-8336-1BB62E96CDFC}" type="slidenum">
              <a:rPr lang="en-US" smtClean="0"/>
              <a:pPr/>
              <a:t>147</a:t>
            </a:fld>
            <a:endParaRPr lang="en-US" smtClean="0"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25899" y="720752"/>
            <a:ext cx="4863402" cy="3600450"/>
          </a:xfrm>
          <a:prstGeom prst="rect">
            <a:avLst/>
          </a:prstGeom>
          <a:ln/>
        </p:spPr>
      </p:sp>
      <p:sp>
        <p:nvSpPr>
          <p:cNvPr id="350211" name="Notes Placeholder 2"/>
          <p:cNvSpPr>
            <a:spLocks noGrp="1"/>
          </p:cNvSpPr>
          <p:nvPr>
            <p:ph type="body" idx="1"/>
          </p:nvPr>
        </p:nvSpPr>
        <p:spPr>
          <a:xfrm>
            <a:off x="731856" y="4560901"/>
            <a:ext cx="5851490" cy="4319548"/>
          </a:xfrm>
          <a:prstGeom prst="rect">
            <a:avLst/>
          </a:prstGeom>
          <a:noFill/>
          <a:ln/>
        </p:spPr>
        <p:txBody>
          <a:bodyPr lIns="95747" tIns="47873" rIns="95747" bIns="47873"/>
          <a:lstStyle/>
          <a:p>
            <a:pPr eaLnBrk="1" hangingPunct="1"/>
            <a:endParaRPr lang="es-DO" smtClean="0"/>
          </a:p>
        </p:txBody>
      </p:sp>
      <p:sp>
        <p:nvSpPr>
          <p:cNvPr id="350212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143271" y="9120149"/>
            <a:ext cx="3170255" cy="479399"/>
          </a:xfrm>
          <a:prstGeom prst="rect">
            <a:avLst/>
          </a:prstGeom>
          <a:noFill/>
        </p:spPr>
        <p:txBody>
          <a:bodyPr lIns="95747" tIns="47873" rIns="95747" bIns="47873"/>
          <a:lstStyle/>
          <a:p>
            <a:fld id="{50EBC246-68E2-452B-ACBE-2252AF2B9CDF}" type="slidenum">
              <a:rPr lang="en-US" smtClean="0"/>
              <a:pPr/>
              <a:t>148</a:t>
            </a:fld>
            <a:endParaRPr lang="en-US" smtClean="0"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ln/>
        </p:spPr>
      </p:sp>
      <p:sp>
        <p:nvSpPr>
          <p:cNvPr id="351235" name="Notes Placeholder 2"/>
          <p:cNvSpPr>
            <a:spLocks noGrp="1"/>
          </p:cNvSpPr>
          <p:nvPr>
            <p:ph type="body" idx="1"/>
          </p:nvPr>
        </p:nvSpPr>
        <p:spPr>
          <a:xfrm>
            <a:off x="731856" y="4560901"/>
            <a:ext cx="5851490" cy="4319548"/>
          </a:xfrm>
          <a:prstGeom prst="rect">
            <a:avLst/>
          </a:prstGeom>
          <a:noFill/>
          <a:ln/>
        </p:spPr>
        <p:txBody>
          <a:bodyPr lIns="95747" tIns="47873" rIns="95747" bIns="47873"/>
          <a:lstStyle/>
          <a:p>
            <a:pPr eaLnBrk="1" hangingPunct="1"/>
            <a:endParaRPr lang="es-DO" smtClean="0"/>
          </a:p>
        </p:txBody>
      </p:sp>
      <p:sp>
        <p:nvSpPr>
          <p:cNvPr id="35123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143271" y="9120149"/>
            <a:ext cx="3170255" cy="479399"/>
          </a:xfrm>
          <a:prstGeom prst="rect">
            <a:avLst/>
          </a:prstGeom>
          <a:noFill/>
        </p:spPr>
        <p:txBody>
          <a:bodyPr lIns="95747" tIns="47873" rIns="95747" bIns="47873"/>
          <a:lstStyle/>
          <a:p>
            <a:fld id="{5DE4C32B-B55A-41DE-A48B-56F7CF386C98}" type="slidenum">
              <a:rPr lang="en-US" smtClean="0"/>
              <a:pPr/>
              <a:t>149</a:t>
            </a:fld>
            <a:endParaRPr lang="en-US" smtClean="0"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ln/>
        </p:spPr>
      </p:sp>
      <p:sp>
        <p:nvSpPr>
          <p:cNvPr id="352259" name="Notes Placeholder 2"/>
          <p:cNvSpPr>
            <a:spLocks noGrp="1"/>
          </p:cNvSpPr>
          <p:nvPr>
            <p:ph type="body" idx="1"/>
          </p:nvPr>
        </p:nvSpPr>
        <p:spPr>
          <a:xfrm>
            <a:off x="731856" y="4560901"/>
            <a:ext cx="5851490" cy="4319548"/>
          </a:xfrm>
          <a:prstGeom prst="rect">
            <a:avLst/>
          </a:prstGeom>
          <a:noFill/>
          <a:ln/>
        </p:spPr>
        <p:txBody>
          <a:bodyPr lIns="95747" tIns="47873" rIns="95747" bIns="47873"/>
          <a:lstStyle/>
          <a:p>
            <a:pPr eaLnBrk="1" hangingPunct="1"/>
            <a:endParaRPr lang="es-DO" smtClean="0"/>
          </a:p>
        </p:txBody>
      </p:sp>
      <p:sp>
        <p:nvSpPr>
          <p:cNvPr id="35226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143271" y="9120149"/>
            <a:ext cx="3170255" cy="479399"/>
          </a:xfrm>
          <a:prstGeom prst="rect">
            <a:avLst/>
          </a:prstGeom>
          <a:noFill/>
        </p:spPr>
        <p:txBody>
          <a:bodyPr lIns="95747" tIns="47873" rIns="95747" bIns="47873"/>
          <a:lstStyle/>
          <a:p>
            <a:fld id="{55304F34-FB1F-4A73-832E-0D88920FE69D}" type="slidenum">
              <a:rPr lang="en-US" smtClean="0"/>
              <a:pPr/>
              <a:t>150</a:t>
            </a:fld>
            <a:endParaRPr lang="en-US" smtClean="0"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ln/>
        </p:spPr>
      </p:sp>
      <p:sp>
        <p:nvSpPr>
          <p:cNvPr id="1955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31856" y="4560901"/>
            <a:ext cx="5851490" cy="4319548"/>
          </a:xfrm>
          <a:prstGeom prst="rect">
            <a:avLst/>
          </a:prstGeom>
          <a:noFill/>
          <a:ln/>
        </p:spPr>
        <p:txBody>
          <a:bodyPr lIns="95747" tIns="47873" rIns="95747" bIns="47873"/>
          <a:lstStyle/>
          <a:p>
            <a:endParaRPr lang="es-DO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ln/>
        </p:spPr>
      </p:sp>
      <p:sp>
        <p:nvSpPr>
          <p:cNvPr id="205827" name="Notes Placeholder 2"/>
          <p:cNvSpPr>
            <a:spLocks noGrp="1"/>
          </p:cNvSpPr>
          <p:nvPr>
            <p:ph type="body" idx="1"/>
          </p:nvPr>
        </p:nvSpPr>
        <p:spPr>
          <a:xfrm>
            <a:off x="731856" y="4560901"/>
            <a:ext cx="5851490" cy="4319548"/>
          </a:xfrm>
          <a:prstGeom prst="rect">
            <a:avLst/>
          </a:prstGeom>
          <a:noFill/>
          <a:ln/>
        </p:spPr>
        <p:txBody>
          <a:bodyPr lIns="95747" tIns="47873" rIns="95747" bIns="47873"/>
          <a:lstStyle/>
          <a:p>
            <a:pPr eaLnBrk="1" hangingPunct="1"/>
            <a:endParaRPr lang="es-DO" smtClean="0"/>
          </a:p>
        </p:txBody>
      </p:sp>
      <p:sp>
        <p:nvSpPr>
          <p:cNvPr id="20582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143271" y="9120149"/>
            <a:ext cx="3170255" cy="479399"/>
          </a:xfrm>
          <a:prstGeom prst="rect">
            <a:avLst/>
          </a:prstGeom>
          <a:noFill/>
        </p:spPr>
        <p:txBody>
          <a:bodyPr lIns="95747" tIns="47873" rIns="95747" bIns="47873"/>
          <a:lstStyle/>
          <a:p>
            <a:fld id="{A18C8BFE-0642-45F1-8CCB-2CBC823674FB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ln/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>
          <a:xfrm>
            <a:off x="731856" y="4560901"/>
            <a:ext cx="5851490" cy="4319548"/>
          </a:xfrm>
          <a:prstGeom prst="rect">
            <a:avLst/>
          </a:prstGeom>
          <a:noFill/>
          <a:ln/>
        </p:spPr>
        <p:txBody>
          <a:bodyPr lIns="95747" tIns="47873" rIns="95747" bIns="47873"/>
          <a:lstStyle/>
          <a:p>
            <a:pPr eaLnBrk="1" hangingPunct="1"/>
            <a:endParaRPr lang="es-DO" smtClean="0"/>
          </a:p>
        </p:txBody>
      </p:sp>
      <p:sp>
        <p:nvSpPr>
          <p:cNvPr id="206852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143271" y="9120149"/>
            <a:ext cx="3170255" cy="479399"/>
          </a:xfrm>
          <a:prstGeom prst="rect">
            <a:avLst/>
          </a:prstGeom>
          <a:noFill/>
        </p:spPr>
        <p:txBody>
          <a:bodyPr lIns="95747" tIns="47873" rIns="95747" bIns="47873"/>
          <a:lstStyle/>
          <a:p>
            <a:fld id="{FE331448-4152-455C-92A2-F1F909DCCFDA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ln/>
        </p:spPr>
      </p:sp>
      <p:sp>
        <p:nvSpPr>
          <p:cNvPr id="2078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31856" y="4560901"/>
            <a:ext cx="5851490" cy="4319548"/>
          </a:xfrm>
          <a:prstGeom prst="rect">
            <a:avLst/>
          </a:prstGeom>
          <a:noFill/>
          <a:ln/>
        </p:spPr>
        <p:txBody>
          <a:bodyPr lIns="95747" tIns="47873" rIns="95747" bIns="47873"/>
          <a:lstStyle/>
          <a:p>
            <a:endParaRPr lang="es-DO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ln/>
        </p:spPr>
      </p:sp>
      <p:sp>
        <p:nvSpPr>
          <p:cNvPr id="2088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31856" y="4560901"/>
            <a:ext cx="5851490" cy="4319548"/>
          </a:xfrm>
          <a:prstGeom prst="rect">
            <a:avLst/>
          </a:prstGeom>
          <a:noFill/>
          <a:ln/>
        </p:spPr>
        <p:txBody>
          <a:bodyPr lIns="95747" tIns="47873" rIns="95747" bIns="47873"/>
          <a:lstStyle/>
          <a:p>
            <a:endParaRPr lang="es-DO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ln/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>
          <a:xfrm>
            <a:off x="731856" y="4560901"/>
            <a:ext cx="5851490" cy="4319548"/>
          </a:xfrm>
          <a:prstGeom prst="rect">
            <a:avLst/>
          </a:prstGeom>
          <a:noFill/>
          <a:ln/>
        </p:spPr>
        <p:txBody>
          <a:bodyPr lIns="95747" tIns="47873" rIns="95747" bIns="47873"/>
          <a:lstStyle/>
          <a:p>
            <a:pPr eaLnBrk="1" hangingPunct="1"/>
            <a:endParaRPr lang="es-DO" smtClean="0"/>
          </a:p>
        </p:txBody>
      </p:sp>
      <p:sp>
        <p:nvSpPr>
          <p:cNvPr id="20992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143271" y="9120149"/>
            <a:ext cx="3170255" cy="479399"/>
          </a:xfrm>
          <a:prstGeom prst="rect">
            <a:avLst/>
          </a:prstGeom>
          <a:noFill/>
        </p:spPr>
        <p:txBody>
          <a:bodyPr lIns="95747" tIns="47873" rIns="95747" bIns="47873"/>
          <a:lstStyle/>
          <a:p>
            <a:fld id="{CBB5A6B8-74F7-4F08-B57F-5C603A6101B8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ln/>
        </p:spPr>
      </p:sp>
      <p:sp>
        <p:nvSpPr>
          <p:cNvPr id="2109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31856" y="4560901"/>
            <a:ext cx="5851490" cy="4319548"/>
          </a:xfrm>
          <a:prstGeom prst="rect">
            <a:avLst/>
          </a:prstGeom>
          <a:noFill/>
          <a:ln/>
        </p:spPr>
        <p:txBody>
          <a:bodyPr lIns="95747" tIns="47873" rIns="95747" bIns="47873"/>
          <a:lstStyle/>
          <a:p>
            <a:endParaRPr lang="es-DO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ln/>
        </p:spPr>
      </p:sp>
      <p:sp>
        <p:nvSpPr>
          <p:cNvPr id="2119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31856" y="4560901"/>
            <a:ext cx="5851490" cy="4319548"/>
          </a:xfrm>
          <a:prstGeom prst="rect">
            <a:avLst/>
          </a:prstGeom>
          <a:noFill/>
          <a:ln/>
        </p:spPr>
        <p:txBody>
          <a:bodyPr lIns="95747" tIns="47873" rIns="95747" bIns="47873"/>
          <a:lstStyle/>
          <a:p>
            <a:endParaRPr lang="es-DO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ln/>
        </p:spPr>
      </p:sp>
      <p:sp>
        <p:nvSpPr>
          <p:cNvPr id="2129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31856" y="4560901"/>
            <a:ext cx="5851490" cy="4319548"/>
          </a:xfrm>
          <a:prstGeom prst="rect">
            <a:avLst/>
          </a:prstGeom>
          <a:noFill/>
          <a:ln/>
        </p:spPr>
        <p:txBody>
          <a:bodyPr lIns="95747" tIns="47873" rIns="95747" bIns="47873"/>
          <a:lstStyle/>
          <a:p>
            <a:endParaRPr lang="es-DO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ln/>
        </p:spPr>
      </p:sp>
      <p:sp>
        <p:nvSpPr>
          <p:cNvPr id="2140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31856" y="4560901"/>
            <a:ext cx="5851490" cy="4319548"/>
          </a:xfrm>
          <a:prstGeom prst="rect">
            <a:avLst/>
          </a:prstGeom>
          <a:noFill/>
          <a:ln/>
        </p:spPr>
        <p:txBody>
          <a:bodyPr lIns="95747" tIns="47873" rIns="95747" bIns="47873"/>
          <a:lstStyle/>
          <a:p>
            <a:endParaRPr lang="es-DO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s-ES_tradnl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17408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747" tIns="47873" rIns="95747" bIns="47873"/>
          <a:lstStyle/>
          <a:p>
            <a:endParaRPr lang="es-DO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17715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747" tIns="47873" rIns="95747" bIns="47873"/>
          <a:lstStyle/>
          <a:p>
            <a:endParaRPr lang="es-DO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17817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747" tIns="47873" rIns="95747" bIns="47873"/>
          <a:lstStyle/>
          <a:p>
            <a:endParaRPr lang="es-DO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17920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747" tIns="47873" rIns="95747" bIns="47873"/>
          <a:lstStyle/>
          <a:p>
            <a:endParaRPr lang="es-DO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747" tIns="47873" rIns="95747" bIns="47873"/>
          <a:lstStyle/>
          <a:p>
            <a:pPr eaLnBrk="1" hangingPunct="1"/>
            <a:endParaRPr lang="es-DO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8022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747" tIns="47873" rIns="95747" bIns="47873"/>
          <a:lstStyle/>
          <a:p>
            <a:fld id="{FA74EBE6-ABDC-4502-9094-3CC25EB57038}" type="slidenum">
              <a:rPr lang="en-US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ln/>
        </p:spPr>
      </p:sp>
      <p:sp>
        <p:nvSpPr>
          <p:cNvPr id="220163" name="Notes Placeholder 2"/>
          <p:cNvSpPr>
            <a:spLocks noGrp="1"/>
          </p:cNvSpPr>
          <p:nvPr>
            <p:ph type="body" idx="1"/>
          </p:nvPr>
        </p:nvSpPr>
        <p:spPr>
          <a:xfrm>
            <a:off x="731856" y="4560901"/>
            <a:ext cx="5851490" cy="4319548"/>
          </a:xfrm>
          <a:prstGeom prst="rect">
            <a:avLst/>
          </a:prstGeom>
          <a:noFill/>
          <a:ln/>
        </p:spPr>
        <p:txBody>
          <a:bodyPr lIns="95747" tIns="47873" rIns="95747" bIns="47873"/>
          <a:lstStyle/>
          <a:p>
            <a:pPr eaLnBrk="1" hangingPunct="1"/>
            <a:endParaRPr lang="es-DO" smtClean="0"/>
          </a:p>
        </p:txBody>
      </p:sp>
      <p:sp>
        <p:nvSpPr>
          <p:cNvPr id="22016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143271" y="9120149"/>
            <a:ext cx="3170255" cy="479399"/>
          </a:xfrm>
          <a:prstGeom prst="rect">
            <a:avLst/>
          </a:prstGeom>
          <a:noFill/>
        </p:spPr>
        <p:txBody>
          <a:bodyPr lIns="95747" tIns="47873" rIns="95747" bIns="47873"/>
          <a:lstStyle/>
          <a:p>
            <a:fld id="{14BD0FD7-DEE4-4AF6-8895-9CBD28DF5AB5}" type="slidenum">
              <a:rPr lang="en-US" smtClean="0"/>
              <a:pPr/>
              <a:t>68</a:t>
            </a:fld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19865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747" tIns="47873" rIns="95747" bIns="47873"/>
          <a:lstStyle/>
          <a:p>
            <a:pPr eaLnBrk="1" hangingPunct="1"/>
            <a:endParaRPr lang="es-DO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9866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747" tIns="47873" rIns="95747" bIns="47873"/>
          <a:lstStyle/>
          <a:p>
            <a:fld id="{9A8441D2-4981-4094-85C8-B778B04472D5}" type="slidenum">
              <a:rPr lang="en-US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1996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747" tIns="47873" rIns="95747" bIns="47873"/>
          <a:lstStyle/>
          <a:p>
            <a:pPr eaLnBrk="1" hangingPunct="1"/>
            <a:endParaRPr lang="es-DO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996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747" tIns="47873" rIns="95747" bIns="47873"/>
          <a:lstStyle/>
          <a:p>
            <a:fld id="{857952F6-9202-49C7-AEFE-80FF8FA7540F}" type="slidenum">
              <a:rPr lang="en-US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747" tIns="47873" rIns="95747" bIns="47873"/>
          <a:lstStyle/>
          <a:p>
            <a:pPr eaLnBrk="1" hangingPunct="1"/>
            <a:endParaRPr lang="es-DO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0070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747" tIns="47873" rIns="95747" bIns="47873"/>
          <a:lstStyle/>
          <a:p>
            <a:fld id="{D132F9F6-F85A-44A4-B730-799F31B4835E}" type="slidenum">
              <a:rPr lang="en-US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747" tIns="47873" rIns="95747" bIns="47873"/>
          <a:lstStyle/>
          <a:p>
            <a:pPr eaLnBrk="1" hangingPunct="1"/>
            <a:endParaRPr lang="es-DO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0173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747" tIns="47873" rIns="95747" bIns="47873"/>
          <a:lstStyle/>
          <a:p>
            <a:fld id="{56640185-D25A-423F-BEDE-A59DDA7AF893}" type="slidenum">
              <a:rPr lang="en-US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747" tIns="47873" rIns="95747" bIns="47873"/>
          <a:lstStyle/>
          <a:p>
            <a:pPr eaLnBrk="1" hangingPunct="1"/>
            <a:endParaRPr lang="es-DO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747" tIns="47873" rIns="95747" bIns="47873"/>
          <a:lstStyle/>
          <a:p>
            <a:fld id="{552EA4B0-71DB-4668-B7B6-45DF02D62271}" type="slidenum">
              <a:rPr lang="en-US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747" tIns="47873" rIns="95747" bIns="47873"/>
          <a:lstStyle/>
          <a:p>
            <a:pPr eaLnBrk="1" hangingPunct="1"/>
            <a:endParaRPr lang="es-DO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0890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747" tIns="47873" rIns="95747" bIns="47873"/>
          <a:lstStyle/>
          <a:p>
            <a:fld id="{FB2A2E73-B938-4BD6-93C0-B7C347EF536F}" type="slidenum">
              <a:rPr lang="en-US"/>
              <a:pPr/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747" tIns="47873" rIns="95747" bIns="47873"/>
          <a:lstStyle/>
          <a:p>
            <a:pPr eaLnBrk="1" hangingPunct="1"/>
            <a:endParaRPr lang="es-DO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0992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747" tIns="47873" rIns="95747" bIns="47873"/>
          <a:lstStyle/>
          <a:p>
            <a:fld id="{9C688884-8FAD-49B3-B94A-477E68220C42}" type="slidenum">
              <a:rPr lang="en-US"/>
              <a:pPr/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21094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747" tIns="47873" rIns="95747" bIns="47873"/>
          <a:lstStyle/>
          <a:p>
            <a:pPr eaLnBrk="1" hangingPunct="1"/>
            <a:endParaRPr lang="es-DO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1094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747" tIns="47873" rIns="95747" bIns="47873"/>
          <a:lstStyle/>
          <a:p>
            <a:fld id="{BB2A9CA5-083E-4166-B530-845FE9FB03C9}" type="slidenum">
              <a:rPr lang="en-US"/>
              <a:pPr/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747" tIns="47873" rIns="95747" bIns="47873"/>
          <a:lstStyle/>
          <a:p>
            <a:pPr eaLnBrk="1" hangingPunct="1"/>
            <a:endParaRPr lang="es-DO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1197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747" tIns="47873" rIns="95747" bIns="47873"/>
          <a:lstStyle/>
          <a:p>
            <a:fld id="{D376AEE1-0DD2-4A15-A3E7-7A92EF96937E}" type="slidenum">
              <a:rPr lang="en-US"/>
              <a:pPr/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747" tIns="47873" rIns="95747" bIns="47873"/>
          <a:lstStyle/>
          <a:p>
            <a:pPr eaLnBrk="1" hangingPunct="1"/>
            <a:endParaRPr lang="es-DO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1299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747" tIns="47873" rIns="95747" bIns="47873"/>
          <a:lstStyle/>
          <a:p>
            <a:fld id="{B2CA1444-29DF-44D5-B6B4-DF1E7FC33441}" type="slidenum">
              <a:rPr lang="en-US"/>
              <a:pPr/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747" tIns="47873" rIns="95747" bIns="47873"/>
          <a:lstStyle/>
          <a:p>
            <a:pPr eaLnBrk="1" hangingPunct="1"/>
            <a:endParaRPr lang="es-DO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747" tIns="47873" rIns="95747" bIns="47873"/>
          <a:lstStyle/>
          <a:p>
            <a:fld id="{D9FE3697-25F0-461D-AED2-C0292264FCCA}" type="slidenum">
              <a:rPr lang="en-US"/>
              <a:pPr/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21606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747" tIns="47873" rIns="95747" bIns="47873"/>
          <a:lstStyle/>
          <a:p>
            <a:endParaRPr lang="es-DO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2201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747" tIns="47873" rIns="95747" bIns="47873"/>
          <a:lstStyle/>
          <a:p>
            <a:pPr eaLnBrk="1" hangingPunct="1"/>
            <a:endParaRPr lang="es-DO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2016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747" tIns="47873" rIns="95747" bIns="47873"/>
          <a:lstStyle/>
          <a:p>
            <a:fld id="{7737C117-FB44-40D1-91AB-02ACCC8A34A6}" type="slidenum">
              <a:rPr lang="en-US"/>
              <a:pPr/>
              <a:t>98</a:t>
            </a:fld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ln/>
        </p:spPr>
      </p:sp>
      <p:sp>
        <p:nvSpPr>
          <p:cNvPr id="241667" name="Notes Placeholder 2"/>
          <p:cNvSpPr>
            <a:spLocks noGrp="1"/>
          </p:cNvSpPr>
          <p:nvPr>
            <p:ph type="body" idx="1"/>
          </p:nvPr>
        </p:nvSpPr>
        <p:spPr>
          <a:xfrm>
            <a:off x="731856" y="4560901"/>
            <a:ext cx="5851490" cy="4319548"/>
          </a:xfrm>
          <a:prstGeom prst="rect">
            <a:avLst/>
          </a:prstGeom>
          <a:noFill/>
          <a:ln/>
        </p:spPr>
        <p:txBody>
          <a:bodyPr lIns="95747" tIns="47873" rIns="95747" bIns="47873"/>
          <a:lstStyle/>
          <a:p>
            <a:pPr eaLnBrk="1" hangingPunct="1"/>
            <a:endParaRPr lang="es-DO" dirty="0" smtClean="0"/>
          </a:p>
        </p:txBody>
      </p:sp>
      <p:sp>
        <p:nvSpPr>
          <p:cNvPr id="24166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143271" y="9120149"/>
            <a:ext cx="3170255" cy="479399"/>
          </a:xfrm>
          <a:prstGeom prst="rect">
            <a:avLst/>
          </a:prstGeom>
          <a:noFill/>
        </p:spPr>
        <p:txBody>
          <a:bodyPr lIns="95747" tIns="47873" rIns="95747" bIns="47873"/>
          <a:lstStyle/>
          <a:p>
            <a:fld id="{6B14C5B5-A2EC-43CE-8495-4AF4FCBD189F}" type="slidenum">
              <a:rPr lang="en-US" smtClean="0">
                <a:latin typeface="Goudy Old Style" charset="0"/>
              </a:rPr>
              <a:pPr/>
              <a:t>100</a:t>
            </a:fld>
            <a:endParaRPr lang="en-US" smtClean="0">
              <a:latin typeface="Goudy Old Style" charset="0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164E5-2E29-435C-AB1F-CEA3F07A5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6450" y="320675"/>
            <a:ext cx="1885950" cy="5775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20675"/>
            <a:ext cx="5505450" cy="5775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28F9F-A2EC-43EB-BCF3-08BBF982E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527F0-E9AB-4A4E-8FB6-77C0D7572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066800"/>
            <a:ext cx="8229600" cy="3962400"/>
          </a:xfrm>
          <a:prstGeom prst="rect">
            <a:avLst/>
          </a:prstGeom>
        </p:spPr>
        <p:txBody>
          <a:bodyPr vert="horz"/>
          <a:lstStyle>
            <a:lvl1pPr>
              <a:defRPr sz="3600">
                <a:latin typeface="Calibri"/>
                <a:cs typeface="Calibri"/>
              </a:defRPr>
            </a:lvl1pPr>
            <a:lvl2pPr>
              <a:defRPr sz="3600">
                <a:latin typeface="Calibri"/>
                <a:cs typeface="Calibri"/>
              </a:defRPr>
            </a:lvl2pPr>
            <a:lvl3pPr>
              <a:defRPr sz="3600">
                <a:latin typeface="Calibri"/>
                <a:cs typeface="Calibri"/>
              </a:defRPr>
            </a:lvl3pPr>
            <a:lvl4pPr>
              <a:defRPr sz="3600">
                <a:latin typeface="Calibri"/>
                <a:cs typeface="Calibri"/>
              </a:defRPr>
            </a:lvl4pPr>
            <a:lvl5pPr>
              <a:defRPr sz="36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 vert="horz"/>
          <a:lstStyle>
            <a:lvl1pPr algn="ctr">
              <a:defRPr sz="3600">
                <a:latin typeface="Calibri"/>
                <a:cs typeface="Calibri"/>
              </a:defRPr>
            </a:lvl1pPr>
          </a:lstStyle>
          <a:p>
            <a:r>
              <a:rPr lang="en-US" dirty="0" smtClean="0"/>
              <a:t>Text 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181600"/>
            <a:ext cx="8229600" cy="6858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3600">
                <a:solidFill>
                  <a:srgbClr val="2C7C9F"/>
                </a:solidFill>
                <a:latin typeface="Calibri"/>
                <a:cs typeface="Calibri"/>
              </a:defRPr>
            </a:lvl1pPr>
            <a:lvl2pPr marL="349250" indent="0" algn="ctr">
              <a:buNone/>
              <a:defRPr/>
            </a:lvl2pPr>
            <a:lvl3pPr marL="685800" indent="0" algn="ctr">
              <a:buNone/>
              <a:defRPr/>
            </a:lvl3pPr>
            <a:lvl4pPr marL="968375" indent="0" algn="ctr">
              <a:buNone/>
              <a:defRPr/>
            </a:lvl4pPr>
            <a:lvl5pPr marL="1263650" indent="0" algn="ctr">
              <a:buNone/>
              <a:defRPr/>
            </a:lvl5pPr>
          </a:lstStyle>
          <a:p>
            <a:pPr lvl="0"/>
            <a:r>
              <a:rPr lang="en-US" dirty="0" smtClean="0"/>
              <a:t>Text 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728889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066800"/>
            <a:ext cx="8229600" cy="50292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0000"/>
                </a:solidFill>
                <a:latin typeface="Calibri"/>
                <a:cs typeface="Calibri"/>
              </a:defRPr>
            </a:lvl1pPr>
            <a:lvl2pPr>
              <a:defRPr>
                <a:solidFill>
                  <a:srgbClr val="000000"/>
                </a:solidFill>
                <a:latin typeface="Calibri"/>
                <a:cs typeface="Calibri"/>
              </a:defRPr>
            </a:lvl2pPr>
            <a:lvl3pPr>
              <a:defRPr>
                <a:solidFill>
                  <a:srgbClr val="000000"/>
                </a:solidFill>
                <a:latin typeface="Calibri"/>
                <a:cs typeface="Calibri"/>
              </a:defRPr>
            </a:lvl3pPr>
            <a:lvl4pPr>
              <a:defRPr>
                <a:solidFill>
                  <a:srgbClr val="000000"/>
                </a:solidFill>
                <a:latin typeface="Calibri"/>
                <a:cs typeface="Calibri"/>
              </a:defRPr>
            </a:lvl4pPr>
            <a:lvl5pPr>
              <a:defRPr>
                <a:solidFill>
                  <a:srgbClr val="000000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Line 3"/>
          <p:cNvSpPr>
            <a:spLocks noChangeShapeType="1"/>
          </p:cNvSpPr>
          <p:nvPr userDrawn="1"/>
        </p:nvSpPr>
        <p:spPr bwMode="auto">
          <a:xfrm>
            <a:off x="457200" y="914400"/>
            <a:ext cx="8239126" cy="0"/>
          </a:xfrm>
          <a:prstGeom prst="line">
            <a:avLst/>
          </a:prstGeom>
          <a:ln>
            <a:solidFill>
              <a:srgbClr val="CD2215"/>
            </a:solidFill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 userDrawn="1"/>
        </p:nvSpPr>
        <p:spPr bwMode="auto">
          <a:xfrm>
            <a:off x="533400" y="971550"/>
            <a:ext cx="8153400" cy="0"/>
          </a:xfrm>
          <a:prstGeom prst="line">
            <a:avLst/>
          </a:prstGeom>
          <a:noFill/>
          <a:ln w="12700">
            <a:solidFill>
              <a:srgbClr val="EAEAEA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 vert="horz"/>
          <a:lstStyle>
            <a:lvl1pPr algn="l">
              <a:defRPr sz="3600">
                <a:latin typeface="Calibri"/>
                <a:cs typeface="Calibri"/>
              </a:defRPr>
            </a:lvl1pPr>
          </a:lstStyle>
          <a:p>
            <a:r>
              <a:rPr lang="en-US" dirty="0" smtClean="0"/>
              <a:t>TITLE 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081117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ng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244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0000"/>
                </a:solidFill>
                <a:latin typeface="Calibri"/>
                <a:cs typeface="Calibri"/>
              </a:defRPr>
            </a:lvl1pPr>
            <a:lvl2pPr>
              <a:defRPr>
                <a:solidFill>
                  <a:srgbClr val="000000"/>
                </a:solidFill>
                <a:latin typeface="Calibri"/>
                <a:cs typeface="Calibri"/>
              </a:defRPr>
            </a:lvl2pPr>
            <a:lvl3pPr>
              <a:defRPr>
                <a:solidFill>
                  <a:srgbClr val="000000"/>
                </a:solidFill>
                <a:latin typeface="Calibri"/>
                <a:cs typeface="Calibri"/>
              </a:defRPr>
            </a:lvl3pPr>
            <a:lvl4pPr>
              <a:defRPr>
                <a:solidFill>
                  <a:srgbClr val="000000"/>
                </a:solidFill>
                <a:latin typeface="Calibri"/>
                <a:cs typeface="Calibri"/>
              </a:defRPr>
            </a:lvl4pPr>
            <a:lvl5pPr>
              <a:defRPr>
                <a:solidFill>
                  <a:srgbClr val="000000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Line 3"/>
          <p:cNvSpPr>
            <a:spLocks noChangeShapeType="1"/>
          </p:cNvSpPr>
          <p:nvPr userDrawn="1"/>
        </p:nvSpPr>
        <p:spPr bwMode="auto">
          <a:xfrm>
            <a:off x="457200" y="1295400"/>
            <a:ext cx="8239126" cy="0"/>
          </a:xfrm>
          <a:prstGeom prst="line">
            <a:avLst/>
          </a:prstGeom>
          <a:ln>
            <a:solidFill>
              <a:srgbClr val="CD2215"/>
            </a:solidFill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 userDrawn="1"/>
        </p:nvSpPr>
        <p:spPr bwMode="auto">
          <a:xfrm>
            <a:off x="533400" y="1352550"/>
            <a:ext cx="8153400" cy="0"/>
          </a:xfrm>
          <a:prstGeom prst="line">
            <a:avLst/>
          </a:prstGeom>
          <a:noFill/>
          <a:ln w="12700">
            <a:solidFill>
              <a:srgbClr val="EAEAEA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/>
          <a:lstStyle>
            <a:lvl1pPr algn="l">
              <a:defRPr sz="3600">
                <a:latin typeface="Calibri"/>
                <a:cs typeface="Calibri"/>
              </a:defRPr>
            </a:lvl1pPr>
          </a:lstStyle>
          <a:p>
            <a:r>
              <a:rPr lang="en-US" dirty="0" smtClean="0"/>
              <a:t>TITLE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604847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D3BA1BF-0AE0-415F-8E7D-0D67716859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84164E5-2E29-435C-AB1F-CEA3F07A55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3E6F432-5B07-4235-A1A6-84F140AA20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1B3283-1A3C-4E26-8279-5B9B050E5A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85C1B71-57A7-4478-A06B-A36862AE67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6F432-5B07-4235-A1A6-84F140AA2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A89369E-6A5F-4CE5-B05A-4261D59FF8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4FF6AF-3992-43F8-8185-49E7C10411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77CCC9-D412-4598-B533-09EE1F0850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>
              <a:defRPr/>
            </a:pPr>
            <a:fld id="{B8615E3A-A783-40BB-AA23-A99E4A4EF8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E5A8BA8-D3C0-43EE-BE36-186DA699D5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2028F9F-A2EC-43EB-BCF3-08BBF982E8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67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B3283-1A3C-4E26-8279-5B9B050E5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C1B71-57A7-4478-A06B-A36862AE6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9369E-6A5F-4CE5-B05A-4261D59FF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FF6AF-3992-43F8-8185-49E7C1041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7CCC9-D412-4598-B533-09EE1F085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15E3A-A783-40BB-AA23-A99E4A4EF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A8BA8-D3C0-43EE-BE36-186DA699D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26" descr="bamboo"/>
          <p:cNvPicPr>
            <a:picLocks noChangeAspect="1" noChangeArrowheads="1"/>
          </p:cNvPicPr>
          <p:nvPr/>
        </p:nvPicPr>
        <p:blipFill>
          <a:blip r:embed="rId16"/>
          <a:srcRect r="45976"/>
          <a:stretch>
            <a:fillRect/>
          </a:stretch>
        </p:blipFill>
        <p:spPr bwMode="ltGray">
          <a:xfrm>
            <a:off x="7353300" y="0"/>
            <a:ext cx="1790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20675"/>
            <a:ext cx="74676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3" name="Rectangle 102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84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4" name="Rectangle 10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248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10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48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CD3BA1BF-0AE0-415F-8E7D-0D6771685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3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D3BA1BF-0AE0-415F-8E7D-0D67716859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6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6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6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6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wmf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899592" y="228600"/>
            <a:ext cx="7488832" cy="932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INSTRUMENT0S </a:t>
            </a:r>
          </a:p>
          <a:p>
            <a:pPr>
              <a:defRPr/>
            </a:pPr>
            <a:r>
              <a:rPr lang="en-US" sz="6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en </a:t>
            </a:r>
            <a:r>
              <a:rPr lang="en-US" sz="66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las</a:t>
            </a:r>
            <a:r>
              <a:rPr lang="en-US" sz="6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 MANOS </a:t>
            </a:r>
          </a:p>
          <a:p>
            <a:pPr>
              <a:defRPr/>
            </a:pPr>
            <a:r>
              <a:rPr lang="en-US" sz="6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del </a:t>
            </a:r>
            <a:r>
              <a:rPr lang="en-US" sz="6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REDENTOR</a:t>
            </a:r>
          </a:p>
          <a:p>
            <a:pPr>
              <a:defRPr/>
            </a:pPr>
            <a:r>
              <a:rPr lang="en-US" sz="6000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Personas </a:t>
            </a:r>
            <a:r>
              <a:rPr lang="en-US" sz="6000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necesitadas</a:t>
            </a:r>
            <a:r>
              <a:rPr lang="en-US" sz="6000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 de </a:t>
            </a:r>
            <a:r>
              <a:rPr lang="en-US" sz="6000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cambio</a:t>
            </a:r>
            <a:r>
              <a:rPr lang="en-US" sz="6000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 </a:t>
            </a:r>
            <a:r>
              <a:rPr lang="en-US" sz="6000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ayundando</a:t>
            </a:r>
            <a:r>
              <a:rPr lang="en-US" sz="6000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 a </a:t>
            </a:r>
            <a:r>
              <a:rPr lang="en-US" sz="6000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otros</a:t>
            </a:r>
            <a:r>
              <a:rPr lang="en-US" sz="6000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 con </a:t>
            </a:r>
            <a:r>
              <a:rPr lang="en-US" sz="6000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necesidad</a:t>
            </a:r>
            <a:r>
              <a:rPr lang="en-US" sz="6000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 de </a:t>
            </a:r>
            <a:r>
              <a:rPr lang="en-US" sz="6000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cambio</a:t>
            </a:r>
            <a:r>
              <a:rPr lang="en-US" sz="6600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. </a:t>
            </a:r>
            <a:endParaRPr lang="en-US" sz="5400" b="0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  <a:p>
            <a:pPr>
              <a:defRPr/>
            </a:pPr>
            <a:endParaRPr lang="en-US" sz="7200" b="0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  <a:p>
            <a:pPr>
              <a:defRPr/>
            </a:pPr>
            <a:endParaRPr lang="en-US" sz="7200" b="0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  <a:p>
            <a:pPr>
              <a:defRPr/>
            </a:pPr>
            <a:endParaRPr lang="en-US" sz="7200" b="0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Text Box 1031"/>
          <p:cNvSpPr txBox="1">
            <a:spLocks noChangeArrowheads="1"/>
          </p:cNvSpPr>
          <p:nvPr/>
        </p:nvSpPr>
        <p:spPr bwMode="auto">
          <a:xfrm>
            <a:off x="228600" y="785813"/>
            <a:ext cx="9144000" cy="686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Ä"/>
            </a:pPr>
            <a:r>
              <a:rPr lang="en-US" sz="4400" b="0">
                <a:solidFill>
                  <a:schemeClr val="bg1"/>
                </a:solidFill>
              </a:rPr>
              <a:t>Un entendimiento más profundo del evangelio.</a:t>
            </a:r>
          </a:p>
          <a:p>
            <a:pPr algn="l">
              <a:buFont typeface="Wingdings" pitchFamily="2" charset="2"/>
              <a:buChar char="Ä"/>
            </a:pPr>
            <a:endParaRPr lang="en-US" sz="4400" b="0">
              <a:solidFill>
                <a:schemeClr val="bg1"/>
              </a:solidFill>
            </a:endParaRPr>
          </a:p>
          <a:p>
            <a:pPr algn="l">
              <a:buFont typeface="Wingdings" pitchFamily="2" charset="2"/>
              <a:buChar char="Ä"/>
            </a:pPr>
            <a:r>
              <a:rPr lang="en-US" sz="4400" b="0">
                <a:solidFill>
                  <a:schemeClr val="bg1"/>
                </a:solidFill>
              </a:rPr>
              <a:t>Un entendimiento correcto de las Escrituras. </a:t>
            </a:r>
          </a:p>
          <a:p>
            <a:pPr algn="l">
              <a:buFont typeface="Wingdings" pitchFamily="2" charset="2"/>
              <a:buChar char="Ä"/>
            </a:pPr>
            <a:endParaRPr lang="en-US" sz="4400" b="0">
              <a:solidFill>
                <a:schemeClr val="bg1"/>
              </a:solidFill>
            </a:endParaRPr>
          </a:p>
          <a:p>
            <a:pPr algn="l">
              <a:buFont typeface="Wingdings" pitchFamily="2" charset="2"/>
              <a:buChar char="Ä"/>
            </a:pPr>
            <a:endParaRPr lang="en-US" sz="4400" b="0">
              <a:solidFill>
                <a:schemeClr val="bg1"/>
              </a:solidFill>
            </a:endParaRPr>
          </a:p>
          <a:p>
            <a:pPr algn="l">
              <a:buFont typeface="Wingdings" pitchFamily="2" charset="2"/>
              <a:buChar char="Ä"/>
            </a:pPr>
            <a:endParaRPr lang="en-US" sz="4400" b="0">
              <a:solidFill>
                <a:schemeClr val="bg1"/>
              </a:solidFill>
            </a:endParaRPr>
          </a:p>
          <a:p>
            <a:pPr algn="l"/>
            <a:endParaRPr lang="en-US" sz="4400" b="0">
              <a:solidFill>
                <a:schemeClr val="bg1"/>
              </a:solidFill>
            </a:endParaRPr>
          </a:p>
          <a:p>
            <a:pPr algn="l">
              <a:buFont typeface="Wingdings" pitchFamily="2" charset="2"/>
              <a:buChar char="Ä"/>
            </a:pPr>
            <a:endParaRPr lang="en-US" sz="4400" b="0">
              <a:solidFill>
                <a:schemeClr val="bg1"/>
              </a:solidFill>
            </a:endParaRPr>
          </a:p>
        </p:txBody>
      </p:sp>
      <p:sp>
        <p:nvSpPr>
          <p:cNvPr id="20488" name="Text Box 1032"/>
          <p:cNvSpPr txBox="1">
            <a:spLocks noChangeArrowheads="1"/>
          </p:cNvSpPr>
          <p:nvPr/>
        </p:nvSpPr>
        <p:spPr bwMode="auto">
          <a:xfrm>
            <a:off x="228600" y="3573463"/>
            <a:ext cx="8915400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sz="4400" b="0">
              <a:solidFill>
                <a:schemeClr val="bg1"/>
              </a:solidFill>
            </a:endParaRPr>
          </a:p>
          <a:p>
            <a:pPr algn="l">
              <a:buFont typeface="Wingdings" pitchFamily="2" charset="2"/>
              <a:buNone/>
            </a:pPr>
            <a:endParaRPr lang="en-US" sz="4400" b="0">
              <a:solidFill>
                <a:schemeClr val="bg1"/>
              </a:solidFill>
            </a:endParaRPr>
          </a:p>
          <a:p>
            <a:pPr algn="l">
              <a:buFont typeface="Wingdings" pitchFamily="2" charset="2"/>
              <a:buChar char="Ä"/>
            </a:pPr>
            <a:r>
              <a:rPr lang="en-US" sz="4400" b="0">
                <a:solidFill>
                  <a:schemeClr val="bg1"/>
                </a:solidFill>
              </a:rPr>
              <a:t>La meta correcta para la vida.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autoUpdateAnimBg="0"/>
      <p:bldP spid="20488" grpId="0" autoUpdateAnimBg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4"/>
          <p:cNvSpPr txBox="1">
            <a:spLocks noChangeArrowheads="1"/>
          </p:cNvSpPr>
          <p:nvPr/>
        </p:nvSpPr>
        <p:spPr bwMode="auto">
          <a:xfrm>
            <a:off x="-71438" y="1601788"/>
            <a:ext cx="8677276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6000" b="1">
                <a:solidFill>
                  <a:schemeClr val="bg1"/>
                </a:solidFill>
              </a:rPr>
              <a:t>Como Contar Tu Historia: </a:t>
            </a:r>
          </a:p>
        </p:txBody>
      </p:sp>
      <p:sp>
        <p:nvSpPr>
          <p:cNvPr id="60419" name="Text Box 5"/>
          <p:cNvSpPr txBox="1">
            <a:spLocks noChangeArrowheads="1"/>
          </p:cNvSpPr>
          <p:nvPr/>
        </p:nvSpPr>
        <p:spPr bwMode="auto">
          <a:xfrm>
            <a:off x="1214438" y="2536825"/>
            <a:ext cx="620395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6000" b="1">
                <a:solidFill>
                  <a:schemeClr val="bg1"/>
                </a:solidFill>
              </a:rPr>
              <a:t>Un Modelo Bíblico</a:t>
            </a:r>
          </a:p>
          <a:p>
            <a:pPr algn="l"/>
            <a:endParaRPr lang="en-US" sz="6000" b="1">
              <a:solidFill>
                <a:schemeClr val="bg1"/>
              </a:solidFill>
            </a:endParaRPr>
          </a:p>
          <a:p>
            <a:pPr algn="l"/>
            <a:endParaRPr lang="en-US" sz="6000" b="1">
              <a:solidFill>
                <a:schemeClr val="bg1"/>
              </a:solidFill>
            </a:endParaRPr>
          </a:p>
          <a:p>
            <a:pPr algn="l"/>
            <a:endParaRPr lang="en-US" sz="6000" b="1">
              <a:solidFill>
                <a:schemeClr val="bg1"/>
              </a:solidFill>
            </a:endParaRPr>
          </a:p>
        </p:txBody>
      </p:sp>
      <p:sp>
        <p:nvSpPr>
          <p:cNvPr id="60420" name="Text Box 6"/>
          <p:cNvSpPr txBox="1">
            <a:spLocks noChangeArrowheads="1"/>
          </p:cNvSpPr>
          <p:nvPr/>
        </p:nvSpPr>
        <p:spPr bwMode="auto">
          <a:xfrm>
            <a:off x="2062163" y="3581400"/>
            <a:ext cx="43672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4400" b="1">
                <a:solidFill>
                  <a:srgbClr val="FFFF00"/>
                </a:solidFill>
              </a:rPr>
              <a:t>2 Corintios 1:3--11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52600" y="457200"/>
            <a:ext cx="5751513" cy="6140450"/>
            <a:chOff x="1104" y="316"/>
            <a:chExt cx="3623" cy="3868"/>
          </a:xfrm>
        </p:grpSpPr>
        <p:sp>
          <p:nvSpPr>
            <p:cNvPr id="83971" name="AutoShape 3"/>
            <p:cNvSpPr>
              <a:spLocks noChangeAspect="1" noChangeArrowheads="1"/>
            </p:cNvSpPr>
            <p:nvPr/>
          </p:nvSpPr>
          <p:spPr bwMode="auto">
            <a:xfrm rot="5400000">
              <a:off x="1171" y="663"/>
              <a:ext cx="3455" cy="3455"/>
            </a:xfrm>
            <a:prstGeom prst="rtTriangle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 sz="2400">
                <a:solidFill>
                  <a:schemeClr val="tx1"/>
                </a:solidFill>
              </a:endParaRPr>
            </a:p>
          </p:txBody>
        </p:sp>
        <p:grpSp>
          <p:nvGrpSpPr>
            <p:cNvPr id="83972" name="Group 4"/>
            <p:cNvGrpSpPr>
              <a:grpSpLocks/>
            </p:cNvGrpSpPr>
            <p:nvPr/>
          </p:nvGrpSpPr>
          <p:grpSpPr bwMode="auto">
            <a:xfrm>
              <a:off x="1104" y="316"/>
              <a:ext cx="3623" cy="3868"/>
              <a:chOff x="1104" y="316"/>
              <a:chExt cx="3623" cy="3868"/>
            </a:xfrm>
          </p:grpSpPr>
          <p:sp>
            <p:nvSpPr>
              <p:cNvPr id="83973" name="Text Box 5"/>
              <p:cNvSpPr txBox="1">
                <a:spLocks noChangeArrowheads="1"/>
              </p:cNvSpPr>
              <p:nvPr/>
            </p:nvSpPr>
            <p:spPr bwMode="auto">
              <a:xfrm>
                <a:off x="2275" y="2959"/>
                <a:ext cx="1771" cy="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2800" b="0">
                    <a:solidFill>
                      <a:schemeClr val="bg1"/>
                    </a:solidFill>
                  </a:rPr>
                  <a:t>2. Como contar su</a:t>
                </a:r>
              </a:p>
              <a:p>
                <a:pPr algn="l"/>
                <a:r>
                  <a:rPr lang="en-US" sz="2800" b="0">
                    <a:solidFill>
                      <a:schemeClr val="bg1"/>
                    </a:solidFill>
                  </a:rPr>
                  <a:t>    historia</a:t>
                </a:r>
              </a:p>
            </p:txBody>
          </p:sp>
          <p:sp>
            <p:nvSpPr>
              <p:cNvPr id="83974" name="Text Box 6"/>
              <p:cNvSpPr txBox="1">
                <a:spLocks noChangeArrowheads="1"/>
              </p:cNvSpPr>
              <p:nvPr/>
            </p:nvSpPr>
            <p:spPr bwMode="auto">
              <a:xfrm>
                <a:off x="3109" y="2191"/>
                <a:ext cx="1490" cy="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457200" indent="-457200" algn="l">
                  <a:buFont typeface="Arial" charset="0"/>
                  <a:buAutoNum type="arabicPeriod"/>
                </a:pPr>
                <a:r>
                  <a:rPr lang="en-US" sz="2800" b="0">
                    <a:solidFill>
                      <a:schemeClr val="bg1"/>
                    </a:solidFill>
                  </a:rPr>
                  <a:t>Como Dios</a:t>
                </a:r>
              </a:p>
              <a:p>
                <a:pPr marL="457200" indent="-457200" algn="l">
                  <a:buFont typeface="Arial" charset="0"/>
                  <a:buNone/>
                </a:pPr>
                <a:r>
                  <a:rPr lang="en-US" sz="2800" b="0">
                    <a:solidFill>
                      <a:schemeClr val="bg1"/>
                    </a:solidFill>
                  </a:rPr>
                  <a:t>usa sufrimiento</a:t>
                </a:r>
              </a:p>
            </p:txBody>
          </p:sp>
          <p:grpSp>
            <p:nvGrpSpPr>
              <p:cNvPr id="83975" name="Group 7"/>
              <p:cNvGrpSpPr>
                <a:grpSpLocks/>
              </p:cNvGrpSpPr>
              <p:nvPr/>
            </p:nvGrpSpPr>
            <p:grpSpPr bwMode="auto">
              <a:xfrm>
                <a:off x="1104" y="316"/>
                <a:ext cx="3623" cy="3822"/>
                <a:chOff x="1104" y="316"/>
                <a:chExt cx="3623" cy="3822"/>
              </a:xfrm>
            </p:grpSpPr>
            <p:grpSp>
              <p:nvGrpSpPr>
                <p:cNvPr id="83979" name="Group 8"/>
                <p:cNvGrpSpPr>
                  <a:grpSpLocks/>
                </p:cNvGrpSpPr>
                <p:nvPr/>
              </p:nvGrpSpPr>
              <p:grpSpPr bwMode="auto">
                <a:xfrm>
                  <a:off x="1104" y="316"/>
                  <a:ext cx="3623" cy="3822"/>
                  <a:chOff x="1104" y="316"/>
                  <a:chExt cx="3623" cy="3822"/>
                </a:xfrm>
              </p:grpSpPr>
              <p:sp>
                <p:nvSpPr>
                  <p:cNvPr id="100361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04" y="316"/>
                    <a:ext cx="3623" cy="3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l">
                      <a:defRPr/>
                    </a:pPr>
                    <a:r>
                      <a:rPr lang="en-US" sz="3200" b="0">
                        <a:solidFill>
                          <a:srgbClr val="99CC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ea typeface="ＭＳ Ｐゴシック" charset="-128"/>
                      </a:rPr>
                      <a:t>Teología funcional del sufrimiento</a:t>
                    </a:r>
                  </a:p>
                </p:txBody>
              </p:sp>
              <p:sp>
                <p:nvSpPr>
                  <p:cNvPr id="83985" name="AutoShape 10"/>
                  <p:cNvSpPr>
                    <a:spLocks noChangeAspect="1" noChangeArrowheads="1"/>
                  </p:cNvSpPr>
                  <p:nvPr/>
                </p:nvSpPr>
                <p:spPr bwMode="auto">
                  <a:xfrm flipH="1">
                    <a:off x="1180" y="683"/>
                    <a:ext cx="3455" cy="3455"/>
                  </a:xfrm>
                  <a:prstGeom prst="rtTriangle">
                    <a:avLst/>
                  </a:prstGeom>
                  <a:noFill/>
                  <a:ln w="381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 sz="240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8398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363" y="1463"/>
                  <a:ext cx="1316" cy="7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sz="3600" b="0">
                      <a:solidFill>
                        <a:schemeClr val="bg1"/>
                      </a:solidFill>
                    </a:rPr>
                    <a:t>Unión </a:t>
                  </a:r>
                </a:p>
                <a:p>
                  <a:pPr algn="l"/>
                  <a:r>
                    <a:rPr lang="en-US" sz="3600" b="0">
                      <a:solidFill>
                        <a:schemeClr val="bg1"/>
                      </a:solidFill>
                    </a:rPr>
                    <a:t>con Cristo</a:t>
                  </a:r>
                </a:p>
              </p:txBody>
            </p:sp>
            <p:grpSp>
              <p:nvGrpSpPr>
                <p:cNvPr id="83981" name="Group 12"/>
                <p:cNvGrpSpPr>
                  <a:grpSpLocks/>
                </p:cNvGrpSpPr>
                <p:nvPr/>
              </p:nvGrpSpPr>
              <p:grpSpPr bwMode="auto">
                <a:xfrm>
                  <a:off x="1174" y="634"/>
                  <a:ext cx="1806" cy="327"/>
                  <a:chOff x="1174" y="634"/>
                  <a:chExt cx="1806" cy="327"/>
                </a:xfrm>
              </p:grpSpPr>
              <p:sp>
                <p:nvSpPr>
                  <p:cNvPr id="83982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12" y="634"/>
                    <a:ext cx="1568" cy="32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l"/>
                    <a:r>
                      <a:rPr lang="en-US" sz="2800" b="0">
                        <a:solidFill>
                          <a:schemeClr val="bg1"/>
                        </a:solidFill>
                      </a:rPr>
                      <a:t>Hebreos 2:10-11</a:t>
                    </a:r>
                  </a:p>
                </p:txBody>
              </p:sp>
              <p:sp>
                <p:nvSpPr>
                  <p:cNvPr id="83983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74" y="672"/>
                    <a:ext cx="220" cy="274"/>
                  </a:xfrm>
                  <a:prstGeom prst="rect">
                    <a:avLst/>
                  </a:prstGeom>
                  <a:noFill/>
                  <a:ln w="381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l"/>
                    <a:r>
                      <a:rPr lang="en-US" sz="2000">
                        <a:solidFill>
                          <a:srgbClr val="99CCFF"/>
                        </a:solidFill>
                      </a:rPr>
                      <a:t>1</a:t>
                    </a:r>
                  </a:p>
                </p:txBody>
              </p:sp>
            </p:grpSp>
          </p:grpSp>
          <p:grpSp>
            <p:nvGrpSpPr>
              <p:cNvPr id="83976" name="Group 15"/>
              <p:cNvGrpSpPr>
                <a:grpSpLocks/>
              </p:cNvGrpSpPr>
              <p:nvPr/>
            </p:nvGrpSpPr>
            <p:grpSpPr bwMode="auto">
              <a:xfrm>
                <a:off x="2306" y="3851"/>
                <a:ext cx="2330" cy="333"/>
                <a:chOff x="2306" y="3851"/>
                <a:chExt cx="2330" cy="333"/>
              </a:xfrm>
            </p:grpSpPr>
            <p:sp>
              <p:nvSpPr>
                <p:cNvPr id="83977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306" y="3857"/>
                  <a:ext cx="1768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sz="2800" b="0">
                      <a:solidFill>
                        <a:schemeClr val="bg1"/>
                      </a:solidFill>
                    </a:rPr>
                    <a:t>II Corintios 1:3-11</a:t>
                  </a:r>
                </a:p>
              </p:txBody>
            </p:sp>
            <p:sp>
              <p:nvSpPr>
                <p:cNvPr id="83978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416" y="3851"/>
                  <a:ext cx="220" cy="274"/>
                </a:xfrm>
                <a:prstGeom prst="rect">
                  <a:avLst/>
                </a:prstGeom>
                <a:noFill/>
                <a:ln w="381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sz="2000">
                      <a:solidFill>
                        <a:srgbClr val="99CCFF"/>
                      </a:solidFill>
                    </a:rPr>
                    <a:t>2</a:t>
                  </a:r>
                </a:p>
              </p:txBody>
            </p:sp>
          </p:grpSp>
        </p:grp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0" y="121920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900">
                <a:solidFill>
                  <a:schemeClr val="bg1"/>
                </a:solidFill>
              </a:rPr>
              <a:t>4. </a:t>
            </a:r>
            <a:r>
              <a:rPr lang="en-US" sz="4900" i="1">
                <a:solidFill>
                  <a:schemeClr val="bg1"/>
                </a:solidFill>
              </a:rPr>
              <a:t>ACEPTAR CON UNA AGENDA</a:t>
            </a: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471488" y="5181600"/>
            <a:ext cx="80121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FF00"/>
                </a:solidFill>
              </a:rPr>
              <a:t>La Redención como nuestro modelo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 autoUpdateAnimBg="0"/>
      <p:bldP spid="94211" grpId="0" autoUpdateAnimBg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357188" y="3857625"/>
            <a:ext cx="83185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sz="3200">
                <a:solidFill>
                  <a:srgbClr val="99CCFF"/>
                </a:solidFill>
                <a:cs typeface="Times New Roman" pitchFamily="18" charset="0"/>
              </a:rPr>
              <a:t>2 Corintios 1:3-11:</a:t>
            </a:r>
            <a:r>
              <a:rPr lang="en-US" sz="3200" b="0">
                <a:solidFill>
                  <a:srgbClr val="FCF4CC"/>
                </a:solidFill>
                <a:cs typeface="Times New Roman" pitchFamily="18" charset="0"/>
              </a:rPr>
              <a:t> </a:t>
            </a:r>
            <a:r>
              <a:rPr lang="en-US" sz="3200" b="0">
                <a:solidFill>
                  <a:schemeClr val="bg1"/>
                </a:solidFill>
                <a:cs typeface="Times New Roman" pitchFamily="18" charset="0"/>
              </a:rPr>
              <a:t>Personas sufriendo cuyo sufrimiento y consuelo brota en las vidas de cada uno. </a:t>
            </a:r>
            <a:endParaRPr lang="en-US" sz="3200" b="0">
              <a:solidFill>
                <a:schemeClr val="bg1"/>
              </a:solidFill>
            </a:endParaRP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304800" y="2819400"/>
            <a:ext cx="74342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sz="3200">
                <a:solidFill>
                  <a:srgbClr val="99CCFF"/>
                </a:solidFill>
                <a:cs typeface="Times New Roman" pitchFamily="18" charset="0"/>
              </a:rPr>
              <a:t>Hebreos 2:10-11:</a:t>
            </a:r>
            <a:r>
              <a:rPr lang="en-US" sz="3200" b="0">
                <a:solidFill>
                  <a:srgbClr val="FCF4CC"/>
                </a:solidFill>
                <a:cs typeface="Times New Roman" pitchFamily="18" charset="0"/>
              </a:rPr>
              <a:t> </a:t>
            </a:r>
            <a:r>
              <a:rPr lang="en-US" sz="3200" b="0">
                <a:solidFill>
                  <a:schemeClr val="bg1"/>
                </a:solidFill>
                <a:cs typeface="Times New Roman" pitchFamily="18" charset="0"/>
              </a:rPr>
              <a:t>Cristo nuestro hermano en</a:t>
            </a:r>
          </a:p>
          <a:p>
            <a:pPr algn="l">
              <a:buFont typeface="Wingdings" pitchFamily="2" charset="2"/>
              <a:buNone/>
            </a:pPr>
            <a:r>
              <a:rPr lang="en-US" sz="3200" b="0">
                <a:solidFill>
                  <a:schemeClr val="bg1"/>
                </a:solidFill>
                <a:cs typeface="Times New Roman" pitchFamily="18" charset="0"/>
              </a:rPr>
              <a:t>			  sufrimiento. </a:t>
            </a: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381000" y="5214938"/>
            <a:ext cx="84772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sz="3200">
                <a:solidFill>
                  <a:srgbClr val="99CCFF"/>
                </a:solidFill>
                <a:cs typeface="Times New Roman" pitchFamily="18" charset="0"/>
              </a:rPr>
              <a:t>Tito 2:11-3:8:</a:t>
            </a:r>
            <a:r>
              <a:rPr lang="en-US" sz="3200" b="0">
                <a:solidFill>
                  <a:srgbClr val="FCF4CC"/>
                </a:solidFill>
                <a:cs typeface="Times New Roman" pitchFamily="18" charset="0"/>
              </a:rPr>
              <a:t> </a:t>
            </a:r>
            <a:r>
              <a:rPr lang="en-US" sz="3200" b="0">
                <a:solidFill>
                  <a:schemeClr val="bg1"/>
                </a:solidFill>
                <a:cs typeface="Times New Roman" pitchFamily="18" charset="0"/>
              </a:rPr>
              <a:t>La aceptación de Dios hacia nosotros en Cristo para cambiarnos  moldea nuestro ministerio a otros.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219200" y="381000"/>
            <a:ext cx="6691313" cy="2667000"/>
            <a:chOff x="777" y="306"/>
            <a:chExt cx="4215" cy="1680"/>
          </a:xfrm>
        </p:grpSpPr>
        <p:sp>
          <p:nvSpPr>
            <p:cNvPr id="84998" name="AutoShape 10"/>
            <p:cNvSpPr>
              <a:spLocks noChangeArrowheads="1"/>
            </p:cNvSpPr>
            <p:nvPr/>
          </p:nvSpPr>
          <p:spPr bwMode="auto">
            <a:xfrm>
              <a:off x="816" y="306"/>
              <a:ext cx="4176" cy="1680"/>
            </a:xfrm>
            <a:prstGeom prst="wave">
              <a:avLst>
                <a:gd name="adj1" fmla="val 13005"/>
                <a:gd name="adj2" fmla="val 0"/>
              </a:avLst>
            </a:prstGeom>
            <a:gradFill rotWithShape="1">
              <a:gsLst>
                <a:gs pos="0">
                  <a:srgbClr val="00182F"/>
                </a:gs>
                <a:gs pos="50000">
                  <a:srgbClr val="003366"/>
                </a:gs>
                <a:gs pos="100000">
                  <a:srgbClr val="00182F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lstStyle/>
            <a:p>
              <a:endParaRPr lang="es-ES" sz="2000">
                <a:solidFill>
                  <a:schemeClr val="tx1"/>
                </a:solidFill>
              </a:endParaRPr>
            </a:p>
          </p:txBody>
        </p:sp>
        <p:sp>
          <p:nvSpPr>
            <p:cNvPr id="84999" name="Text Box 11"/>
            <p:cNvSpPr txBox="1">
              <a:spLocks noChangeArrowheads="1"/>
            </p:cNvSpPr>
            <p:nvPr/>
          </p:nvSpPr>
          <p:spPr bwMode="auto">
            <a:xfrm>
              <a:off x="777" y="676"/>
              <a:ext cx="3321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7200" i="1">
                  <a:solidFill>
                    <a:schemeClr val="bg1"/>
                  </a:solidFill>
                </a:rPr>
                <a:t>Pasajes Críticos</a:t>
              </a: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/>
      <p:bldP spid="98308" grpId="0"/>
      <p:bldP spid="98309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4" name="Oval 8"/>
          <p:cNvSpPr>
            <a:spLocks noChangeArrowheads="1"/>
          </p:cNvSpPr>
          <p:nvPr/>
        </p:nvSpPr>
        <p:spPr bwMode="auto">
          <a:xfrm>
            <a:off x="0" y="0"/>
            <a:ext cx="9144000" cy="6705600"/>
          </a:xfrm>
          <a:prstGeom prst="ellipse">
            <a:avLst/>
          </a:prstGeom>
          <a:gradFill rotWithShape="1">
            <a:gsLst>
              <a:gs pos="0">
                <a:srgbClr val="00182F"/>
              </a:gs>
              <a:gs pos="50000">
                <a:srgbClr val="003366"/>
              </a:gs>
              <a:gs pos="100000">
                <a:srgbClr val="00182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 sz="2400">
              <a:solidFill>
                <a:schemeClr val="tx1"/>
              </a:solidFill>
            </a:endParaRPr>
          </a:p>
        </p:txBody>
      </p:sp>
      <p:sp>
        <p:nvSpPr>
          <p:cNvPr id="87043" name="Text Box 9"/>
          <p:cNvSpPr txBox="1">
            <a:spLocks noChangeArrowheads="1"/>
          </p:cNvSpPr>
          <p:nvPr/>
        </p:nvSpPr>
        <p:spPr bwMode="auto">
          <a:xfrm>
            <a:off x="1284288" y="685800"/>
            <a:ext cx="6884987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200">
                <a:solidFill>
                  <a:schemeClr val="bg1"/>
                </a:solidFill>
              </a:rPr>
              <a:t>La Gran Pregunta</a:t>
            </a:r>
          </a:p>
        </p:txBody>
      </p:sp>
      <p:sp>
        <p:nvSpPr>
          <p:cNvPr id="87044" name="Text Box 10"/>
          <p:cNvSpPr txBox="1">
            <a:spLocks noChangeArrowheads="1"/>
          </p:cNvSpPr>
          <p:nvPr/>
        </p:nvSpPr>
        <p:spPr bwMode="auto">
          <a:xfrm>
            <a:off x="3505200" y="838200"/>
            <a:ext cx="208915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0">
                <a:solidFill>
                  <a:srgbClr val="99CCFF"/>
                </a:solidFill>
              </a:rPr>
              <a:t>?</a:t>
            </a:r>
          </a:p>
        </p:txBody>
      </p:sp>
      <p:sp>
        <p:nvSpPr>
          <p:cNvPr id="87045" name="Text Box 11"/>
          <p:cNvSpPr txBox="1">
            <a:spLocks noChangeArrowheads="1"/>
          </p:cNvSpPr>
          <p:nvPr/>
        </p:nvSpPr>
        <p:spPr bwMode="auto">
          <a:xfrm>
            <a:off x="4514850" y="4603750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 sz="4000" b="0">
              <a:solidFill>
                <a:schemeClr val="bg1"/>
              </a:solidFill>
            </a:endParaRPr>
          </a:p>
        </p:txBody>
      </p:sp>
      <p:sp>
        <p:nvSpPr>
          <p:cNvPr id="87046" name="Text Box 12"/>
          <p:cNvSpPr txBox="1">
            <a:spLocks noChangeArrowheads="1"/>
          </p:cNvSpPr>
          <p:nvPr/>
        </p:nvSpPr>
        <p:spPr bwMode="auto">
          <a:xfrm>
            <a:off x="1316038" y="4432300"/>
            <a:ext cx="675798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900" b="0">
                <a:solidFill>
                  <a:schemeClr val="bg1"/>
                </a:solidFill>
              </a:rPr>
              <a:t> ¿Estas desarrollando relaciones </a:t>
            </a:r>
          </a:p>
          <a:p>
            <a:r>
              <a:rPr lang="en-US" sz="3900" b="0">
                <a:solidFill>
                  <a:schemeClr val="bg1"/>
                </a:solidFill>
              </a:rPr>
              <a:t>donde la aceptación y un llamado</a:t>
            </a:r>
          </a:p>
          <a:p>
            <a:r>
              <a:rPr lang="en-US" sz="3900" b="0">
                <a:solidFill>
                  <a:schemeClr val="bg1"/>
                </a:solidFill>
              </a:rPr>
              <a:t>al cambio estan tejidos juntos?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9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Oval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ellipse">
            <a:avLst/>
          </a:prstGeom>
          <a:gradFill rotWithShape="1">
            <a:gsLst>
              <a:gs pos="0">
                <a:srgbClr val="003366"/>
              </a:gs>
              <a:gs pos="100000">
                <a:srgbClr val="00182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 sz="2400">
              <a:solidFill>
                <a:schemeClr val="tx1"/>
              </a:solidFill>
            </a:endParaRP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1409700" y="762000"/>
            <a:ext cx="6324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>
                <a:solidFill>
                  <a:srgbClr val="99CCFF"/>
                </a:solidFill>
              </a:rPr>
              <a:t>Capítulo 9</a:t>
            </a:r>
            <a:endParaRPr lang="en-US" sz="4800">
              <a:solidFill>
                <a:srgbClr val="99CCFF"/>
              </a:solidFill>
            </a:endParaRP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1212850" y="2889250"/>
            <a:ext cx="69230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0" i="1">
                <a:solidFill>
                  <a:schemeClr val="bg1"/>
                </a:solidFill>
              </a:rPr>
              <a:t>Conocer I: Llegando a Conocer</a:t>
            </a:r>
          </a:p>
          <a:p>
            <a:r>
              <a:rPr lang="en-US" sz="4800" b="0" i="1">
                <a:solidFill>
                  <a:schemeClr val="bg1"/>
                </a:solidFill>
              </a:rPr>
              <a:t>a la Gente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/>
      <p:bldP spid="103427" grpId="0" autoUpdateAnimBg="0"/>
      <p:bldP spid="103428" grpId="0" autoUpdateAnimBg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2819400" y="457200"/>
            <a:ext cx="3929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200" dirty="0" err="1">
                <a:solidFill>
                  <a:schemeClr val="bg1"/>
                </a:solidFill>
              </a:rPr>
              <a:t>Conocer</a:t>
            </a:r>
            <a:endParaRPr lang="en-US" dirty="0"/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1376363" y="1857375"/>
            <a:ext cx="71247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chemeClr val="bg1"/>
                </a:solidFill>
              </a:rPr>
              <a:t>Mensaje: </a:t>
            </a:r>
          </a:p>
          <a:p>
            <a:r>
              <a:rPr lang="en-US" sz="4400">
                <a:solidFill>
                  <a:schemeClr val="bg1"/>
                </a:solidFill>
              </a:rPr>
              <a:t>Cristo se preocupa por  </a:t>
            </a:r>
          </a:p>
          <a:p>
            <a:r>
              <a:rPr lang="en-US" sz="4400">
                <a:solidFill>
                  <a:schemeClr val="bg1"/>
                </a:solidFill>
              </a:rPr>
              <a:t>los detalles de tu vida</a:t>
            </a:r>
          </a:p>
          <a:p>
            <a:r>
              <a:rPr lang="en-US" sz="4400">
                <a:solidFill>
                  <a:schemeClr val="bg1"/>
                </a:solidFill>
              </a:rPr>
              <a:t>y está trabajando en medio de </a:t>
            </a:r>
          </a:p>
          <a:p>
            <a:r>
              <a:rPr lang="en-US" sz="4400">
                <a:solidFill>
                  <a:schemeClr val="bg1"/>
                </a:solidFill>
              </a:rPr>
              <a:t>ellos.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2224088" y="5630863"/>
            <a:ext cx="53578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FFFE00"/>
                </a:solidFill>
              </a:rPr>
              <a:t>Hebreos 4:14—16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autoUpdateAnimBg="0"/>
      <p:bldP spid="96260" grpId="0" autoUpdateAnimBg="0"/>
      <p:bldP spid="96261" grpId="0" autoUpdateAnimBg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343025" y="2209800"/>
            <a:ext cx="6681788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0">
                <a:solidFill>
                  <a:schemeClr val="bg1"/>
                </a:solidFill>
              </a:rPr>
              <a:t>Un ministerio personal</a:t>
            </a:r>
          </a:p>
          <a:p>
            <a:r>
              <a:rPr lang="en-US" sz="4800" b="0">
                <a:solidFill>
                  <a:schemeClr val="bg1"/>
                </a:solidFill>
              </a:rPr>
              <a:t>efectivo depende de </a:t>
            </a:r>
          </a:p>
          <a:p>
            <a:r>
              <a:rPr lang="en-US" sz="4800" b="0">
                <a:solidFill>
                  <a:schemeClr val="bg1"/>
                </a:solidFill>
              </a:rPr>
              <a:t>recolectar una base amplia </a:t>
            </a:r>
          </a:p>
          <a:p>
            <a:r>
              <a:rPr lang="en-US" sz="4800" b="0">
                <a:solidFill>
                  <a:schemeClr val="bg1"/>
                </a:solidFill>
              </a:rPr>
              <a:t>de información.</a:t>
            </a:r>
          </a:p>
        </p:txBody>
      </p:sp>
      <p:sp>
        <p:nvSpPr>
          <p:cNvPr id="90115" name="Text Box 8"/>
          <p:cNvSpPr txBox="1">
            <a:spLocks noChangeArrowheads="1"/>
          </p:cNvSpPr>
          <p:nvPr/>
        </p:nvSpPr>
        <p:spPr bwMode="auto">
          <a:xfrm>
            <a:off x="339725" y="381000"/>
            <a:ext cx="8439150" cy="830263"/>
          </a:xfrm>
          <a:prstGeom prst="rect">
            <a:avLst/>
          </a:prstGeom>
          <a:noFill/>
          <a:ln w="57150" cmpd="thickThin">
            <a:solidFill>
              <a:srgbClr val="99CC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99CCFF"/>
                </a:solidFill>
              </a:rPr>
              <a:t>Punto Central del Capítulo 9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autoUpdateAnimBg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1063625" y="3411538"/>
            <a:ext cx="7140575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99CCFF"/>
                </a:solidFill>
              </a:rPr>
              <a:t>Hebreos 4:14-16</a:t>
            </a:r>
          </a:p>
          <a:p>
            <a:r>
              <a:rPr lang="en-US" sz="3400" b="0">
                <a:solidFill>
                  <a:schemeClr val="bg1"/>
                </a:solidFill>
              </a:rPr>
              <a:t>Cristo el Recopilador de datos =Cristo el</a:t>
            </a:r>
          </a:p>
          <a:p>
            <a:r>
              <a:rPr lang="en-US" sz="3400" b="0">
                <a:solidFill>
                  <a:schemeClr val="bg1"/>
                </a:solidFill>
              </a:rPr>
              <a:t>Sumo Sacerdote que entiende.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219200" y="381000"/>
            <a:ext cx="6691313" cy="2667000"/>
            <a:chOff x="777" y="306"/>
            <a:chExt cx="4215" cy="1680"/>
          </a:xfrm>
        </p:grpSpPr>
        <p:sp>
          <p:nvSpPr>
            <p:cNvPr id="91140" name="AutoShape 7"/>
            <p:cNvSpPr>
              <a:spLocks noChangeArrowheads="1"/>
            </p:cNvSpPr>
            <p:nvPr/>
          </p:nvSpPr>
          <p:spPr bwMode="auto">
            <a:xfrm>
              <a:off x="816" y="306"/>
              <a:ext cx="4176" cy="1680"/>
            </a:xfrm>
            <a:prstGeom prst="wave">
              <a:avLst>
                <a:gd name="adj1" fmla="val 13005"/>
                <a:gd name="adj2" fmla="val 0"/>
              </a:avLst>
            </a:prstGeom>
            <a:gradFill rotWithShape="1">
              <a:gsLst>
                <a:gs pos="0">
                  <a:srgbClr val="00182F"/>
                </a:gs>
                <a:gs pos="50000">
                  <a:srgbClr val="003366"/>
                </a:gs>
                <a:gs pos="100000">
                  <a:srgbClr val="00182F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lstStyle/>
            <a:p>
              <a:endParaRPr lang="es-ES" sz="2000">
                <a:solidFill>
                  <a:schemeClr val="tx1"/>
                </a:solidFill>
              </a:endParaRPr>
            </a:p>
          </p:txBody>
        </p:sp>
        <p:sp>
          <p:nvSpPr>
            <p:cNvPr id="91141" name="Text Box 8"/>
            <p:cNvSpPr txBox="1">
              <a:spLocks noChangeArrowheads="1"/>
            </p:cNvSpPr>
            <p:nvPr/>
          </p:nvSpPr>
          <p:spPr bwMode="auto">
            <a:xfrm>
              <a:off x="777" y="676"/>
              <a:ext cx="3321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7200" i="1">
                  <a:solidFill>
                    <a:schemeClr val="bg1"/>
                  </a:solidFill>
                </a:rPr>
                <a:t>Pasajes Críticos</a:t>
              </a: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 autoUpdateAnimBg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0" y="3340100"/>
            <a:ext cx="94027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sz="3200">
                <a:solidFill>
                  <a:srgbClr val="FFFF00"/>
                </a:solidFill>
              </a:rPr>
              <a:t> Entender a la persona </a:t>
            </a:r>
          </a:p>
          <a:p>
            <a:pPr algn="l">
              <a:buFont typeface="Wingdings" pitchFamily="2" charset="2"/>
              <a:buNone/>
            </a:pPr>
            <a:r>
              <a:rPr lang="en-US" sz="3200">
                <a:solidFill>
                  <a:srgbClr val="FFFF00"/>
                </a:solidFill>
              </a:rPr>
              <a:t>    (significa entender el corázón; Proverb. 5:20)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0" y="4714875"/>
            <a:ext cx="94488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sz="3200">
                <a:solidFill>
                  <a:srgbClr val="FFFF00"/>
                </a:solidFill>
              </a:rPr>
              <a:t> Ayudar a la persona a conocerse ella misma</a:t>
            </a:r>
          </a:p>
          <a:p>
            <a:pPr algn="l"/>
            <a:r>
              <a:rPr lang="en-US" sz="3200">
                <a:solidFill>
                  <a:srgbClr val="FFFF00"/>
                </a:solidFill>
              </a:rPr>
              <a:t>     bíblicamente. </a:t>
            </a:r>
          </a:p>
          <a:p>
            <a:pPr algn="l"/>
            <a:endParaRPr lang="en-US" sz="3200">
              <a:solidFill>
                <a:srgbClr val="FFFF00"/>
              </a:solidFill>
            </a:endParaRPr>
          </a:p>
          <a:p>
            <a:pPr algn="l">
              <a:buFont typeface="Wingdings" pitchFamily="2" charset="2"/>
              <a:buNone/>
            </a:pPr>
            <a:r>
              <a:rPr lang="en-US" sz="3200">
                <a:solidFill>
                  <a:srgbClr val="FFFF00"/>
                </a:solidFill>
              </a:rPr>
              <a:t>  (autoconciencia o conocimiento de sí mismo)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296863"/>
            <a:ext cx="8321675" cy="2693987"/>
            <a:chOff x="0" y="187"/>
            <a:chExt cx="5242" cy="1697"/>
          </a:xfrm>
        </p:grpSpPr>
        <p:sp>
          <p:nvSpPr>
            <p:cNvPr id="92165" name="Text Box 2"/>
            <p:cNvSpPr txBox="1">
              <a:spLocks noChangeArrowheads="1"/>
            </p:cNvSpPr>
            <p:nvPr/>
          </p:nvSpPr>
          <p:spPr bwMode="auto">
            <a:xfrm>
              <a:off x="388" y="187"/>
              <a:ext cx="3712" cy="1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914400" indent="-914400">
                <a:buFontTx/>
                <a:buAutoNum type="arabicPeriod"/>
              </a:pPr>
              <a:r>
                <a:rPr lang="en-US" sz="5400" i="1">
                  <a:solidFill>
                    <a:schemeClr val="bg1"/>
                  </a:solidFill>
                </a:rPr>
                <a:t>Meta de los datos</a:t>
              </a:r>
            </a:p>
            <a:p>
              <a:pPr marL="914400" indent="-914400"/>
              <a:r>
                <a:rPr lang="en-US" sz="5400" i="1">
                  <a:solidFill>
                    <a:schemeClr val="bg1"/>
                  </a:solidFill>
                </a:rPr>
                <a:t>recopiliados</a:t>
              </a:r>
              <a:r>
                <a:rPr lang="en-US" sz="5400">
                  <a:solidFill>
                    <a:schemeClr val="bg1"/>
                  </a:solidFill>
                </a:rPr>
                <a:t>:</a:t>
              </a:r>
            </a:p>
          </p:txBody>
        </p:sp>
        <p:sp>
          <p:nvSpPr>
            <p:cNvPr id="92166" name="Text Box 5"/>
            <p:cNvSpPr txBox="1">
              <a:spLocks noChangeArrowheads="1"/>
            </p:cNvSpPr>
            <p:nvPr/>
          </p:nvSpPr>
          <p:spPr bwMode="auto">
            <a:xfrm>
              <a:off x="0" y="1205"/>
              <a:ext cx="5242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buFont typeface="Wingdings" pitchFamily="2" charset="2"/>
                <a:buChar char="Ø"/>
              </a:pPr>
              <a:r>
                <a:rPr lang="en-US" sz="3200">
                  <a:solidFill>
                    <a:srgbClr val="FFFF00"/>
                  </a:solidFill>
                </a:rPr>
                <a:t> No simplemente descubrir el problema </a:t>
              </a:r>
            </a:p>
            <a:p>
              <a:pPr algn="l">
                <a:buFont typeface="Wingdings" pitchFamily="2" charset="2"/>
                <a:buNone/>
              </a:pPr>
              <a:r>
                <a:rPr lang="en-US" sz="3200">
                  <a:solidFill>
                    <a:srgbClr val="FFFF00"/>
                  </a:solidFill>
                </a:rPr>
                <a:t>    o exponer el pecado</a:t>
              </a: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autoUpdateAnimBg="0"/>
      <p:bldP spid="9728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1049338" y="303213"/>
            <a:ext cx="7123112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0">
                <a:solidFill>
                  <a:schemeClr val="bg1"/>
                </a:solidFill>
              </a:rPr>
              <a:t>¿Qué es distintivo </a:t>
            </a:r>
          </a:p>
          <a:p>
            <a:r>
              <a:rPr lang="en-US" sz="6000" b="0">
                <a:solidFill>
                  <a:schemeClr val="bg1"/>
                </a:solidFill>
              </a:rPr>
              <a:t>sobre el módulo</a:t>
            </a:r>
          </a:p>
          <a:p>
            <a:r>
              <a:rPr lang="en-US" sz="6000" b="0" i="1">
                <a:solidFill>
                  <a:srgbClr val="99CCFF"/>
                </a:solidFill>
              </a:rPr>
              <a:t>Instrumentos en las</a:t>
            </a:r>
          </a:p>
          <a:p>
            <a:r>
              <a:rPr lang="en-US" sz="6000" b="0" i="1">
                <a:solidFill>
                  <a:srgbClr val="99CCFF"/>
                </a:solidFill>
              </a:rPr>
              <a:t>Manos de Redentor?</a:t>
            </a:r>
            <a:endParaRPr lang="en-US" sz="6000" b="0">
              <a:solidFill>
                <a:srgbClr val="99CCFF"/>
              </a:solidFill>
            </a:endParaRPr>
          </a:p>
          <a:p>
            <a:endParaRPr lang="en-US" sz="6000" b="0">
              <a:solidFill>
                <a:schemeClr val="bg1"/>
              </a:solidFill>
            </a:endParaRPr>
          </a:p>
          <a:p>
            <a:endParaRPr lang="en-US" sz="6000" b="0">
              <a:solidFill>
                <a:schemeClr val="bg1"/>
              </a:solidFill>
            </a:endParaRPr>
          </a:p>
          <a:p>
            <a:r>
              <a:rPr lang="en-US" sz="6000" b="0">
                <a:solidFill>
                  <a:schemeClr val="bg1"/>
                </a:solidFill>
              </a:rPr>
              <a:t>(compromisos básicos )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1" grpId="0" autoUpdateAnimBg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Text Box 3"/>
          <p:cNvSpPr txBox="1">
            <a:spLocks noChangeArrowheads="1"/>
          </p:cNvSpPr>
          <p:nvPr/>
        </p:nvSpPr>
        <p:spPr bwMode="auto">
          <a:xfrm rot="-2972703">
            <a:off x="1765301" y="2970212"/>
            <a:ext cx="6807200" cy="1108075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6600">
                <a:solidFill>
                  <a:srgbClr val="003366"/>
                </a:solidFill>
              </a:rPr>
              <a:t>SUPOSICIONES</a:t>
            </a:r>
          </a:p>
        </p:txBody>
      </p:sp>
      <p:sp>
        <p:nvSpPr>
          <p:cNvPr id="93187" name="Text Box 6"/>
          <p:cNvSpPr txBox="1">
            <a:spLocks noChangeArrowheads="1"/>
          </p:cNvSpPr>
          <p:nvPr/>
        </p:nvSpPr>
        <p:spPr bwMode="auto">
          <a:xfrm>
            <a:off x="214313" y="533400"/>
            <a:ext cx="4643437" cy="199707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Relaciones</a:t>
            </a:r>
          </a:p>
          <a:p>
            <a:r>
              <a:rPr lang="en-US" sz="4000">
                <a:solidFill>
                  <a:schemeClr val="bg1"/>
                </a:solidFill>
              </a:rPr>
              <a:t>permanentemente </a:t>
            </a:r>
          </a:p>
          <a:p>
            <a:r>
              <a:rPr lang="en-US" sz="4000">
                <a:solidFill>
                  <a:schemeClr val="bg1"/>
                </a:solidFill>
              </a:rPr>
              <a:t>informales</a:t>
            </a:r>
          </a:p>
        </p:txBody>
      </p:sp>
      <p:sp>
        <p:nvSpPr>
          <p:cNvPr id="93188" name="Text Box 7"/>
          <p:cNvSpPr txBox="1">
            <a:spLocks noChangeArrowheads="1"/>
          </p:cNvSpPr>
          <p:nvPr/>
        </p:nvSpPr>
        <p:spPr bwMode="auto">
          <a:xfrm>
            <a:off x="6283325" y="4343400"/>
            <a:ext cx="2417763" cy="199707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Ministerio</a:t>
            </a:r>
          </a:p>
          <a:p>
            <a:r>
              <a:rPr lang="en-US" sz="4000">
                <a:solidFill>
                  <a:schemeClr val="bg1"/>
                </a:solidFill>
              </a:rPr>
              <a:t>personal</a:t>
            </a:r>
          </a:p>
          <a:p>
            <a:r>
              <a:rPr lang="en-US" sz="4000">
                <a:solidFill>
                  <a:schemeClr val="bg1"/>
                </a:solidFill>
              </a:rPr>
              <a:t>efectivo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animBg="1" autoUpdateAnimBg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28600" y="228600"/>
            <a:ext cx="9302750" cy="2449513"/>
            <a:chOff x="144" y="144"/>
            <a:chExt cx="5860" cy="1543"/>
          </a:xfrm>
        </p:grpSpPr>
        <p:sp>
          <p:nvSpPr>
            <p:cNvPr id="94213" name="Text Box 2"/>
            <p:cNvSpPr txBox="1">
              <a:spLocks noChangeArrowheads="1"/>
            </p:cNvSpPr>
            <p:nvPr/>
          </p:nvSpPr>
          <p:spPr bwMode="auto">
            <a:xfrm>
              <a:off x="144" y="144"/>
              <a:ext cx="5860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4000">
                  <a:solidFill>
                    <a:schemeClr val="bg1"/>
                  </a:solidFill>
                </a:rPr>
                <a:t>2. El problema de la suposición en el</a:t>
              </a:r>
            </a:p>
            <a:p>
              <a:pPr algn="l"/>
              <a:r>
                <a:rPr lang="en-US" sz="4000">
                  <a:solidFill>
                    <a:schemeClr val="bg1"/>
                  </a:solidFill>
                </a:rPr>
                <a:t>ministerio personal</a:t>
              </a:r>
            </a:p>
          </p:txBody>
        </p:sp>
        <p:sp>
          <p:nvSpPr>
            <p:cNvPr id="94214" name="Text Box 6"/>
            <p:cNvSpPr txBox="1">
              <a:spLocks noChangeArrowheads="1"/>
            </p:cNvSpPr>
            <p:nvPr/>
          </p:nvSpPr>
          <p:spPr bwMode="auto">
            <a:xfrm>
              <a:off x="315" y="1086"/>
              <a:ext cx="5218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buFont typeface="Wingdings" pitchFamily="2" charset="2"/>
                <a:buChar char="Ø"/>
              </a:pPr>
              <a:r>
                <a:rPr lang="en-US" sz="2800">
                  <a:solidFill>
                    <a:srgbClr val="FFFF00"/>
                  </a:solidFill>
                </a:rPr>
                <a:t>Las relaciones humanas siempre asumen las </a:t>
              </a:r>
            </a:p>
            <a:p>
              <a:pPr algn="l"/>
              <a:r>
                <a:rPr lang="en-US" sz="2800">
                  <a:solidFill>
                    <a:srgbClr val="FFFF00"/>
                  </a:solidFill>
                </a:rPr>
                <a:t>experiencias compartidas. </a:t>
              </a:r>
            </a:p>
          </p:txBody>
        </p:sp>
      </p:grpSp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457200" y="2971800"/>
            <a:ext cx="78009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sz="2800">
                <a:solidFill>
                  <a:srgbClr val="FFFF00"/>
                </a:solidFill>
              </a:rPr>
              <a:t> La sobresuposición de la identidad de la </a:t>
            </a:r>
          </a:p>
          <a:p>
            <a:pPr algn="l"/>
            <a:r>
              <a:rPr lang="en-US" sz="2800">
                <a:solidFill>
                  <a:srgbClr val="FFFF00"/>
                </a:solidFill>
              </a:rPr>
              <a:t> la experiencia es una causa principal</a:t>
            </a:r>
          </a:p>
          <a:p>
            <a:pPr algn="l">
              <a:buFont typeface="Wingdings" pitchFamily="2" charset="2"/>
              <a:buNone/>
            </a:pPr>
            <a:r>
              <a:rPr lang="en-US" sz="2800">
                <a:solidFill>
                  <a:srgbClr val="FFFF00"/>
                </a:solidFill>
              </a:rPr>
              <a:t> del mal entendimiento relacional .</a:t>
            </a:r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436563" y="4249738"/>
            <a:ext cx="87249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sz="2800">
                <a:solidFill>
                  <a:srgbClr val="FFFF00"/>
                </a:solidFill>
              </a:rPr>
              <a:t> Cuando escuchas al aconsejado, siempre estás</a:t>
            </a:r>
          </a:p>
          <a:p>
            <a:pPr algn="l"/>
            <a:r>
              <a:rPr lang="en-US" sz="2800">
                <a:solidFill>
                  <a:srgbClr val="FFFF00"/>
                </a:solidFill>
              </a:rPr>
              <a:t> escuchando desde el punto ventajoso de tu </a:t>
            </a:r>
          </a:p>
          <a:p>
            <a:pPr algn="l"/>
            <a:r>
              <a:rPr lang="en-US" sz="2800">
                <a:solidFill>
                  <a:srgbClr val="FFFF00"/>
                </a:solidFill>
              </a:rPr>
              <a:t> propia experiencia, por lo que hay una tendencia</a:t>
            </a:r>
          </a:p>
          <a:p>
            <a:pPr algn="l"/>
            <a:r>
              <a:rPr lang="en-US" sz="2800">
                <a:solidFill>
                  <a:srgbClr val="FFFF00"/>
                </a:solidFill>
              </a:rPr>
              <a:t> de poner tu definición en sus palabras y oir lo </a:t>
            </a:r>
          </a:p>
          <a:p>
            <a:pPr algn="l"/>
            <a:r>
              <a:rPr lang="en-US" sz="2800">
                <a:solidFill>
                  <a:srgbClr val="FFFF00"/>
                </a:solidFill>
              </a:rPr>
              <a:t> que ellos no están diciendo.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1" grpId="0" autoUpdateAnimBg="0"/>
      <p:bldP spid="98312" grpId="0" autoUpdateAnimBg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23813" y="142875"/>
            <a:ext cx="759142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sz="3200">
                <a:solidFill>
                  <a:srgbClr val="FFFF00"/>
                </a:solidFill>
              </a:rPr>
              <a:t> No asumas. Pregunta. Si crees que puedes </a:t>
            </a:r>
          </a:p>
          <a:p>
            <a:pPr algn="l"/>
            <a:r>
              <a:rPr lang="en-US" sz="3200">
                <a:solidFill>
                  <a:srgbClr val="FFFF00"/>
                </a:solidFill>
              </a:rPr>
              <a:t> darlo por sentado, pregunta de todas </a:t>
            </a:r>
          </a:p>
          <a:p>
            <a:pPr algn="l"/>
            <a:r>
              <a:rPr lang="en-US" sz="3200">
                <a:solidFill>
                  <a:srgbClr val="FFFF00"/>
                </a:solidFill>
              </a:rPr>
              <a:t> formas, y entonces estarás seguro.</a:t>
            </a:r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0" y="1928813"/>
            <a:ext cx="7556500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sz="3200">
                <a:solidFill>
                  <a:srgbClr val="FFFF00"/>
                </a:solidFill>
              </a:rPr>
              <a:t> Comprométe a asegurarte que todas tus</a:t>
            </a:r>
          </a:p>
          <a:p>
            <a:pPr algn="l"/>
            <a:r>
              <a:rPr lang="en-US" sz="3200">
                <a:solidFill>
                  <a:srgbClr val="FFFF00"/>
                </a:solidFill>
              </a:rPr>
              <a:t> conclusiones estan basadas sobre un rico</a:t>
            </a:r>
          </a:p>
          <a:p>
            <a:pPr algn="l"/>
            <a:r>
              <a:rPr lang="en-US" sz="3200">
                <a:solidFill>
                  <a:srgbClr val="FFFF00"/>
                </a:solidFill>
              </a:rPr>
              <a:t> catálogo de datos que has recopilado </a:t>
            </a:r>
          </a:p>
          <a:p>
            <a:pPr algn="l"/>
            <a:r>
              <a:rPr lang="en-US" sz="3200">
                <a:solidFill>
                  <a:srgbClr val="FFFF00"/>
                </a:solidFill>
              </a:rPr>
              <a:t> preguntando una línea progresiva de buenas</a:t>
            </a:r>
          </a:p>
          <a:p>
            <a:pPr algn="l"/>
            <a:r>
              <a:rPr lang="en-US" sz="3200">
                <a:solidFill>
                  <a:srgbClr val="FFFF00"/>
                </a:solidFill>
              </a:rPr>
              <a:t> preguntas y no sobre inválidas asumsiones.</a:t>
            </a:r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0" y="4724400"/>
            <a:ext cx="776446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sz="3200">
                <a:solidFill>
                  <a:srgbClr val="FFFF00"/>
                </a:solidFill>
              </a:rPr>
              <a:t> Pregúntate continuamente:¿Estoy haciendo</a:t>
            </a:r>
          </a:p>
          <a:p>
            <a:pPr algn="l"/>
            <a:r>
              <a:rPr lang="en-US" sz="3200">
                <a:solidFill>
                  <a:srgbClr val="FFFF00"/>
                </a:solidFill>
              </a:rPr>
              <a:t> asumsiones acerca del mundo de estas </a:t>
            </a:r>
          </a:p>
          <a:p>
            <a:pPr algn="l"/>
            <a:r>
              <a:rPr lang="en-US" sz="3200">
                <a:solidFill>
                  <a:srgbClr val="FFFF00"/>
                </a:solidFill>
              </a:rPr>
              <a:t> personas, y cómo ellos están pensando,</a:t>
            </a:r>
          </a:p>
          <a:p>
            <a:pPr algn="l">
              <a:buFont typeface="Wingdings" pitchFamily="2" charset="2"/>
              <a:buNone/>
            </a:pPr>
            <a:r>
              <a:rPr lang="en-US" sz="3200">
                <a:solidFill>
                  <a:srgbClr val="FFFF00"/>
                </a:solidFill>
              </a:rPr>
              <a:t> deseando, y comportándose cómo respuesta?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4" grpId="0" autoUpdateAnimBg="0"/>
      <p:bldP spid="104455" grpId="0" autoUpdateAnimBg="0"/>
      <p:bldP spid="104456" grpId="0" autoUpdateAnimBg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6200" y="450850"/>
            <a:ext cx="7531100" cy="2771775"/>
            <a:chOff x="48" y="284"/>
            <a:chExt cx="4744" cy="1746"/>
          </a:xfrm>
        </p:grpSpPr>
        <p:sp>
          <p:nvSpPr>
            <p:cNvPr id="96261" name="Text Box 2"/>
            <p:cNvSpPr txBox="1">
              <a:spLocks noChangeArrowheads="1"/>
            </p:cNvSpPr>
            <p:nvPr/>
          </p:nvSpPr>
          <p:spPr bwMode="auto">
            <a:xfrm>
              <a:off x="48" y="284"/>
              <a:ext cx="4744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4800">
                  <a:solidFill>
                    <a:schemeClr val="bg1"/>
                  </a:solidFill>
                </a:rPr>
                <a:t>3. Convalida tu comprensión </a:t>
              </a:r>
            </a:p>
            <a:p>
              <a:pPr algn="l"/>
              <a:r>
                <a:rPr lang="en-US" sz="4800">
                  <a:solidFill>
                    <a:schemeClr val="bg1"/>
                  </a:solidFill>
                </a:rPr>
                <a:t>    de los datos</a:t>
              </a:r>
            </a:p>
          </p:txBody>
        </p:sp>
        <p:sp>
          <p:nvSpPr>
            <p:cNvPr id="96262" name="Text Box 3"/>
            <p:cNvSpPr txBox="1">
              <a:spLocks noChangeArrowheads="1"/>
            </p:cNvSpPr>
            <p:nvPr/>
          </p:nvSpPr>
          <p:spPr bwMode="auto">
            <a:xfrm>
              <a:off x="576" y="1584"/>
              <a:ext cx="4118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buFont typeface="Wingdings" pitchFamily="2" charset="2"/>
                <a:buChar char="Ø"/>
              </a:pPr>
              <a:r>
                <a:rPr lang="en-US" sz="4000">
                  <a:solidFill>
                    <a:srgbClr val="FFFF00"/>
                  </a:solidFill>
                </a:rPr>
                <a:t> Definición (</a:t>
              </a:r>
              <a:r>
                <a:rPr lang="en-US" sz="40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¿Qué?)</a:t>
              </a:r>
              <a:endParaRPr lang="en-US" sz="4000">
                <a:solidFill>
                  <a:srgbClr val="FFFF00"/>
                </a:solidFill>
              </a:endParaRPr>
            </a:p>
          </p:txBody>
        </p:sp>
      </p:grp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955675" y="3795713"/>
            <a:ext cx="6353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sz="4000">
                <a:solidFill>
                  <a:srgbClr val="FFFF00"/>
                </a:solidFill>
              </a:rPr>
              <a:t> Aclaración (</a:t>
            </a:r>
            <a:r>
              <a:rPr lang="en-US" sz="4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¿Cómo)</a:t>
            </a:r>
            <a:endParaRPr lang="en-US" sz="4000">
              <a:solidFill>
                <a:srgbClr val="FFFF00"/>
              </a:solidFill>
            </a:endParaRPr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989013" y="5165725"/>
            <a:ext cx="6103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sz="4000">
                <a:solidFill>
                  <a:srgbClr val="FFFF00"/>
                </a:solidFill>
              </a:rPr>
              <a:t> Explicación (</a:t>
            </a:r>
            <a:r>
              <a:rPr lang="en-US" sz="4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¿Por qué)</a:t>
            </a:r>
            <a:endParaRPr lang="en-US" sz="40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 autoUpdateAnimBg="0"/>
      <p:bldP spid="105477" grpId="0" autoUpdateAnimBg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886690" y="357188"/>
            <a:ext cx="7667484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Las personas </a:t>
            </a:r>
            <a:r>
              <a:rPr lang="en-US" sz="4400" dirty="0" err="1">
                <a:solidFill>
                  <a:schemeClr val="bg1"/>
                </a:solidFill>
              </a:rPr>
              <a:t>perceptivas</a:t>
            </a:r>
            <a:r>
              <a:rPr lang="en-US" sz="4400" dirty="0">
                <a:solidFill>
                  <a:schemeClr val="bg1"/>
                </a:solidFill>
              </a:rPr>
              <a:t> no son  </a:t>
            </a:r>
          </a:p>
          <a:p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aquellas</a:t>
            </a:r>
            <a:r>
              <a:rPr lang="en-US" sz="4400" dirty="0">
                <a:solidFill>
                  <a:schemeClr val="bg1"/>
                </a:solidFill>
              </a:rPr>
              <a:t> con </a:t>
            </a:r>
            <a:r>
              <a:rPr lang="en-US" sz="4400" dirty="0" err="1">
                <a:solidFill>
                  <a:schemeClr val="bg1"/>
                </a:solidFill>
              </a:rPr>
              <a:t>las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</a:p>
          <a:p>
            <a:r>
              <a:rPr lang="en-US" sz="4400" dirty="0" err="1">
                <a:solidFill>
                  <a:schemeClr val="bg1"/>
                </a:solidFill>
              </a:rPr>
              <a:t>respuestas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correctas</a:t>
            </a:r>
            <a:r>
              <a:rPr lang="en-US" sz="4400" dirty="0">
                <a:solidFill>
                  <a:schemeClr val="bg1"/>
                </a:solidFill>
              </a:rPr>
              <a:t>, </a:t>
            </a:r>
          </a:p>
          <a:p>
            <a:r>
              <a:rPr lang="en-US" sz="4400" dirty="0" err="1">
                <a:solidFill>
                  <a:schemeClr val="bg1"/>
                </a:solidFill>
              </a:rPr>
              <a:t>sino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las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que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preguntan</a:t>
            </a:r>
            <a:r>
              <a:rPr lang="en-US" sz="4400" dirty="0">
                <a:solidFill>
                  <a:schemeClr val="bg1"/>
                </a:solidFill>
              </a:rPr>
              <a:t>  </a:t>
            </a:r>
          </a:p>
          <a:p>
            <a:r>
              <a:rPr lang="en-US" sz="4400" dirty="0" err="1">
                <a:solidFill>
                  <a:schemeClr val="bg1"/>
                </a:solidFill>
              </a:rPr>
              <a:t>las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preguntas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correctas</a:t>
            </a:r>
            <a:r>
              <a:rPr lang="en-US" sz="4400" dirty="0">
                <a:solidFill>
                  <a:schemeClr val="bg1"/>
                </a:solidFill>
              </a:rPr>
              <a:t>, </a:t>
            </a:r>
          </a:p>
          <a:p>
            <a:r>
              <a:rPr lang="en-US" sz="4400" dirty="0" err="1">
                <a:solidFill>
                  <a:schemeClr val="bg1"/>
                </a:solidFill>
              </a:rPr>
              <a:t>porque</a:t>
            </a:r>
            <a:r>
              <a:rPr lang="en-US" sz="4400" dirty="0">
                <a:solidFill>
                  <a:schemeClr val="bg1"/>
                </a:solidFill>
              </a:rPr>
              <a:t> no </a:t>
            </a:r>
            <a:r>
              <a:rPr lang="en-US" sz="4400" dirty="0" err="1">
                <a:solidFill>
                  <a:schemeClr val="bg1"/>
                </a:solidFill>
              </a:rPr>
              <a:t>puedes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tener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las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</a:p>
          <a:p>
            <a:r>
              <a:rPr lang="en-US" sz="4400" dirty="0" err="1">
                <a:solidFill>
                  <a:schemeClr val="bg1"/>
                </a:solidFill>
              </a:rPr>
              <a:t>respuestas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correctas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smtClean="0">
                <a:solidFill>
                  <a:schemeClr val="bg1"/>
                </a:solidFill>
              </a:rPr>
              <a:t>al </a:t>
            </a:r>
            <a:endParaRPr lang="en-US" sz="4400" dirty="0">
              <a:solidFill>
                <a:schemeClr val="bg1"/>
              </a:solidFill>
            </a:endParaRPr>
          </a:p>
          <a:p>
            <a:r>
              <a:rPr lang="en-US" sz="4400" dirty="0" err="1">
                <a:solidFill>
                  <a:schemeClr val="bg1"/>
                </a:solidFill>
              </a:rPr>
              <a:t>menos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que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preguntes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las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</a:p>
          <a:p>
            <a:r>
              <a:rPr lang="en-US" sz="4400" dirty="0" err="1">
                <a:solidFill>
                  <a:schemeClr val="bg1"/>
                </a:solidFill>
              </a:rPr>
              <a:t>preguntas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correctas</a:t>
            </a:r>
            <a:r>
              <a:rPr lang="en-US" sz="4400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6" grpId="0" autoUpdateAnimBg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0" y="0"/>
            <a:ext cx="9369937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Preguntar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buenas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preguntas</a:t>
            </a:r>
            <a:r>
              <a:rPr lang="en-US" sz="6000" dirty="0">
                <a:solidFill>
                  <a:schemeClr val="bg1"/>
                </a:solidFill>
              </a:rPr>
              <a:t>.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4800" dirty="0">
                <a:solidFill>
                  <a:srgbClr val="FFFF00"/>
                </a:solidFill>
              </a:rPr>
              <a:t>(Las </a:t>
            </a:r>
            <a:r>
              <a:rPr lang="en-US" sz="4800" dirty="0" err="1">
                <a:solidFill>
                  <a:srgbClr val="FFFF00"/>
                </a:solidFill>
              </a:rPr>
              <a:t>buenas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  <a:r>
              <a:rPr lang="en-US" sz="4800" dirty="0" err="1">
                <a:solidFill>
                  <a:srgbClr val="FFFF00"/>
                </a:solidFill>
              </a:rPr>
              <a:t>preguntas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  <a:r>
              <a:rPr lang="en-US" sz="4800" dirty="0" err="1">
                <a:solidFill>
                  <a:srgbClr val="FFFF00"/>
                </a:solidFill>
              </a:rPr>
              <a:t>captan</a:t>
            </a:r>
            <a:r>
              <a:rPr lang="en-US" sz="4800" dirty="0">
                <a:solidFill>
                  <a:srgbClr val="FFFF00"/>
                </a:solidFill>
              </a:rPr>
              <a:t> la </a:t>
            </a:r>
            <a:r>
              <a:rPr lang="en-US" sz="4800" dirty="0" err="1" smtClean="0">
                <a:solidFill>
                  <a:srgbClr val="FFFF00"/>
                </a:solidFill>
              </a:rPr>
              <a:t>atención</a:t>
            </a:r>
            <a:r>
              <a:rPr lang="en-US" sz="4800" dirty="0" smtClean="0">
                <a:solidFill>
                  <a:srgbClr val="FFFF00"/>
                </a:solidFill>
              </a:rPr>
              <a:t>, la </a:t>
            </a:r>
            <a:r>
              <a:rPr lang="en-US" sz="4800" dirty="0" err="1">
                <a:solidFill>
                  <a:srgbClr val="FFFF00"/>
                </a:solidFill>
              </a:rPr>
              <a:t>preparación</a:t>
            </a:r>
            <a:r>
              <a:rPr lang="en-US" sz="4800" dirty="0">
                <a:solidFill>
                  <a:srgbClr val="FFFF00"/>
                </a:solidFill>
              </a:rPr>
              <a:t>, y la </a:t>
            </a:r>
            <a:endParaRPr lang="en-US" sz="4800" dirty="0" smtClean="0">
              <a:solidFill>
                <a:srgbClr val="FFFF00"/>
              </a:solidFill>
            </a:endParaRPr>
          </a:p>
          <a:p>
            <a:r>
              <a:rPr lang="en-US" sz="4800" dirty="0" err="1" smtClean="0">
                <a:solidFill>
                  <a:srgbClr val="FFFF00"/>
                </a:solidFill>
              </a:rPr>
              <a:t>escucha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actíva</a:t>
            </a:r>
            <a:r>
              <a:rPr lang="en-US" sz="4800" dirty="0" smtClean="0">
                <a:solidFill>
                  <a:srgbClr val="FFFF00"/>
                </a:solidFill>
              </a:rPr>
              <a:t>. La </a:t>
            </a:r>
            <a:r>
              <a:rPr lang="en-US" sz="4800" dirty="0">
                <a:solidFill>
                  <a:srgbClr val="FFFF00"/>
                </a:solidFill>
              </a:rPr>
              <a:t>meta </a:t>
            </a:r>
            <a:r>
              <a:rPr lang="en-US" sz="4800" dirty="0" err="1">
                <a:solidFill>
                  <a:srgbClr val="FFFF00"/>
                </a:solidFill>
              </a:rPr>
              <a:t>es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  <a:r>
              <a:rPr lang="en-US" sz="4800" dirty="0" err="1">
                <a:solidFill>
                  <a:srgbClr val="FFFF00"/>
                </a:solidFill>
              </a:rPr>
              <a:t>una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  <a:endParaRPr lang="en-US" sz="4800" dirty="0" smtClean="0">
              <a:solidFill>
                <a:srgbClr val="FFFF00"/>
              </a:solidFill>
            </a:endParaRPr>
          </a:p>
          <a:p>
            <a:r>
              <a:rPr lang="en-US" sz="4800" dirty="0" err="1" smtClean="0">
                <a:solidFill>
                  <a:srgbClr val="FFFF00"/>
                </a:solidFill>
              </a:rPr>
              <a:t>línea</a:t>
            </a:r>
            <a:r>
              <a:rPr lang="en-US" sz="4800" dirty="0" smtClean="0">
                <a:solidFill>
                  <a:srgbClr val="FFFF00"/>
                </a:solidFill>
              </a:rPr>
              <a:t>  </a:t>
            </a:r>
            <a:r>
              <a:rPr lang="en-US" sz="4800" dirty="0" err="1" smtClean="0">
                <a:solidFill>
                  <a:srgbClr val="FFFF00"/>
                </a:solidFill>
              </a:rPr>
              <a:t>progresiva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  <a:r>
              <a:rPr lang="en-US" sz="4800" dirty="0" smtClean="0">
                <a:solidFill>
                  <a:srgbClr val="FFFF00"/>
                </a:solidFill>
              </a:rPr>
              <a:t>de </a:t>
            </a:r>
            <a:r>
              <a:rPr lang="en-US" sz="4800" dirty="0" err="1">
                <a:solidFill>
                  <a:srgbClr val="FFFF00"/>
                </a:solidFill>
              </a:rPr>
              <a:t>preguntas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  <a:endParaRPr lang="en-US" sz="4800" dirty="0" smtClean="0">
              <a:solidFill>
                <a:srgbClr val="FFFF00"/>
              </a:solidFill>
            </a:endParaRPr>
          </a:p>
          <a:p>
            <a:r>
              <a:rPr lang="en-US" sz="4800" dirty="0" err="1" smtClean="0">
                <a:solidFill>
                  <a:srgbClr val="FFFF00"/>
                </a:solidFill>
              </a:rPr>
              <a:t>donde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>
                <a:solidFill>
                  <a:srgbClr val="FFFF00"/>
                </a:solidFill>
              </a:rPr>
              <a:t>la </a:t>
            </a:r>
            <a:r>
              <a:rPr lang="en-US" sz="4800" dirty="0" err="1" smtClean="0">
                <a:solidFill>
                  <a:srgbClr val="FFFF00"/>
                </a:solidFill>
              </a:rPr>
              <a:t>información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  <a:r>
              <a:rPr lang="en-US" sz="4800" dirty="0" smtClean="0">
                <a:solidFill>
                  <a:srgbClr val="FFFF00"/>
                </a:solidFill>
              </a:rPr>
              <a:t>de </a:t>
            </a:r>
            <a:r>
              <a:rPr lang="en-US" sz="4800" dirty="0">
                <a:solidFill>
                  <a:srgbClr val="FFFF00"/>
                </a:solidFill>
              </a:rPr>
              <a:t>la </a:t>
            </a:r>
            <a:endParaRPr lang="en-US" sz="4800" dirty="0" smtClean="0">
              <a:solidFill>
                <a:srgbClr val="FFFF00"/>
              </a:solidFill>
            </a:endParaRPr>
          </a:p>
          <a:p>
            <a:r>
              <a:rPr lang="en-US" sz="4800" dirty="0" err="1" smtClean="0">
                <a:solidFill>
                  <a:srgbClr val="FFFF00"/>
                </a:solidFill>
              </a:rPr>
              <a:t>pregunta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>
                <a:solidFill>
                  <a:srgbClr val="FFFF00"/>
                </a:solidFill>
              </a:rPr>
              <a:t>A </a:t>
            </a:r>
            <a:r>
              <a:rPr lang="en-US" sz="4800" dirty="0" err="1">
                <a:solidFill>
                  <a:srgbClr val="FFFF00"/>
                </a:solidFill>
              </a:rPr>
              <a:t>provee</a:t>
            </a:r>
            <a:r>
              <a:rPr lang="en-US" sz="4800" dirty="0">
                <a:solidFill>
                  <a:srgbClr val="FFFF00"/>
                </a:solidFill>
              </a:rPr>
              <a:t> la base</a:t>
            </a:r>
          </a:p>
          <a:p>
            <a:r>
              <a:rPr lang="en-US" sz="4800" dirty="0" err="1">
                <a:solidFill>
                  <a:srgbClr val="FFFF00"/>
                </a:solidFill>
              </a:rPr>
              <a:t>para</a:t>
            </a:r>
            <a:r>
              <a:rPr lang="en-US" sz="4800" dirty="0">
                <a:solidFill>
                  <a:srgbClr val="FFFF00"/>
                </a:solidFill>
              </a:rPr>
              <a:t> la </a:t>
            </a:r>
            <a:r>
              <a:rPr lang="en-US" sz="4800" dirty="0" err="1">
                <a:solidFill>
                  <a:srgbClr val="FFFF00"/>
                </a:solidFill>
              </a:rPr>
              <a:t>pregunta</a:t>
            </a:r>
            <a:r>
              <a:rPr lang="en-US" sz="4800" dirty="0">
                <a:solidFill>
                  <a:srgbClr val="FFFF00"/>
                </a:solidFill>
              </a:rPr>
              <a:t> B.)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 autoUpdateAnimBg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-1588" y="892175"/>
            <a:ext cx="9040813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3600">
                <a:solidFill>
                  <a:srgbClr val="FFFF00"/>
                </a:solidFill>
              </a:rPr>
              <a:t>    (</a:t>
            </a:r>
            <a:r>
              <a:rPr lang="en-US" sz="3600" u="sng">
                <a:solidFill>
                  <a:srgbClr val="FFFF00"/>
                </a:solidFill>
              </a:rPr>
              <a:t>UNA PREGUNTA CERRADA </a:t>
            </a:r>
          </a:p>
          <a:p>
            <a:pPr>
              <a:buFont typeface="Wingdings" pitchFamily="2" charset="2"/>
              <a:buNone/>
            </a:pPr>
            <a:r>
              <a:rPr lang="en-US" sz="3200">
                <a:solidFill>
                  <a:srgbClr val="FFFF00"/>
                </a:solidFill>
              </a:rPr>
              <a:t>Es la que espera un SÍ o un NO o ninguna </a:t>
            </a:r>
          </a:p>
          <a:p>
            <a:pPr>
              <a:buFont typeface="Wingdings" pitchFamily="2" charset="2"/>
              <a:buNone/>
            </a:pPr>
            <a:r>
              <a:rPr lang="en-US" sz="3200">
                <a:solidFill>
                  <a:srgbClr val="FFFF00"/>
                </a:solidFill>
              </a:rPr>
              <a:t>respuesta.</a:t>
            </a:r>
          </a:p>
          <a:p>
            <a:pPr>
              <a:buFont typeface="Wingdings" pitchFamily="2" charset="2"/>
              <a:buNone/>
            </a:pPr>
            <a:r>
              <a:rPr lang="en-US" sz="3200">
                <a:solidFill>
                  <a:srgbClr val="FFFF00"/>
                </a:solidFill>
              </a:rPr>
              <a:t>    A causa de esto, casi no requiere de la </a:t>
            </a:r>
          </a:p>
          <a:p>
            <a:pPr>
              <a:buFont typeface="Wingdings" pitchFamily="2" charset="2"/>
              <a:buNone/>
            </a:pPr>
            <a:r>
              <a:rPr lang="en-US" sz="3200">
                <a:solidFill>
                  <a:srgbClr val="FFFF00"/>
                </a:solidFill>
              </a:rPr>
              <a:t>información personal</a:t>
            </a:r>
          </a:p>
          <a:p>
            <a:pPr>
              <a:buFont typeface="Wingdings" pitchFamily="2" charset="2"/>
              <a:buNone/>
            </a:pPr>
            <a:r>
              <a:rPr lang="en-US" sz="3200">
                <a:solidFill>
                  <a:srgbClr val="FFFF00"/>
                </a:solidFill>
              </a:rPr>
              <a:t>    y por lo tanto tiene utilidad limitada</a:t>
            </a:r>
          </a:p>
          <a:p>
            <a:pPr>
              <a:buFont typeface="Wingdings" pitchFamily="2" charset="2"/>
              <a:buNone/>
            </a:pPr>
            <a:r>
              <a:rPr lang="en-US" sz="3200">
                <a:solidFill>
                  <a:srgbClr val="FFFF00"/>
                </a:solidFill>
              </a:rPr>
              <a:t>    en la consejería.</a:t>
            </a:r>
          </a:p>
          <a:p>
            <a:pPr>
              <a:buFont typeface="Wingdings" pitchFamily="2" charset="2"/>
              <a:buNone/>
            </a:pPr>
            <a:r>
              <a:rPr lang="en-US" sz="3200">
                <a:solidFill>
                  <a:srgbClr val="FFFF00"/>
                </a:solidFill>
              </a:rPr>
              <a:t>    </a:t>
            </a:r>
            <a:r>
              <a:rPr lang="en-US" sz="3200" u="sng">
                <a:solidFill>
                  <a:srgbClr val="FFFF00"/>
                </a:solidFill>
              </a:rPr>
              <a:t>UNA PREGUNTA ABIERTA</a:t>
            </a:r>
            <a:r>
              <a:rPr lang="en-US" sz="3200">
                <a:solidFill>
                  <a:srgbClr val="FFFF00"/>
                </a:solidFill>
              </a:rPr>
              <a:t> es una pregunta</a:t>
            </a:r>
          </a:p>
          <a:p>
            <a:pPr>
              <a:buFont typeface="Wingdings" pitchFamily="2" charset="2"/>
              <a:buNone/>
            </a:pPr>
            <a:r>
              <a:rPr lang="en-US" sz="3200">
                <a:solidFill>
                  <a:srgbClr val="FFFF00"/>
                </a:solidFill>
              </a:rPr>
              <a:t>que no puede ser respondida sin el AC</a:t>
            </a:r>
          </a:p>
          <a:p>
            <a:pPr>
              <a:buFont typeface="Wingdings" pitchFamily="2" charset="2"/>
              <a:buNone/>
            </a:pPr>
            <a:r>
              <a:rPr lang="en-US" sz="3200">
                <a:solidFill>
                  <a:srgbClr val="FFFF00"/>
                </a:solidFill>
              </a:rPr>
              <a:t>    sacar a la luz asuntos personales y  </a:t>
            </a:r>
          </a:p>
          <a:p>
            <a:pPr>
              <a:buFont typeface="Wingdings" pitchFamily="2" charset="2"/>
              <a:buNone/>
            </a:pPr>
            <a:r>
              <a:rPr lang="en-US" sz="3200">
                <a:solidFill>
                  <a:srgbClr val="FFFF00"/>
                </a:solidFill>
              </a:rPr>
              <a:t> situacionales.)</a:t>
            </a:r>
          </a:p>
        </p:txBody>
      </p:sp>
      <p:sp>
        <p:nvSpPr>
          <p:cNvPr id="99331" name="Text Box 5"/>
          <p:cNvSpPr txBox="1">
            <a:spLocks noChangeArrowheads="1"/>
          </p:cNvSpPr>
          <p:nvPr/>
        </p:nvSpPr>
        <p:spPr bwMode="auto">
          <a:xfrm>
            <a:off x="1184275" y="0"/>
            <a:ext cx="7191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 Preguntas abiertas vs. las cerradas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autoUpdateAnimBg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0" y="0"/>
            <a:ext cx="950118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sz="4000" i="1">
                <a:solidFill>
                  <a:schemeClr val="bg1"/>
                </a:solidFill>
              </a:rPr>
              <a:t>Preguntas de SONDEO </a:t>
            </a:r>
            <a:r>
              <a:rPr lang="en-US" sz="4000">
                <a:solidFill>
                  <a:schemeClr val="bg1"/>
                </a:solidFill>
              </a:rPr>
              <a:t>vs. </a:t>
            </a:r>
            <a:r>
              <a:rPr lang="en-US" sz="4000" i="1">
                <a:solidFill>
                  <a:schemeClr val="bg1"/>
                </a:solidFill>
              </a:rPr>
              <a:t>ESPECÍFICAS</a:t>
            </a:r>
          </a:p>
          <a:p>
            <a:pPr algn="l">
              <a:buFont typeface="Wingdings" pitchFamily="2" charset="2"/>
              <a:buNone/>
            </a:pP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100355" name="Oval 3"/>
          <p:cNvSpPr>
            <a:spLocks noChangeAspect="1" noChangeArrowheads="1"/>
          </p:cNvSpPr>
          <p:nvPr/>
        </p:nvSpPr>
        <p:spPr bwMode="auto">
          <a:xfrm>
            <a:off x="1676400" y="1295400"/>
            <a:ext cx="5127625" cy="4983163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DO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87513" y="1981200"/>
            <a:ext cx="5119687" cy="3656013"/>
            <a:chOff x="1063" y="1248"/>
            <a:chExt cx="3225" cy="2303"/>
          </a:xfrm>
        </p:grpSpPr>
        <p:sp>
          <p:nvSpPr>
            <p:cNvPr id="3" name="Line 5"/>
            <p:cNvSpPr>
              <a:spLocks noChangeAspect="1" noChangeShapeType="1"/>
            </p:cNvSpPr>
            <p:nvPr/>
          </p:nvSpPr>
          <p:spPr bwMode="auto">
            <a:xfrm rot="741197">
              <a:off x="1584" y="1248"/>
              <a:ext cx="2194" cy="2303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Line 6"/>
            <p:cNvSpPr>
              <a:spLocks noChangeAspect="1" noChangeShapeType="1"/>
            </p:cNvSpPr>
            <p:nvPr/>
          </p:nvSpPr>
          <p:spPr bwMode="auto">
            <a:xfrm rot="-6146887">
              <a:off x="1592" y="1243"/>
              <a:ext cx="2182" cy="231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1063" y="2415"/>
              <a:ext cx="3225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360" name="Line 8"/>
          <p:cNvSpPr>
            <a:spLocks noChangeShapeType="1"/>
          </p:cNvSpPr>
          <p:nvPr/>
        </p:nvSpPr>
        <p:spPr bwMode="auto">
          <a:xfrm>
            <a:off x="4343400" y="1143000"/>
            <a:ext cx="0" cy="1447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0361" name="Line 9"/>
          <p:cNvSpPr>
            <a:spLocks noChangeShapeType="1"/>
          </p:cNvSpPr>
          <p:nvPr/>
        </p:nvSpPr>
        <p:spPr bwMode="auto">
          <a:xfrm rot="2969629">
            <a:off x="6133306" y="2096294"/>
            <a:ext cx="1588" cy="1447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0362" name="Line 10"/>
          <p:cNvSpPr>
            <a:spLocks noChangeShapeType="1"/>
          </p:cNvSpPr>
          <p:nvPr/>
        </p:nvSpPr>
        <p:spPr bwMode="auto">
          <a:xfrm rot="7381003">
            <a:off x="5980906" y="4077494"/>
            <a:ext cx="1588" cy="1447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0363" name="Text Box 11"/>
          <p:cNvSpPr txBox="1">
            <a:spLocks noChangeArrowheads="1"/>
          </p:cNvSpPr>
          <p:nvPr/>
        </p:nvSpPr>
        <p:spPr bwMode="auto">
          <a:xfrm rot="2985909">
            <a:off x="6353969" y="1245394"/>
            <a:ext cx="24844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FF00"/>
                </a:solidFill>
              </a:rPr>
              <a:t>Preguntas de Sondeo</a:t>
            </a:r>
          </a:p>
        </p:txBody>
      </p:sp>
      <p:sp>
        <p:nvSpPr>
          <p:cNvPr id="100364" name="Line 12"/>
          <p:cNvSpPr>
            <a:spLocks noChangeShapeType="1"/>
          </p:cNvSpPr>
          <p:nvPr/>
        </p:nvSpPr>
        <p:spPr bwMode="auto">
          <a:xfrm rot="1162310" flipV="1">
            <a:off x="685800" y="4114800"/>
            <a:ext cx="1828800" cy="838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0365" name="Line 13"/>
          <p:cNvSpPr>
            <a:spLocks noChangeShapeType="1"/>
          </p:cNvSpPr>
          <p:nvPr/>
        </p:nvSpPr>
        <p:spPr bwMode="auto">
          <a:xfrm flipV="1">
            <a:off x="1219200" y="4343400"/>
            <a:ext cx="1828800" cy="838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0366" name="Line 14"/>
          <p:cNvSpPr>
            <a:spLocks noChangeShapeType="1"/>
          </p:cNvSpPr>
          <p:nvPr/>
        </p:nvSpPr>
        <p:spPr bwMode="auto">
          <a:xfrm flipV="1">
            <a:off x="990600" y="4648200"/>
            <a:ext cx="1828800" cy="838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0367" name="Line 15"/>
          <p:cNvSpPr>
            <a:spLocks noChangeShapeType="1"/>
          </p:cNvSpPr>
          <p:nvPr/>
        </p:nvSpPr>
        <p:spPr bwMode="auto">
          <a:xfrm flipV="1">
            <a:off x="1752600" y="4419600"/>
            <a:ext cx="1828800" cy="838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0368" name="Line 16"/>
          <p:cNvSpPr>
            <a:spLocks noChangeShapeType="1"/>
          </p:cNvSpPr>
          <p:nvPr/>
        </p:nvSpPr>
        <p:spPr bwMode="auto">
          <a:xfrm rot="20089365" flipV="1">
            <a:off x="1295400" y="5257800"/>
            <a:ext cx="1828800" cy="838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0369" name="Line 17"/>
          <p:cNvSpPr>
            <a:spLocks noChangeShapeType="1"/>
          </p:cNvSpPr>
          <p:nvPr/>
        </p:nvSpPr>
        <p:spPr bwMode="auto">
          <a:xfrm flipV="1">
            <a:off x="1600200" y="4724400"/>
            <a:ext cx="1828800" cy="838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0370" name="Text Box 18"/>
          <p:cNvSpPr txBox="1">
            <a:spLocks noChangeArrowheads="1"/>
          </p:cNvSpPr>
          <p:nvPr/>
        </p:nvSpPr>
        <p:spPr bwMode="auto">
          <a:xfrm>
            <a:off x="-73025" y="5456238"/>
            <a:ext cx="21653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Preguntas </a:t>
            </a:r>
          </a:p>
          <a:p>
            <a:r>
              <a:rPr lang="en-US" sz="2800">
                <a:solidFill>
                  <a:srgbClr val="FFFF00"/>
                </a:solidFill>
              </a:rPr>
              <a:t>Específicas</a:t>
            </a:r>
          </a:p>
        </p:txBody>
      </p:sp>
      <p:sp>
        <p:nvSpPr>
          <p:cNvPr id="100371" name="AutoShape 19"/>
          <p:cNvSpPr>
            <a:spLocks noChangeArrowheads="1"/>
          </p:cNvSpPr>
          <p:nvPr/>
        </p:nvSpPr>
        <p:spPr bwMode="auto">
          <a:xfrm>
            <a:off x="3733800" y="3505200"/>
            <a:ext cx="1066800" cy="1066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2" name="Text Box 20"/>
          <p:cNvSpPr txBox="1">
            <a:spLocks noChangeArrowheads="1"/>
          </p:cNvSpPr>
          <p:nvPr/>
        </p:nvSpPr>
        <p:spPr bwMode="auto">
          <a:xfrm>
            <a:off x="4184650" y="587375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100373" name="Text Box 21"/>
          <p:cNvSpPr txBox="1">
            <a:spLocks noChangeArrowheads="1"/>
          </p:cNvSpPr>
          <p:nvPr/>
        </p:nvSpPr>
        <p:spPr bwMode="auto">
          <a:xfrm>
            <a:off x="6629400" y="1981200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100374" name="Text Box 22"/>
          <p:cNvSpPr txBox="1">
            <a:spLocks noChangeArrowheads="1"/>
          </p:cNvSpPr>
          <p:nvPr/>
        </p:nvSpPr>
        <p:spPr bwMode="auto">
          <a:xfrm>
            <a:off x="6553200" y="4876800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100375" name="Text Box 23"/>
          <p:cNvSpPr txBox="1">
            <a:spLocks noChangeArrowheads="1"/>
          </p:cNvSpPr>
          <p:nvPr/>
        </p:nvSpPr>
        <p:spPr bwMode="auto">
          <a:xfrm>
            <a:off x="349250" y="4267200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100376" name="Text Box 24"/>
          <p:cNvSpPr txBox="1">
            <a:spLocks noChangeArrowheads="1"/>
          </p:cNvSpPr>
          <p:nvPr/>
        </p:nvSpPr>
        <p:spPr bwMode="auto">
          <a:xfrm>
            <a:off x="1035050" y="4648200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100377" name="Text Box 25"/>
          <p:cNvSpPr txBox="1">
            <a:spLocks noChangeArrowheads="1"/>
          </p:cNvSpPr>
          <p:nvPr/>
        </p:nvSpPr>
        <p:spPr bwMode="auto">
          <a:xfrm>
            <a:off x="1339850" y="5149850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100378" name="Text Box 26"/>
          <p:cNvSpPr txBox="1">
            <a:spLocks noChangeArrowheads="1"/>
          </p:cNvSpPr>
          <p:nvPr/>
        </p:nvSpPr>
        <p:spPr bwMode="auto">
          <a:xfrm>
            <a:off x="1295400" y="6081713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FF00"/>
                </a:solidFill>
              </a:rPr>
              <a:t>?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0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0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0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0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00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500"/>
                                        <p:tgtEl>
                                          <p:spTgt spid="100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 autoUpdateAnimBg="0"/>
      <p:bldP spid="100355" grpId="0" animBg="1"/>
      <p:bldP spid="100360" grpId="0" animBg="1"/>
      <p:bldP spid="100361" grpId="0" animBg="1"/>
      <p:bldP spid="100362" grpId="0" animBg="1"/>
      <p:bldP spid="100363" grpId="0" autoUpdateAnimBg="0"/>
      <p:bldP spid="100364" grpId="0" animBg="1"/>
      <p:bldP spid="100365" grpId="0" animBg="1"/>
      <p:bldP spid="100366" grpId="0" animBg="1"/>
      <p:bldP spid="100367" grpId="0" animBg="1"/>
      <p:bldP spid="100368" grpId="0" animBg="1"/>
      <p:bldP spid="100369" grpId="0" animBg="1"/>
      <p:bldP spid="100370" grpId="0" autoUpdateAnimBg="0"/>
      <p:bldP spid="100371" grpId="0" animBg="1"/>
      <p:bldP spid="100372" grpId="0" autoUpdateAnimBg="0"/>
      <p:bldP spid="100373" grpId="0" autoUpdateAnimBg="0"/>
      <p:bldP spid="100374" grpId="0" autoUpdateAnimBg="0"/>
      <p:bldP spid="100375" grpId="0" autoUpdateAnimBg="0"/>
      <p:bldP spid="100376" grpId="0" autoUpdateAnimBg="0"/>
      <p:bldP spid="100377" grpId="0" autoUpdateAnimBg="0"/>
      <p:bldP spid="100378" grpId="0" autoUpdateAnimBg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381000" y="3276600"/>
            <a:ext cx="87630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4400">
                <a:solidFill>
                  <a:schemeClr val="bg1"/>
                </a:solidFill>
              </a:rPr>
              <a:t>PREGUNTAS ESPECÍFICAS</a:t>
            </a:r>
            <a:r>
              <a:rPr lang="en-US" sz="4000">
                <a:solidFill>
                  <a:schemeClr val="bg1"/>
                </a:solidFill>
              </a:rPr>
              <a:t>:</a:t>
            </a:r>
            <a:r>
              <a:rPr lang="en-US" sz="4000">
                <a:solidFill>
                  <a:srgbClr val="FEF800"/>
                </a:solidFill>
              </a:rPr>
              <a:t> Preguntar mucho acerca de muy poco. Provechoso para descubrir</a:t>
            </a:r>
          </a:p>
          <a:p>
            <a:pPr algn="l"/>
            <a:r>
              <a:rPr lang="en-US" sz="4000">
                <a:solidFill>
                  <a:srgbClr val="FEF800"/>
                </a:solidFill>
              </a:rPr>
              <a:t>raices y causas.</a:t>
            </a: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381000" y="381000"/>
            <a:ext cx="7180263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4400">
                <a:solidFill>
                  <a:schemeClr val="bg1"/>
                </a:solidFill>
              </a:rPr>
              <a:t>PREGUNTAS DE SONDEO:</a:t>
            </a:r>
            <a:r>
              <a:rPr lang="en-US" sz="4400">
                <a:solidFill>
                  <a:srgbClr val="FEF800"/>
                </a:solidFill>
              </a:rPr>
              <a:t> </a:t>
            </a:r>
          </a:p>
          <a:p>
            <a:pPr algn="l"/>
            <a:r>
              <a:rPr lang="en-US" sz="4000">
                <a:solidFill>
                  <a:srgbClr val="FEF800"/>
                </a:solidFill>
              </a:rPr>
              <a:t>Preguntar poco acerca de</a:t>
            </a:r>
          </a:p>
          <a:p>
            <a:pPr algn="l"/>
            <a:r>
              <a:rPr lang="en-US" sz="4000">
                <a:solidFill>
                  <a:srgbClr val="FEF800"/>
                </a:solidFill>
              </a:rPr>
              <a:t>mucho. Provechoso para </a:t>
            </a:r>
          </a:p>
          <a:p>
            <a:pPr algn="l"/>
            <a:r>
              <a:rPr lang="en-US" sz="4000">
                <a:solidFill>
                  <a:srgbClr val="FEF800"/>
                </a:solidFill>
              </a:rPr>
              <a:t>descubrir temas y patrones</a:t>
            </a:r>
          </a:p>
          <a:p>
            <a:pPr algn="l"/>
            <a:r>
              <a:rPr lang="en-US" sz="4400">
                <a:solidFill>
                  <a:srgbClr val="FEF800"/>
                </a:solidFill>
              </a:rPr>
              <a:t>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autoUpdateAnimBg="0"/>
      <p:bldP spid="107524" grpId="0" autoUpdateAnimBg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-44450"/>
            <a:ext cx="9467850" cy="9296400"/>
            <a:chOff x="0" y="-28"/>
            <a:chExt cx="5964" cy="5856"/>
          </a:xfrm>
        </p:grpSpPr>
        <p:sp>
          <p:nvSpPr>
            <p:cNvPr id="102406" name="Text Box 2"/>
            <p:cNvSpPr txBox="1">
              <a:spLocks noChangeArrowheads="1"/>
            </p:cNvSpPr>
            <p:nvPr/>
          </p:nvSpPr>
          <p:spPr bwMode="auto">
            <a:xfrm>
              <a:off x="304" y="-28"/>
              <a:ext cx="4927" cy="1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>
                  <a:solidFill>
                    <a:schemeClr val="bg1"/>
                  </a:solidFill>
                </a:rPr>
                <a:t>Ciertas preguntas descubren </a:t>
              </a:r>
            </a:p>
            <a:p>
              <a:pPr>
                <a:buFont typeface="Wingdings" pitchFamily="2" charset="2"/>
                <a:buChar char="Ø"/>
              </a:pPr>
              <a:r>
                <a:rPr lang="en-US" sz="4200">
                  <a:solidFill>
                    <a:schemeClr val="bg1"/>
                  </a:solidFill>
                </a:rPr>
                <a:t>ciertos tipos de información</a:t>
              </a:r>
            </a:p>
            <a:p>
              <a:pPr>
                <a:buFont typeface="Wingdings" pitchFamily="2" charset="2"/>
                <a:buChar char="Ø"/>
              </a:pPr>
              <a:endParaRPr lang="en-US" sz="4200">
                <a:solidFill>
                  <a:schemeClr val="bg1"/>
                </a:solidFill>
              </a:endParaRPr>
            </a:p>
          </p:txBody>
        </p:sp>
        <p:sp>
          <p:nvSpPr>
            <p:cNvPr id="102407" name="Text Box 3"/>
            <p:cNvSpPr txBox="1">
              <a:spLocks noChangeArrowheads="1"/>
            </p:cNvSpPr>
            <p:nvPr/>
          </p:nvSpPr>
          <p:spPr bwMode="auto">
            <a:xfrm>
              <a:off x="0" y="1117"/>
              <a:ext cx="5964" cy="4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buFont typeface="Wingdings" pitchFamily="2" charset="2"/>
                <a:buChar char="Ø"/>
              </a:pPr>
              <a:r>
                <a:rPr lang="en-US"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Las preguntas con ¿qué? son tus preguntas</a:t>
              </a:r>
            </a:p>
            <a:p>
              <a:pPr algn="l"/>
              <a:r>
                <a:rPr lang="en-US"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   más básicas, y revelan informaci</a:t>
              </a: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ó</a:t>
              </a:r>
              <a:r>
                <a:rPr lang="en-US"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n general.</a:t>
              </a:r>
            </a:p>
            <a:p>
              <a:pPr algn="l">
                <a:buFont typeface="Wingdings" pitchFamily="2" charset="2"/>
                <a:buChar char="Ø"/>
              </a:pPr>
              <a:r>
                <a:rPr lang="en-US"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Las preguntas ¿cómo? revelan la forma en que algo</a:t>
              </a:r>
            </a:p>
            <a:p>
              <a:pPr algn="l"/>
              <a:r>
                <a:rPr lang="en-US"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   se hizo.</a:t>
              </a:r>
            </a:p>
            <a:p>
              <a:pPr algn="l">
                <a:buFont typeface="Wingdings" pitchFamily="2" charset="2"/>
                <a:buChar char="Ø"/>
              </a:pPr>
              <a:r>
                <a:rPr lang="en-US"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Las preguntas ¿por qué? descubren los própositos de</a:t>
              </a:r>
            </a:p>
            <a:p>
              <a:pPr algn="l"/>
              <a:r>
                <a:rPr lang="en-US"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   una persona, sus deseos, metas, o motivaciones.</a:t>
              </a:r>
            </a:p>
            <a:p>
              <a:pPr algn="l">
                <a:buFont typeface="Wingdings" pitchFamily="2" charset="2"/>
                <a:buChar char="Ø"/>
              </a:pPr>
              <a:r>
                <a:rPr lang="en-US"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Las preguntas ¿con qué frecuencia? y ¿dónde? revelan</a:t>
              </a:r>
            </a:p>
            <a:p>
              <a:pPr algn="l"/>
              <a:r>
                <a:rPr lang="en-US"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   temas y patrones en la vida de una persona.</a:t>
              </a:r>
            </a:p>
            <a:p>
              <a:pPr algn="l">
                <a:buFont typeface="Wingdings" pitchFamily="2" charset="2"/>
                <a:buChar char="Ø"/>
              </a:pPr>
              <a:r>
                <a:rPr lang="en-US"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Las preguntas ¿cuándo? descubren el orden de los</a:t>
              </a:r>
            </a:p>
            <a:p>
              <a:pPr algn="l"/>
              <a:r>
                <a:rPr lang="en-US"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   acontecimientos.</a:t>
              </a:r>
            </a:p>
            <a:p>
              <a:pPr algn="l"/>
              <a:endPara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l"/>
              <a:endPara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l"/>
              <a:r>
                <a:rPr lang="en-US"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endParaRPr lang="en-US" sz="2800">
                <a:solidFill>
                  <a:srgbClr val="FFFF00"/>
                </a:solidFill>
              </a:endParaRPr>
            </a:p>
            <a:p>
              <a:pPr algn="l"/>
              <a:endParaRPr lang="en-US" sz="2800">
                <a:solidFill>
                  <a:srgbClr val="FFFF00"/>
                </a:solidFill>
              </a:endParaRPr>
            </a:p>
            <a:p>
              <a:pPr algn="l"/>
              <a:endParaRPr lang="en-US" sz="2800">
                <a:solidFill>
                  <a:srgbClr val="FFFF00"/>
                </a:solidFill>
              </a:endParaRPr>
            </a:p>
            <a:p>
              <a:pPr algn="l"/>
              <a:r>
                <a:rPr lang="en-US" sz="2800">
                  <a:solidFill>
                    <a:srgbClr val="FFFF00"/>
                  </a:solidFill>
                </a:rPr>
                <a:t>  </a:t>
              </a:r>
            </a:p>
            <a:p>
              <a:pPr algn="l">
                <a:buFont typeface="Wingdings" pitchFamily="2" charset="2"/>
                <a:buNone/>
              </a:pPr>
              <a:r>
                <a:rPr lang="en-US" sz="2800">
                  <a:solidFill>
                    <a:srgbClr val="FFFF00"/>
                  </a:solidFill>
                </a:rPr>
                <a:t>     </a:t>
              </a:r>
            </a:p>
          </p:txBody>
        </p:sp>
      </p:grp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468313" y="4705350"/>
            <a:ext cx="800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250825" y="5903913"/>
            <a:ext cx="914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sz="2800">
              <a:solidFill>
                <a:srgbClr val="FFFF00"/>
              </a:solidFill>
            </a:endParaRPr>
          </a:p>
          <a:p>
            <a:pPr algn="l">
              <a:buFont typeface="Wingdings" pitchFamily="2" charset="2"/>
              <a:buNone/>
            </a:pPr>
            <a:r>
              <a:rPr lang="en-US" sz="2800">
                <a:solidFill>
                  <a:srgbClr val="FFFF00"/>
                </a:solidFill>
              </a:rPr>
              <a:t>  </a:t>
            </a:r>
          </a:p>
        </p:txBody>
      </p:sp>
      <p:sp>
        <p:nvSpPr>
          <p:cNvPr id="102405" name="Rectangle 9"/>
          <p:cNvSpPr>
            <a:spLocks noChangeArrowheads="1"/>
          </p:cNvSpPr>
          <p:nvPr/>
        </p:nvSpPr>
        <p:spPr bwMode="auto">
          <a:xfrm>
            <a:off x="8213725" y="2173288"/>
            <a:ext cx="384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. </a:t>
            </a:r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1" grpId="0" autoUpdateAnimBg="0"/>
      <p:bldP spid="10138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42875" y="0"/>
            <a:ext cx="921067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r>
              <a:rPr lang="en-US" sz="4400" b="0">
                <a:solidFill>
                  <a:schemeClr val="bg1"/>
                </a:solidFill>
              </a:rPr>
              <a:t>A.  </a:t>
            </a:r>
            <a:r>
              <a:rPr lang="en-US" sz="4400" b="0">
                <a:solidFill>
                  <a:srgbClr val="99CCFF"/>
                </a:solidFill>
              </a:rPr>
              <a:t>Compromiso</a:t>
            </a:r>
            <a:r>
              <a:rPr lang="en-US" sz="4400" b="0">
                <a:solidFill>
                  <a:schemeClr val="bg1"/>
                </a:solidFill>
              </a:rPr>
              <a:t> a la primacia de </a:t>
            </a:r>
          </a:p>
          <a:p>
            <a:pPr marL="457200" indent="-457200" algn="l"/>
            <a:r>
              <a:rPr lang="en-US" sz="4400" b="0">
                <a:solidFill>
                  <a:schemeClr val="bg1"/>
                </a:solidFill>
              </a:rPr>
              <a:t>      Cristo en el ministerio personal.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79512" y="1916832"/>
            <a:ext cx="862965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algn="l">
              <a:buFontTx/>
              <a:buAutoNum type="alphaUcPeriod" startAt="2"/>
            </a:pPr>
            <a:r>
              <a:rPr lang="en-US" sz="4400" b="0" dirty="0" err="1">
                <a:solidFill>
                  <a:srgbClr val="99CCFF"/>
                </a:solidFill>
              </a:rPr>
              <a:t>Compromiso</a:t>
            </a:r>
            <a:r>
              <a:rPr lang="en-US" sz="4400" b="0" dirty="0">
                <a:solidFill>
                  <a:schemeClr val="bg1"/>
                </a:solidFill>
              </a:rPr>
              <a:t> a un </a:t>
            </a:r>
            <a:r>
              <a:rPr lang="en-US" sz="4400" b="0" dirty="0" err="1">
                <a:solidFill>
                  <a:schemeClr val="bg1"/>
                </a:solidFill>
              </a:rPr>
              <a:t>modelo</a:t>
            </a:r>
            <a:r>
              <a:rPr lang="en-US" sz="4400" b="0" dirty="0">
                <a:solidFill>
                  <a:schemeClr val="bg1"/>
                </a:solidFill>
              </a:rPr>
              <a:t> de </a:t>
            </a:r>
            <a:r>
              <a:rPr lang="en-US" sz="4400" b="0" dirty="0" err="1">
                <a:solidFill>
                  <a:schemeClr val="bg1"/>
                </a:solidFill>
              </a:rPr>
              <a:t>ministerio</a:t>
            </a:r>
            <a:r>
              <a:rPr lang="en-US" sz="4400" b="0" dirty="0">
                <a:solidFill>
                  <a:schemeClr val="bg1"/>
                </a:solidFill>
              </a:rPr>
              <a:t> personal/</a:t>
            </a:r>
            <a:r>
              <a:rPr lang="en-US" sz="4400" b="0" dirty="0" err="1">
                <a:solidFill>
                  <a:schemeClr val="bg1"/>
                </a:solidFill>
              </a:rPr>
              <a:t>discipulado</a:t>
            </a:r>
            <a:r>
              <a:rPr lang="en-US" sz="4400" b="0" dirty="0">
                <a:solidFill>
                  <a:schemeClr val="bg1"/>
                </a:solidFill>
              </a:rPr>
              <a:t> </a:t>
            </a:r>
          </a:p>
          <a:p>
            <a:pPr marL="742950" indent="-742950" algn="l"/>
            <a:r>
              <a:rPr lang="en-US" sz="4400" b="0" dirty="0">
                <a:solidFill>
                  <a:schemeClr val="bg1"/>
                </a:solidFill>
              </a:rPr>
              <a:t>     </a:t>
            </a:r>
            <a:r>
              <a:rPr lang="en-US" sz="4400" b="0" dirty="0" err="1">
                <a:solidFill>
                  <a:schemeClr val="bg1"/>
                </a:solidFill>
              </a:rPr>
              <a:t>cuya</a:t>
            </a:r>
            <a:r>
              <a:rPr lang="en-US" sz="4400" b="0" dirty="0">
                <a:solidFill>
                  <a:schemeClr val="bg1"/>
                </a:solidFill>
              </a:rPr>
              <a:t> </a:t>
            </a:r>
            <a:r>
              <a:rPr lang="en-US" sz="4400" b="0" dirty="0" err="1">
                <a:solidFill>
                  <a:schemeClr val="bg1"/>
                </a:solidFill>
              </a:rPr>
              <a:t>intención</a:t>
            </a:r>
            <a:r>
              <a:rPr lang="en-US" sz="4400" b="0" dirty="0">
                <a:solidFill>
                  <a:schemeClr val="bg1"/>
                </a:solidFill>
              </a:rPr>
              <a:t> </a:t>
            </a:r>
            <a:r>
              <a:rPr lang="en-US" sz="4400" b="0" dirty="0" err="1">
                <a:solidFill>
                  <a:schemeClr val="bg1"/>
                </a:solidFill>
              </a:rPr>
              <a:t>es</a:t>
            </a:r>
            <a:r>
              <a:rPr lang="en-US" sz="4400" b="0" dirty="0">
                <a:solidFill>
                  <a:schemeClr val="bg1"/>
                </a:solidFill>
              </a:rPr>
              <a:t> </a:t>
            </a:r>
            <a:r>
              <a:rPr lang="en-US" sz="4400" b="0" dirty="0" err="1">
                <a:solidFill>
                  <a:schemeClr val="bg1"/>
                </a:solidFill>
              </a:rPr>
              <a:t>transformar</a:t>
            </a:r>
            <a:endParaRPr lang="en-US" sz="4400" b="0" dirty="0">
              <a:solidFill>
                <a:schemeClr val="bg1"/>
              </a:solidFill>
            </a:endParaRPr>
          </a:p>
          <a:p>
            <a:pPr marL="742950" indent="-742950" algn="l"/>
            <a:r>
              <a:rPr lang="en-US" sz="4400" b="0" dirty="0">
                <a:solidFill>
                  <a:schemeClr val="bg1"/>
                </a:solidFill>
              </a:rPr>
              <a:t>     </a:t>
            </a:r>
            <a:r>
              <a:rPr lang="en-US" sz="4400" b="0" dirty="0" err="1">
                <a:solidFill>
                  <a:schemeClr val="bg1"/>
                </a:solidFill>
              </a:rPr>
              <a:t>vidas</a:t>
            </a:r>
            <a:r>
              <a:rPr lang="en-US" sz="4400" b="0" dirty="0">
                <a:solidFill>
                  <a:schemeClr val="bg1"/>
                </a:solidFill>
              </a:rPr>
              <a:t> </a:t>
            </a:r>
            <a:r>
              <a:rPr lang="en-US" sz="4400" b="0" dirty="0" err="1">
                <a:solidFill>
                  <a:schemeClr val="bg1"/>
                </a:solidFill>
              </a:rPr>
              <a:t>por</a:t>
            </a:r>
            <a:r>
              <a:rPr lang="en-US" sz="4400" b="0" dirty="0">
                <a:solidFill>
                  <a:schemeClr val="bg1"/>
                </a:solidFill>
              </a:rPr>
              <a:t> la </a:t>
            </a:r>
            <a:r>
              <a:rPr lang="en-US" sz="4400" b="0" dirty="0" err="1">
                <a:solidFill>
                  <a:schemeClr val="bg1"/>
                </a:solidFill>
              </a:rPr>
              <a:t>transformación</a:t>
            </a:r>
            <a:r>
              <a:rPr lang="en-US" sz="4400" b="0" dirty="0">
                <a:solidFill>
                  <a:schemeClr val="bg1"/>
                </a:solidFill>
              </a:rPr>
              <a:t> del</a:t>
            </a:r>
          </a:p>
          <a:p>
            <a:pPr marL="742950" indent="-742950" algn="l"/>
            <a:r>
              <a:rPr lang="en-US" sz="4400" b="0" dirty="0">
                <a:solidFill>
                  <a:schemeClr val="bg1"/>
                </a:solidFill>
              </a:rPr>
              <a:t>     </a:t>
            </a:r>
            <a:r>
              <a:rPr lang="en-US" sz="4400" b="0" dirty="0" err="1">
                <a:solidFill>
                  <a:schemeClr val="bg1"/>
                </a:solidFill>
              </a:rPr>
              <a:t>corazón</a:t>
            </a:r>
            <a:r>
              <a:rPr lang="en-US" sz="4400" b="0" dirty="0">
                <a:solidFill>
                  <a:schemeClr val="bg1"/>
                </a:solidFill>
              </a:rPr>
              <a:t> </a:t>
            </a:r>
            <a:r>
              <a:rPr lang="en-US" sz="4400" b="0" dirty="0" err="1">
                <a:solidFill>
                  <a:schemeClr val="bg1"/>
                </a:solidFill>
              </a:rPr>
              <a:t>por</a:t>
            </a:r>
            <a:r>
              <a:rPr lang="en-US" sz="4400" b="0" dirty="0">
                <a:solidFill>
                  <a:schemeClr val="bg1"/>
                </a:solidFill>
              </a:rPr>
              <a:t> la </a:t>
            </a:r>
            <a:r>
              <a:rPr lang="en-US" sz="4400" b="0" dirty="0" err="1">
                <a:solidFill>
                  <a:schemeClr val="bg1"/>
                </a:solidFill>
              </a:rPr>
              <a:t>gracia</a:t>
            </a:r>
            <a:r>
              <a:rPr lang="en-US" sz="4400" b="0" dirty="0">
                <a:solidFill>
                  <a:schemeClr val="bg1"/>
                </a:solidFill>
              </a:rPr>
              <a:t> de Dios. </a:t>
            </a:r>
          </a:p>
          <a:p>
            <a:pPr marL="742950" indent="-742950" algn="l"/>
            <a:r>
              <a:rPr lang="en-US" sz="4400" b="0" dirty="0">
                <a:solidFill>
                  <a:schemeClr val="bg1"/>
                </a:solidFill>
              </a:rPr>
              <a:t>	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  <p:bldP spid="31747" grpId="0" autoUpdateAnimBg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8" name="Oval 8"/>
          <p:cNvSpPr>
            <a:spLocks noChangeArrowheads="1"/>
          </p:cNvSpPr>
          <p:nvPr/>
        </p:nvSpPr>
        <p:spPr bwMode="auto">
          <a:xfrm>
            <a:off x="0" y="0"/>
            <a:ext cx="9144000" cy="6705600"/>
          </a:xfrm>
          <a:prstGeom prst="ellipse">
            <a:avLst/>
          </a:prstGeom>
          <a:gradFill rotWithShape="1">
            <a:gsLst>
              <a:gs pos="0">
                <a:srgbClr val="00182F"/>
              </a:gs>
              <a:gs pos="50000">
                <a:srgbClr val="003366"/>
              </a:gs>
              <a:gs pos="100000">
                <a:srgbClr val="00182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 sz="2400">
              <a:solidFill>
                <a:schemeClr val="tx1"/>
              </a:solidFill>
            </a:endParaRPr>
          </a:p>
        </p:txBody>
      </p:sp>
      <p:sp>
        <p:nvSpPr>
          <p:cNvPr id="103427" name="Text Box 9"/>
          <p:cNvSpPr txBox="1">
            <a:spLocks noChangeArrowheads="1"/>
          </p:cNvSpPr>
          <p:nvPr/>
        </p:nvSpPr>
        <p:spPr bwMode="auto">
          <a:xfrm>
            <a:off x="1284288" y="533400"/>
            <a:ext cx="6884987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200">
                <a:solidFill>
                  <a:schemeClr val="bg1"/>
                </a:solidFill>
              </a:rPr>
              <a:t>La Gran Pregunta</a:t>
            </a:r>
          </a:p>
        </p:txBody>
      </p:sp>
      <p:sp>
        <p:nvSpPr>
          <p:cNvPr id="103428" name="Text Box 10"/>
          <p:cNvSpPr txBox="1">
            <a:spLocks noChangeArrowheads="1"/>
          </p:cNvSpPr>
          <p:nvPr/>
        </p:nvSpPr>
        <p:spPr bwMode="auto">
          <a:xfrm>
            <a:off x="3505200" y="609600"/>
            <a:ext cx="208915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0">
                <a:solidFill>
                  <a:srgbClr val="99CCFF"/>
                </a:solidFill>
              </a:rPr>
              <a:t>?</a:t>
            </a:r>
          </a:p>
        </p:txBody>
      </p:sp>
      <p:sp>
        <p:nvSpPr>
          <p:cNvPr id="103429" name="Text Box 11"/>
          <p:cNvSpPr txBox="1">
            <a:spLocks noChangeArrowheads="1"/>
          </p:cNvSpPr>
          <p:nvPr/>
        </p:nvSpPr>
        <p:spPr bwMode="auto">
          <a:xfrm>
            <a:off x="1492250" y="4391025"/>
            <a:ext cx="6196013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0">
                <a:solidFill>
                  <a:schemeClr val="bg1"/>
                </a:solidFill>
              </a:rPr>
              <a:t>Al ministrar a otros, ¿sabes hacer </a:t>
            </a:r>
          </a:p>
          <a:p>
            <a:r>
              <a:rPr lang="en-US" sz="3600" b="0">
                <a:solidFill>
                  <a:schemeClr val="bg1"/>
                </a:solidFill>
              </a:rPr>
              <a:t>preguntas bíblicas, o es tu </a:t>
            </a:r>
          </a:p>
          <a:p>
            <a:r>
              <a:rPr lang="en-US" sz="3600" b="0">
                <a:solidFill>
                  <a:schemeClr val="bg1"/>
                </a:solidFill>
              </a:rPr>
              <a:t>ministerio debilitado por </a:t>
            </a:r>
          </a:p>
          <a:p>
            <a:r>
              <a:rPr lang="en-US" sz="3600" b="0">
                <a:solidFill>
                  <a:schemeClr val="bg1"/>
                </a:solidFill>
              </a:rPr>
              <a:t>suposiciones? </a:t>
            </a:r>
          </a:p>
          <a:p>
            <a:endParaRPr lang="en-US" sz="3600" b="0">
              <a:solidFill>
                <a:schemeClr val="bg1"/>
              </a:solidFill>
            </a:endParaRPr>
          </a:p>
          <a:p>
            <a:r>
              <a:rPr lang="en-US" sz="3600">
                <a:solidFill>
                  <a:schemeClr val="tx1"/>
                </a:solidFill>
              </a:rPr>
              <a:t> </a:t>
            </a:r>
            <a:endParaRPr lang="en-US" sz="3600" b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0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838200" y="1066800"/>
            <a:ext cx="7848600" cy="5195888"/>
          </a:xfrm>
          <a:prstGeom prst="rect">
            <a:avLst/>
          </a:prstGeom>
          <a:gradFill rotWithShape="1">
            <a:gsLst>
              <a:gs pos="0">
                <a:srgbClr val="00182F"/>
              </a:gs>
              <a:gs pos="50000">
                <a:srgbClr val="003366"/>
              </a:gs>
              <a:gs pos="100000">
                <a:srgbClr val="00182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endParaRPr lang="es-ES" sz="2400">
              <a:solidFill>
                <a:schemeClr val="tx1"/>
              </a:solidFill>
            </a:endParaRPr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1295400" y="1524000"/>
            <a:ext cx="6629400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Ä"/>
            </a:pPr>
            <a:endParaRPr lang="en-US" sz="6100" b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6100" b="0">
                <a:solidFill>
                  <a:schemeClr val="bg1"/>
                </a:solidFill>
              </a:rPr>
              <a:t>¿Qué es lo que no sé acerca de lo que sé</a:t>
            </a:r>
            <a:r>
              <a:rPr lang="en-US" sz="3500" b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09578" name="Text Box 10"/>
          <p:cNvSpPr txBox="1">
            <a:spLocks noChangeArrowheads="1"/>
          </p:cNvSpPr>
          <p:nvPr/>
        </p:nvSpPr>
        <p:spPr bwMode="auto">
          <a:xfrm>
            <a:off x="4451350" y="152400"/>
            <a:ext cx="18415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5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  <a:p>
            <a:pPr>
              <a:defRPr/>
            </a:pPr>
            <a:endParaRPr lang="en-US" sz="2400">
              <a:solidFill>
                <a:schemeClr val="tx1"/>
              </a:solidFill>
              <a:ea typeface="ＭＳ Ｐゴシック" charset="-128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3" grpId="0" animBg="1"/>
      <p:bldP spid="109575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Oval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ellipse">
            <a:avLst/>
          </a:prstGeom>
          <a:gradFill rotWithShape="1">
            <a:gsLst>
              <a:gs pos="0">
                <a:srgbClr val="003366"/>
              </a:gs>
              <a:gs pos="100000">
                <a:srgbClr val="00182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 sz="2400">
              <a:solidFill>
                <a:schemeClr val="tx1"/>
              </a:solidFill>
            </a:endParaRP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1409700" y="762000"/>
            <a:ext cx="6324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>
                <a:solidFill>
                  <a:srgbClr val="99CCFF"/>
                </a:solidFill>
              </a:rPr>
              <a:t>Capítulo 10</a:t>
            </a:r>
            <a:endParaRPr lang="en-US" sz="4800">
              <a:solidFill>
                <a:srgbClr val="99CCFF"/>
              </a:solidFill>
            </a:endParaRP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1401763" y="3500438"/>
            <a:ext cx="6535737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0" i="1">
                <a:solidFill>
                  <a:schemeClr val="bg1"/>
                </a:solidFill>
              </a:rPr>
              <a:t>Conocer II: Descubriendo</a:t>
            </a:r>
          </a:p>
          <a:p>
            <a:r>
              <a:rPr lang="en-US" sz="4800" b="0" i="1">
                <a:solidFill>
                  <a:schemeClr val="bg1"/>
                </a:solidFill>
              </a:rPr>
              <a:t>Donde se Necesita el Cambio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animBg="1"/>
      <p:bldP spid="110595" grpId="0" autoUpdateAnimBg="0"/>
      <p:bldP spid="110596" grpId="0" autoUpdateAnimBg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722313" y="2068513"/>
            <a:ext cx="7821612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0">
                <a:solidFill>
                  <a:schemeClr val="bg1"/>
                </a:solidFill>
              </a:rPr>
              <a:t>No aconsejamos a personas según </a:t>
            </a:r>
          </a:p>
          <a:p>
            <a:r>
              <a:rPr lang="en-US" sz="4400" b="0">
                <a:solidFill>
                  <a:schemeClr val="bg1"/>
                </a:solidFill>
              </a:rPr>
              <a:t>la información que hemos </a:t>
            </a:r>
          </a:p>
          <a:p>
            <a:r>
              <a:rPr lang="en-US" sz="4400" b="0">
                <a:solidFill>
                  <a:schemeClr val="bg1"/>
                </a:solidFill>
              </a:rPr>
              <a:t>recopiliado, sino según nuestra</a:t>
            </a:r>
          </a:p>
          <a:p>
            <a:r>
              <a:rPr lang="en-US" sz="4400" b="0">
                <a:solidFill>
                  <a:schemeClr val="bg1"/>
                </a:solidFill>
              </a:rPr>
              <a:t> interpretación</a:t>
            </a:r>
          </a:p>
          <a:p>
            <a:r>
              <a:rPr lang="en-US" sz="4400" b="0">
                <a:solidFill>
                  <a:schemeClr val="bg1"/>
                </a:solidFill>
              </a:rPr>
              <a:t> de esa información. </a:t>
            </a:r>
          </a:p>
          <a:p>
            <a:endParaRPr lang="en-US" sz="4400" b="0">
              <a:solidFill>
                <a:schemeClr val="bg1"/>
              </a:solidFill>
            </a:endParaRPr>
          </a:p>
        </p:txBody>
      </p:sp>
      <p:sp>
        <p:nvSpPr>
          <p:cNvPr id="106499" name="Text Box 8"/>
          <p:cNvSpPr txBox="1">
            <a:spLocks noChangeArrowheads="1"/>
          </p:cNvSpPr>
          <p:nvPr/>
        </p:nvSpPr>
        <p:spPr bwMode="auto">
          <a:xfrm>
            <a:off x="168275" y="381000"/>
            <a:ext cx="8782050" cy="830263"/>
          </a:xfrm>
          <a:prstGeom prst="rect">
            <a:avLst/>
          </a:prstGeom>
          <a:noFill/>
          <a:ln w="57150" cmpd="thickThin">
            <a:solidFill>
              <a:srgbClr val="99CC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99CCFF"/>
                </a:solidFill>
              </a:rPr>
              <a:t>Punto Central del Capítulo 10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3" grpId="0" autoUpdateAnimBg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765203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 sz="4800" dirty="0">
              <a:solidFill>
                <a:schemeClr val="bg1"/>
              </a:solidFill>
            </a:endParaRPr>
          </a:p>
          <a:p>
            <a:pPr algn="l"/>
            <a:endParaRPr lang="en-US" sz="4800" dirty="0">
              <a:solidFill>
                <a:schemeClr val="bg1"/>
              </a:solidFill>
            </a:endParaRPr>
          </a:p>
          <a:p>
            <a:pPr algn="l"/>
            <a:r>
              <a:rPr lang="en-US" sz="4800" dirty="0" smtClean="0">
                <a:solidFill>
                  <a:schemeClr val="bg1"/>
                </a:solidFill>
              </a:rPr>
              <a:t>  </a:t>
            </a:r>
            <a:r>
              <a:rPr lang="en-US" sz="4800" i="1" dirty="0" err="1">
                <a:solidFill>
                  <a:schemeClr val="bg1"/>
                </a:solidFill>
              </a:rPr>
              <a:t>Interpreta</a:t>
            </a:r>
            <a:r>
              <a:rPr lang="en-US" sz="4800" i="1" dirty="0">
                <a:solidFill>
                  <a:schemeClr val="bg1"/>
                </a:solidFill>
              </a:rPr>
              <a:t> </a:t>
            </a:r>
            <a:r>
              <a:rPr lang="en-US" sz="4800" i="1" dirty="0" err="1">
                <a:solidFill>
                  <a:schemeClr val="bg1"/>
                </a:solidFill>
              </a:rPr>
              <a:t>bíblicamente</a:t>
            </a:r>
            <a:r>
              <a:rPr lang="en-US" sz="4800" dirty="0">
                <a:solidFill>
                  <a:schemeClr val="bg1"/>
                </a:solidFill>
              </a:rPr>
              <a:t> la </a:t>
            </a:r>
          </a:p>
          <a:p>
            <a:pPr algn="l"/>
            <a:r>
              <a:rPr lang="en-US" sz="4800" dirty="0" err="1">
                <a:solidFill>
                  <a:schemeClr val="bg1"/>
                </a:solidFill>
              </a:rPr>
              <a:t>Información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que</a:t>
            </a:r>
            <a:r>
              <a:rPr lang="en-US" sz="4800" dirty="0">
                <a:solidFill>
                  <a:schemeClr val="bg1"/>
                </a:solidFill>
              </a:rPr>
              <a:t> has </a:t>
            </a:r>
            <a:r>
              <a:rPr lang="en-US" sz="4800" dirty="0" err="1">
                <a:solidFill>
                  <a:schemeClr val="bg1"/>
                </a:solidFill>
              </a:rPr>
              <a:t>reunido</a:t>
            </a:r>
            <a:r>
              <a:rPr lang="en-US" sz="4800" dirty="0">
                <a:solidFill>
                  <a:schemeClr val="bg1"/>
                </a:solidFill>
              </a:rPr>
              <a:t>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4392613" y="2667000"/>
            <a:ext cx="185737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600">
              <a:solidFill>
                <a:srgbClr val="FFFF00"/>
              </a:solidFill>
            </a:endParaRPr>
          </a:p>
          <a:p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31750" y="533400"/>
            <a:ext cx="8975725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4800" i="1">
                <a:solidFill>
                  <a:schemeClr val="bg1"/>
                </a:solidFill>
              </a:rPr>
              <a:t>LA META</a:t>
            </a:r>
            <a:r>
              <a:rPr lang="en-US" sz="2800" i="1">
                <a:solidFill>
                  <a:schemeClr val="bg1"/>
                </a:solidFill>
              </a:rPr>
              <a:t>:</a:t>
            </a:r>
            <a:r>
              <a:rPr lang="en-US" sz="2800">
                <a:solidFill>
                  <a:schemeClr val="bg1"/>
                </a:solidFill>
              </a:rPr>
              <a:t> Interpretación bíblica,</a:t>
            </a:r>
          </a:p>
          <a:p>
            <a:pPr algn="l"/>
            <a:r>
              <a:rPr lang="en-US" sz="2800">
                <a:solidFill>
                  <a:schemeClr val="bg1"/>
                </a:solidFill>
              </a:rPr>
              <a:t>esto es, construir una imagen conceptual del</a:t>
            </a:r>
          </a:p>
          <a:p>
            <a:pPr algn="l"/>
            <a:r>
              <a:rPr lang="en-US" sz="2800">
                <a:solidFill>
                  <a:schemeClr val="bg1"/>
                </a:solidFill>
              </a:rPr>
              <a:t>AC en su mundo  </a:t>
            </a:r>
            <a:r>
              <a:rPr lang="en-US" sz="2800">
                <a:solidFill>
                  <a:srgbClr val="FFFF00"/>
                </a:solidFill>
              </a:rPr>
              <a:t>(la pequeña historia),</a:t>
            </a:r>
            <a:r>
              <a:rPr lang="en-US" sz="2800">
                <a:solidFill>
                  <a:schemeClr val="bg1"/>
                </a:solidFill>
              </a:rPr>
              <a:t>que está</a:t>
            </a:r>
          </a:p>
          <a:p>
            <a:pPr algn="l"/>
            <a:r>
              <a:rPr lang="en-US" sz="2800">
                <a:solidFill>
                  <a:schemeClr val="bg1"/>
                </a:solidFill>
              </a:rPr>
              <a:t>formada por los temas, principios, categorías,</a:t>
            </a:r>
          </a:p>
          <a:p>
            <a:pPr algn="l"/>
            <a:r>
              <a:rPr lang="en-US" sz="2800">
                <a:solidFill>
                  <a:schemeClr val="bg1"/>
                </a:solidFill>
              </a:rPr>
              <a:t>y teología de la Escritura </a:t>
            </a:r>
            <a:r>
              <a:rPr lang="en-US" sz="2800">
                <a:solidFill>
                  <a:srgbClr val="FFFF00"/>
                </a:solidFill>
              </a:rPr>
              <a:t>(la GRAN HISTÓRIA).</a:t>
            </a:r>
          </a:p>
          <a:p>
            <a:pPr algn="l"/>
            <a:endParaRPr lang="en-US" sz="2800">
              <a:solidFill>
                <a:srgbClr val="FFFF00"/>
              </a:solidFill>
            </a:endParaRPr>
          </a:p>
          <a:p>
            <a:pPr algn="l"/>
            <a:endParaRPr lang="en-US" sz="2800">
              <a:solidFill>
                <a:schemeClr val="bg1"/>
              </a:solidFill>
            </a:endParaRPr>
          </a:p>
          <a:p>
            <a:pPr algn="l"/>
            <a:r>
              <a:rPr lang="en-US" sz="2800">
                <a:solidFill>
                  <a:schemeClr val="bg1"/>
                </a:solidFill>
              </a:rPr>
              <a:t>Tú no puedes aconsejar a alguien a quién no hayas</a:t>
            </a:r>
          </a:p>
          <a:p>
            <a:pPr algn="l"/>
            <a:r>
              <a:rPr lang="en-US" sz="2800">
                <a:solidFill>
                  <a:schemeClr val="bg1"/>
                </a:solidFill>
              </a:rPr>
              <a:t>conceptualizado, y no puedes aconsejar</a:t>
            </a:r>
          </a:p>
          <a:p>
            <a:pPr algn="l"/>
            <a:r>
              <a:rPr lang="en-US" sz="2800">
                <a:solidFill>
                  <a:schemeClr val="bg1"/>
                </a:solidFill>
              </a:rPr>
              <a:t>bíblicamente a menos que la história bíblica </a:t>
            </a:r>
          </a:p>
          <a:p>
            <a:pPr algn="l"/>
            <a:r>
              <a:rPr lang="en-US" sz="2800">
                <a:solidFill>
                  <a:schemeClr val="bg1"/>
                </a:solidFill>
              </a:rPr>
              <a:t>conduzca tu conceptualización del AC.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 autoUpdateAnimBg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1079500" y="3200400"/>
            <a:ext cx="7102475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74997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200">
                <a:solidFill>
                  <a:srgbClr val="99CCFF"/>
                </a:solidFill>
              </a:rPr>
              <a:t>Números 11</a:t>
            </a:r>
          </a:p>
          <a:p>
            <a:pPr>
              <a:defRPr/>
            </a:pPr>
            <a:r>
              <a:rPr lang="en-US" sz="4800" b="0">
                <a:solidFill>
                  <a:schemeClr val="bg1"/>
                </a:solidFill>
              </a:rPr>
              <a:t>(Una historia sobre el poder </a:t>
            </a:r>
          </a:p>
          <a:p>
            <a:pPr>
              <a:defRPr/>
            </a:pPr>
            <a:r>
              <a:rPr lang="en-US" sz="4800" b="0">
                <a:solidFill>
                  <a:schemeClr val="bg1"/>
                </a:solidFill>
              </a:rPr>
              <a:t>de la interpretación)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219200" y="381000"/>
            <a:ext cx="6691313" cy="2667000"/>
            <a:chOff x="777" y="306"/>
            <a:chExt cx="4215" cy="1680"/>
          </a:xfrm>
        </p:grpSpPr>
        <p:sp>
          <p:nvSpPr>
            <p:cNvPr id="109572" name="AutoShape 7"/>
            <p:cNvSpPr>
              <a:spLocks noChangeArrowheads="1"/>
            </p:cNvSpPr>
            <p:nvPr/>
          </p:nvSpPr>
          <p:spPr bwMode="auto">
            <a:xfrm>
              <a:off x="816" y="306"/>
              <a:ext cx="4176" cy="1680"/>
            </a:xfrm>
            <a:prstGeom prst="wave">
              <a:avLst>
                <a:gd name="adj1" fmla="val 13005"/>
                <a:gd name="adj2" fmla="val 0"/>
              </a:avLst>
            </a:prstGeom>
            <a:gradFill rotWithShape="1">
              <a:gsLst>
                <a:gs pos="0">
                  <a:srgbClr val="00182F"/>
                </a:gs>
                <a:gs pos="50000">
                  <a:srgbClr val="003366"/>
                </a:gs>
                <a:gs pos="100000">
                  <a:srgbClr val="00182F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lstStyle/>
            <a:p>
              <a:endParaRPr lang="es-ES" sz="2000">
                <a:solidFill>
                  <a:schemeClr val="tx1"/>
                </a:solidFill>
              </a:endParaRPr>
            </a:p>
          </p:txBody>
        </p:sp>
        <p:sp>
          <p:nvSpPr>
            <p:cNvPr id="109573" name="Text Box 8"/>
            <p:cNvSpPr txBox="1">
              <a:spLocks noChangeArrowheads="1"/>
            </p:cNvSpPr>
            <p:nvPr/>
          </p:nvSpPr>
          <p:spPr bwMode="auto">
            <a:xfrm>
              <a:off x="777" y="676"/>
              <a:ext cx="3563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7200" i="1">
                  <a:solidFill>
                    <a:schemeClr val="bg1"/>
                  </a:solidFill>
                </a:rPr>
                <a:t>    Pasaje Crítico</a:t>
              </a: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 autoUpdateAnimBg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74" name="Oval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ellipse">
            <a:avLst/>
          </a:prstGeom>
          <a:gradFill rotWithShape="1">
            <a:gsLst>
              <a:gs pos="0">
                <a:srgbClr val="003366"/>
              </a:gs>
              <a:gs pos="100000">
                <a:srgbClr val="00182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 sz="2400">
              <a:solidFill>
                <a:schemeClr val="tx1"/>
              </a:solidFill>
            </a:endParaRPr>
          </a:p>
        </p:txBody>
      </p:sp>
      <p:sp>
        <p:nvSpPr>
          <p:cNvPr id="110595" name="Text Box 12"/>
          <p:cNvSpPr txBox="1">
            <a:spLocks noChangeArrowheads="1"/>
          </p:cNvSpPr>
          <p:nvPr/>
        </p:nvSpPr>
        <p:spPr bwMode="auto">
          <a:xfrm>
            <a:off x="1282700" y="533400"/>
            <a:ext cx="688498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200">
                <a:solidFill>
                  <a:schemeClr val="bg1"/>
                </a:solidFill>
              </a:rPr>
              <a:t>La Gran Pregunta</a:t>
            </a:r>
          </a:p>
        </p:txBody>
      </p:sp>
      <p:sp>
        <p:nvSpPr>
          <p:cNvPr id="110596" name="Text Box 13"/>
          <p:cNvSpPr txBox="1">
            <a:spLocks noChangeArrowheads="1"/>
          </p:cNvSpPr>
          <p:nvPr/>
        </p:nvSpPr>
        <p:spPr bwMode="auto">
          <a:xfrm>
            <a:off x="3505200" y="609600"/>
            <a:ext cx="208915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0">
                <a:solidFill>
                  <a:srgbClr val="99CCFF"/>
                </a:solidFill>
              </a:rPr>
              <a:t>?</a:t>
            </a:r>
          </a:p>
        </p:txBody>
      </p:sp>
      <p:sp>
        <p:nvSpPr>
          <p:cNvPr id="110597" name="Text Box 15"/>
          <p:cNvSpPr txBox="1">
            <a:spLocks noChangeArrowheads="1"/>
          </p:cNvSpPr>
          <p:nvPr/>
        </p:nvSpPr>
        <p:spPr bwMode="auto">
          <a:xfrm>
            <a:off x="304800" y="4114800"/>
            <a:ext cx="88392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0">
                <a:solidFill>
                  <a:schemeClr val="bg1"/>
                </a:solidFill>
              </a:rPr>
              <a:t>En el ministerio personal, ¿tomas tiempo para organizar información de una manera que te ayude a interpretar bíblicamente? </a:t>
            </a:r>
          </a:p>
          <a:p>
            <a:endParaRPr lang="en-US" sz="4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1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00063" y="304800"/>
            <a:ext cx="8110537" cy="6280150"/>
            <a:chOff x="315" y="192"/>
            <a:chExt cx="5109" cy="3956"/>
          </a:xfrm>
        </p:grpSpPr>
        <p:pic>
          <p:nvPicPr>
            <p:cNvPr id="86019" name="Picture 2" descr="Curricfig 7"/>
            <p:cNvPicPr>
              <a:picLocks noChangeAspect="1" noChangeArrowheads="1"/>
            </p:cNvPicPr>
            <p:nvPr/>
          </p:nvPicPr>
          <p:blipFill>
            <a:blip r:embed="rId3"/>
            <a:srcRect b="14604"/>
            <a:stretch>
              <a:fillRect/>
            </a:stretch>
          </p:blipFill>
          <p:spPr bwMode="auto">
            <a:xfrm>
              <a:off x="384" y="192"/>
              <a:ext cx="5040" cy="3956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</p:pic>
        <p:sp>
          <p:nvSpPr>
            <p:cNvPr id="86020" name="Text Box 3"/>
            <p:cNvSpPr txBox="1">
              <a:spLocks noChangeArrowheads="1"/>
            </p:cNvSpPr>
            <p:nvPr/>
          </p:nvSpPr>
          <p:spPr bwMode="auto">
            <a:xfrm>
              <a:off x="315" y="192"/>
              <a:ext cx="5078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9900CC"/>
                  </a:solidFill>
                </a:rPr>
                <a:t>Una organización bíblica,herramienta de</a:t>
              </a:r>
            </a:p>
            <a:p>
              <a:r>
                <a:rPr lang="en-US" sz="3200" b="1">
                  <a:solidFill>
                    <a:srgbClr val="9900CC"/>
                  </a:solidFill>
                </a:rPr>
                <a:t>Interpretación y conceptualización</a:t>
              </a:r>
            </a:p>
          </p:txBody>
        </p:sp>
        <p:sp>
          <p:nvSpPr>
            <p:cNvPr id="86021" name="Text Box 4"/>
            <p:cNvSpPr txBox="1">
              <a:spLocks noChangeArrowheads="1"/>
            </p:cNvSpPr>
            <p:nvPr/>
          </p:nvSpPr>
          <p:spPr bwMode="auto">
            <a:xfrm>
              <a:off x="1343" y="3404"/>
              <a:ext cx="100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339933"/>
                  </a:solidFill>
                </a:rPr>
                <a:t>FRUTO</a:t>
              </a:r>
            </a:p>
          </p:txBody>
        </p:sp>
        <p:sp>
          <p:nvSpPr>
            <p:cNvPr id="86022" name="Text Box 5"/>
            <p:cNvSpPr txBox="1">
              <a:spLocks noChangeArrowheads="1"/>
            </p:cNvSpPr>
            <p:nvPr/>
          </p:nvSpPr>
          <p:spPr bwMode="auto">
            <a:xfrm>
              <a:off x="3558" y="3395"/>
              <a:ext cx="71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8F5F2F"/>
                  </a:solidFill>
                </a:rPr>
                <a:t>RAIZ</a:t>
              </a: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Oval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ellipse">
            <a:avLst/>
          </a:prstGeom>
          <a:gradFill rotWithShape="1">
            <a:gsLst>
              <a:gs pos="0">
                <a:srgbClr val="003366"/>
              </a:gs>
              <a:gs pos="100000">
                <a:srgbClr val="00182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 sz="2400">
              <a:solidFill>
                <a:schemeClr val="tx1"/>
              </a:solidFill>
            </a:endParaRP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1447800" y="685800"/>
            <a:ext cx="6324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>
                <a:solidFill>
                  <a:srgbClr val="99CCFF"/>
                </a:solidFill>
              </a:rPr>
              <a:t>Capítulo 11</a:t>
            </a:r>
            <a:endParaRPr lang="en-US" sz="4800">
              <a:solidFill>
                <a:srgbClr val="99CCFF"/>
              </a:solidFill>
            </a:endParaRP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1292225" y="2667000"/>
            <a:ext cx="673417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6400" b="0" i="1">
                <a:solidFill>
                  <a:schemeClr val="bg1"/>
                </a:solidFill>
              </a:rPr>
              <a:t>Hablar I: </a:t>
            </a:r>
          </a:p>
          <a:p>
            <a:pPr eaLnBrk="0" hangingPunct="0"/>
            <a:r>
              <a:rPr lang="en-US" sz="6400" b="0" i="1">
                <a:solidFill>
                  <a:schemeClr val="bg1"/>
                </a:solidFill>
              </a:rPr>
              <a:t>Los objetivos de hablar</a:t>
            </a:r>
          </a:p>
          <a:p>
            <a:pPr eaLnBrk="0" hangingPunct="0"/>
            <a:r>
              <a:rPr lang="en-US" sz="6400" b="0" i="1">
                <a:solidFill>
                  <a:schemeClr val="bg1"/>
                </a:solidFill>
              </a:rPr>
              <a:t>la verdad en amor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 animBg="1"/>
      <p:bldP spid="116739" grpId="0" autoUpdateAnimBg="0"/>
      <p:bldP spid="11674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050"/>
          <p:cNvSpPr txBox="1">
            <a:spLocks noChangeArrowheads="1"/>
          </p:cNvSpPr>
          <p:nvPr/>
        </p:nvSpPr>
        <p:spPr bwMode="auto">
          <a:xfrm>
            <a:off x="188913" y="2571750"/>
            <a:ext cx="8594725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4400" b="0" dirty="0">
                <a:solidFill>
                  <a:schemeClr val="bg1"/>
                </a:solidFill>
              </a:rPr>
              <a:t>D</a:t>
            </a:r>
            <a:r>
              <a:rPr lang="en-US" sz="4000" b="0" dirty="0">
                <a:solidFill>
                  <a:schemeClr val="bg1"/>
                </a:solidFill>
              </a:rPr>
              <a:t>. </a:t>
            </a:r>
            <a:r>
              <a:rPr lang="en-US" sz="4000" b="0" dirty="0" err="1">
                <a:solidFill>
                  <a:srgbClr val="99CCFF"/>
                </a:solidFill>
              </a:rPr>
              <a:t>Compromiso</a:t>
            </a:r>
            <a:r>
              <a:rPr lang="en-US" sz="4000" b="0" dirty="0">
                <a:solidFill>
                  <a:schemeClr val="bg1"/>
                </a:solidFill>
              </a:rPr>
              <a:t> a un </a:t>
            </a:r>
            <a:r>
              <a:rPr lang="en-US" sz="4000" b="0" dirty="0" err="1">
                <a:solidFill>
                  <a:schemeClr val="bg1"/>
                </a:solidFill>
              </a:rPr>
              <a:t>modelo</a:t>
            </a:r>
            <a:r>
              <a:rPr lang="en-US" sz="4000" b="0" dirty="0">
                <a:solidFill>
                  <a:schemeClr val="bg1"/>
                </a:solidFill>
              </a:rPr>
              <a:t> de </a:t>
            </a:r>
          </a:p>
          <a:p>
            <a:pPr algn="l"/>
            <a:r>
              <a:rPr lang="en-US" sz="4000" b="0" dirty="0">
                <a:solidFill>
                  <a:schemeClr val="bg1"/>
                </a:solidFill>
              </a:rPr>
              <a:t>    </a:t>
            </a:r>
            <a:r>
              <a:rPr lang="en-US" sz="4000" b="0" dirty="0" smtClean="0">
                <a:solidFill>
                  <a:schemeClr val="bg1"/>
                </a:solidFill>
              </a:rPr>
              <a:t>  </a:t>
            </a:r>
            <a:r>
              <a:rPr lang="en-US" sz="4000" b="0" dirty="0" err="1" smtClean="0">
                <a:solidFill>
                  <a:schemeClr val="bg1"/>
                </a:solidFill>
              </a:rPr>
              <a:t>ministerio</a:t>
            </a:r>
            <a:r>
              <a:rPr lang="en-US" sz="4000" b="0" dirty="0" smtClean="0">
                <a:solidFill>
                  <a:schemeClr val="bg1"/>
                </a:solidFill>
              </a:rPr>
              <a:t> </a:t>
            </a:r>
            <a:r>
              <a:rPr lang="en-US" sz="4000" b="0" dirty="0">
                <a:solidFill>
                  <a:schemeClr val="bg1"/>
                </a:solidFill>
              </a:rPr>
              <a:t>personal </a:t>
            </a:r>
            <a:r>
              <a:rPr lang="en-US" sz="4000" b="0" dirty="0" err="1" smtClean="0">
                <a:solidFill>
                  <a:schemeClr val="bg1"/>
                </a:solidFill>
              </a:rPr>
              <a:t>que</a:t>
            </a:r>
            <a:r>
              <a:rPr lang="en-US" sz="4000" b="0" dirty="0">
                <a:solidFill>
                  <a:schemeClr val="bg1"/>
                </a:solidFill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</a:rPr>
              <a:t>demuestra</a:t>
            </a:r>
            <a:endParaRPr lang="en-US" sz="4000" b="0" dirty="0" smtClean="0">
              <a:solidFill>
                <a:schemeClr val="bg1"/>
              </a:solidFill>
            </a:endParaRPr>
          </a:p>
          <a:p>
            <a:pPr algn="l"/>
            <a:r>
              <a:rPr lang="en-US" sz="4000" b="0" dirty="0" smtClean="0">
                <a:solidFill>
                  <a:schemeClr val="bg1"/>
                </a:solidFill>
              </a:rPr>
              <a:t>      </a:t>
            </a:r>
            <a:r>
              <a:rPr lang="en-US" sz="4000" b="0" dirty="0" err="1" smtClean="0">
                <a:solidFill>
                  <a:schemeClr val="bg1"/>
                </a:solidFill>
              </a:rPr>
              <a:t>como</a:t>
            </a:r>
            <a:r>
              <a:rPr lang="en-US" sz="4000" b="0" dirty="0" smtClean="0">
                <a:solidFill>
                  <a:schemeClr val="bg1"/>
                </a:solidFill>
              </a:rPr>
              <a:t> </a:t>
            </a:r>
            <a:r>
              <a:rPr lang="en-US" sz="4000" b="0" dirty="0">
                <a:solidFill>
                  <a:schemeClr val="bg1"/>
                </a:solidFill>
              </a:rPr>
              <a:t>el </a:t>
            </a:r>
            <a:r>
              <a:rPr lang="en-US" sz="4000" b="0" dirty="0" err="1" smtClean="0">
                <a:solidFill>
                  <a:schemeClr val="bg1"/>
                </a:solidFill>
              </a:rPr>
              <a:t>evangelio</a:t>
            </a:r>
            <a:r>
              <a:rPr lang="en-US" sz="4000" b="0" dirty="0">
                <a:solidFill>
                  <a:schemeClr val="bg1"/>
                </a:solidFill>
              </a:rPr>
              <a:t> </a:t>
            </a:r>
            <a:r>
              <a:rPr lang="en-US" sz="4000" b="0" dirty="0" smtClean="0">
                <a:solidFill>
                  <a:schemeClr val="bg1"/>
                </a:solidFill>
              </a:rPr>
              <a:t>se </a:t>
            </a:r>
            <a:r>
              <a:rPr lang="en-US" sz="4000" b="0" dirty="0" err="1">
                <a:solidFill>
                  <a:schemeClr val="bg1"/>
                </a:solidFill>
              </a:rPr>
              <a:t>aplique</a:t>
            </a:r>
            <a:r>
              <a:rPr lang="en-US" sz="4000" b="0" dirty="0">
                <a:solidFill>
                  <a:schemeClr val="bg1"/>
                </a:solidFill>
              </a:rPr>
              <a:t> </a:t>
            </a:r>
            <a:endParaRPr lang="en-US" sz="4000" b="0" dirty="0" smtClean="0">
              <a:solidFill>
                <a:schemeClr val="bg1"/>
              </a:solidFill>
            </a:endParaRPr>
          </a:p>
          <a:p>
            <a:pPr algn="l"/>
            <a:r>
              <a:rPr lang="en-US" sz="4000" b="0" dirty="0" smtClean="0">
                <a:solidFill>
                  <a:schemeClr val="bg1"/>
                </a:solidFill>
              </a:rPr>
              <a:t>      </a:t>
            </a:r>
            <a:r>
              <a:rPr lang="en-US" sz="4000" b="0" dirty="0" err="1" smtClean="0">
                <a:solidFill>
                  <a:schemeClr val="bg1"/>
                </a:solidFill>
              </a:rPr>
              <a:t>practicamente</a:t>
            </a:r>
            <a:r>
              <a:rPr lang="en-US" sz="4000" b="0" dirty="0" smtClean="0">
                <a:solidFill>
                  <a:schemeClr val="bg1"/>
                </a:solidFill>
              </a:rPr>
              <a:t> a </a:t>
            </a:r>
            <a:r>
              <a:rPr lang="en-US" sz="4000" b="0" dirty="0" err="1" smtClean="0">
                <a:solidFill>
                  <a:schemeClr val="bg1"/>
                </a:solidFill>
              </a:rPr>
              <a:t>situaciones</a:t>
            </a:r>
            <a:r>
              <a:rPr lang="en-US" sz="4000" b="0" dirty="0">
                <a:solidFill>
                  <a:schemeClr val="bg1"/>
                </a:solidFill>
              </a:rPr>
              <a:t>, </a:t>
            </a:r>
            <a:endParaRPr lang="en-US" sz="4000" b="0" dirty="0" smtClean="0">
              <a:solidFill>
                <a:schemeClr val="bg1"/>
              </a:solidFill>
            </a:endParaRPr>
          </a:p>
          <a:p>
            <a:pPr algn="l"/>
            <a:r>
              <a:rPr lang="en-US" sz="4000" b="0" dirty="0" smtClean="0">
                <a:solidFill>
                  <a:schemeClr val="bg1"/>
                </a:solidFill>
              </a:rPr>
              <a:t>      </a:t>
            </a:r>
            <a:r>
              <a:rPr lang="en-US" sz="4000" b="0" dirty="0" err="1" smtClean="0">
                <a:solidFill>
                  <a:schemeClr val="bg1"/>
                </a:solidFill>
              </a:rPr>
              <a:t>relaciones</a:t>
            </a:r>
            <a:r>
              <a:rPr lang="en-US" sz="4000" b="0" dirty="0" smtClean="0">
                <a:solidFill>
                  <a:schemeClr val="bg1"/>
                </a:solidFill>
              </a:rPr>
              <a:t>, y </a:t>
            </a:r>
            <a:r>
              <a:rPr lang="en-US" sz="4000" b="0" dirty="0" err="1" smtClean="0">
                <a:solidFill>
                  <a:schemeClr val="bg1"/>
                </a:solidFill>
              </a:rPr>
              <a:t>problemas</a:t>
            </a:r>
            <a:r>
              <a:rPr lang="en-US" sz="4000" b="0" dirty="0" smtClean="0">
                <a:solidFill>
                  <a:schemeClr val="bg1"/>
                </a:solidFill>
              </a:rPr>
              <a:t> </a:t>
            </a:r>
            <a:r>
              <a:rPr lang="en-US" sz="4000" b="0" dirty="0">
                <a:solidFill>
                  <a:schemeClr val="bg1"/>
                </a:solidFill>
              </a:rPr>
              <a:t>de la </a:t>
            </a:r>
            <a:r>
              <a:rPr lang="en-US" sz="4000" b="0" dirty="0" err="1" smtClean="0">
                <a:solidFill>
                  <a:schemeClr val="bg1"/>
                </a:solidFill>
              </a:rPr>
              <a:t>vida</a:t>
            </a:r>
            <a:endParaRPr lang="en-US" sz="4000" b="0" dirty="0" smtClean="0">
              <a:solidFill>
                <a:schemeClr val="bg1"/>
              </a:solidFill>
            </a:endParaRPr>
          </a:p>
          <a:p>
            <a:pPr algn="l"/>
            <a:r>
              <a:rPr lang="en-US" sz="4000" b="0" dirty="0" smtClean="0">
                <a:solidFill>
                  <a:schemeClr val="bg1"/>
                </a:solidFill>
              </a:rPr>
              <a:t>      </a:t>
            </a:r>
            <a:r>
              <a:rPr lang="en-US" sz="4000" b="0" dirty="0" err="1" smtClean="0">
                <a:solidFill>
                  <a:schemeClr val="bg1"/>
                </a:solidFill>
              </a:rPr>
              <a:t>cotidiana</a:t>
            </a:r>
            <a:r>
              <a:rPr lang="en-US" sz="4000" b="0" dirty="0" smtClean="0">
                <a:solidFill>
                  <a:schemeClr val="bg1"/>
                </a:solidFill>
              </a:rPr>
              <a:t>. </a:t>
            </a:r>
            <a:endParaRPr lang="en-US" sz="4000" b="0" dirty="0">
              <a:solidFill>
                <a:schemeClr val="bg1"/>
              </a:solidFill>
            </a:endParaRPr>
          </a:p>
          <a:p>
            <a:pPr algn="l"/>
            <a:r>
              <a:rPr lang="en-US" sz="4400" b="0" dirty="0">
                <a:solidFill>
                  <a:schemeClr val="bg1"/>
                </a:solidFill>
              </a:rPr>
              <a:t>     . </a:t>
            </a:r>
          </a:p>
          <a:p>
            <a:pPr algn="l"/>
            <a:r>
              <a:rPr lang="en-US" sz="4400" b="0" dirty="0">
                <a:solidFill>
                  <a:schemeClr val="bg1"/>
                </a:solidFill>
              </a:rPr>
              <a:t>     </a:t>
            </a:r>
          </a:p>
        </p:txBody>
      </p:sp>
      <p:sp>
        <p:nvSpPr>
          <p:cNvPr id="43012" name="Text Box 2052"/>
          <p:cNvSpPr txBox="1">
            <a:spLocks noChangeArrowheads="1"/>
          </p:cNvSpPr>
          <p:nvPr/>
        </p:nvSpPr>
        <p:spPr bwMode="auto">
          <a:xfrm>
            <a:off x="214313" y="0"/>
            <a:ext cx="8929687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4400" b="0">
                <a:solidFill>
                  <a:schemeClr val="bg1"/>
                </a:solidFill>
              </a:rPr>
              <a:t>C. </a:t>
            </a:r>
            <a:r>
              <a:rPr lang="en-US" sz="4400" b="0">
                <a:solidFill>
                  <a:srgbClr val="99CCFF"/>
                </a:solidFill>
              </a:rPr>
              <a:t>Compromiso</a:t>
            </a:r>
            <a:r>
              <a:rPr lang="en-US" sz="4400" b="0">
                <a:solidFill>
                  <a:schemeClr val="bg1"/>
                </a:solidFill>
              </a:rPr>
              <a:t> a la autoridad y la</a:t>
            </a:r>
          </a:p>
          <a:p>
            <a:pPr algn="l"/>
            <a:r>
              <a:rPr lang="en-US" sz="4400" b="0">
                <a:solidFill>
                  <a:schemeClr val="bg1"/>
                </a:solidFill>
              </a:rPr>
              <a:t>     suficiencia de las Escrituras     	como la base del ministerio 	personal.</a:t>
            </a:r>
          </a:p>
          <a:p>
            <a:pPr algn="l"/>
            <a:endParaRPr lang="en-US" sz="4400" b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utoUpdateAnimBg="0"/>
      <p:bldP spid="43012" grpId="0" autoUpdateAnimBg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Text Box 3"/>
          <p:cNvSpPr txBox="1">
            <a:spLocks noChangeArrowheads="1"/>
          </p:cNvSpPr>
          <p:nvPr/>
        </p:nvSpPr>
        <p:spPr bwMode="auto">
          <a:xfrm>
            <a:off x="2071688" y="319088"/>
            <a:ext cx="4945062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dirty="0">
                <a:solidFill>
                  <a:schemeClr val="bg1"/>
                </a:solidFill>
              </a:rPr>
              <a:t>HABLAR</a:t>
            </a:r>
          </a:p>
        </p:txBody>
      </p:sp>
      <p:sp>
        <p:nvSpPr>
          <p:cNvPr id="146436" name="Text Box 4"/>
          <p:cNvSpPr txBox="1">
            <a:spLocks noChangeArrowheads="1"/>
          </p:cNvSpPr>
          <p:nvPr/>
        </p:nvSpPr>
        <p:spPr bwMode="auto">
          <a:xfrm>
            <a:off x="1223963" y="2940050"/>
            <a:ext cx="6892925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i="1">
                <a:solidFill>
                  <a:srgbClr val="FFFF00"/>
                </a:solidFill>
              </a:rPr>
              <a:t>Mensaje: </a:t>
            </a:r>
          </a:p>
          <a:p>
            <a:r>
              <a:rPr lang="en-US" sz="4800">
                <a:solidFill>
                  <a:srgbClr val="FFFF00"/>
                </a:solidFill>
              </a:rPr>
              <a:t>Cristo trabaja de forma tal </a:t>
            </a:r>
          </a:p>
          <a:p>
            <a:r>
              <a:rPr lang="en-US" sz="4800">
                <a:solidFill>
                  <a:srgbClr val="FFFF00"/>
                </a:solidFill>
              </a:rPr>
              <a:t>que tú oirás, verás, </a:t>
            </a:r>
          </a:p>
          <a:p>
            <a:r>
              <a:rPr lang="en-US" sz="4800">
                <a:solidFill>
                  <a:srgbClr val="FFFF00"/>
                </a:solidFill>
              </a:rPr>
              <a:t>sabrás, y entenderás.</a:t>
            </a:r>
          </a:p>
          <a:p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autoUpdateAnimBg="0"/>
      <p:bldP spid="146436" grpId="0" autoUpdateAnimBg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65100" y="228600"/>
            <a:ext cx="8093075" cy="6248400"/>
            <a:chOff x="470" y="192"/>
            <a:chExt cx="5098" cy="3936"/>
          </a:xfrm>
        </p:grpSpPr>
        <p:sp>
          <p:nvSpPr>
            <p:cNvPr id="114691" name="Line 3"/>
            <p:cNvSpPr>
              <a:spLocks noChangeShapeType="1"/>
            </p:cNvSpPr>
            <p:nvPr/>
          </p:nvSpPr>
          <p:spPr bwMode="auto">
            <a:xfrm>
              <a:off x="2784" y="1008"/>
              <a:ext cx="124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92" name="Rectangle 5"/>
            <p:cNvSpPr>
              <a:spLocks noChangeArrowheads="1"/>
            </p:cNvSpPr>
            <p:nvPr/>
          </p:nvSpPr>
          <p:spPr bwMode="auto">
            <a:xfrm>
              <a:off x="1248" y="2928"/>
              <a:ext cx="4320" cy="1200"/>
            </a:xfrm>
            <a:prstGeom prst="rect">
              <a:avLst/>
            </a:prstGeom>
            <a:solidFill>
              <a:srgbClr val="005800"/>
            </a:solidFill>
            <a:ln w="38100">
              <a:solidFill>
                <a:srgbClr val="F9F2EB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 sz="2400">
                <a:solidFill>
                  <a:schemeClr val="tx1"/>
                </a:solidFill>
              </a:endParaRPr>
            </a:p>
          </p:txBody>
        </p:sp>
        <p:sp>
          <p:nvSpPr>
            <p:cNvPr id="114693" name="AutoShape 6"/>
            <p:cNvSpPr>
              <a:spLocks noChangeArrowheads="1"/>
            </p:cNvSpPr>
            <p:nvPr/>
          </p:nvSpPr>
          <p:spPr bwMode="auto">
            <a:xfrm>
              <a:off x="1248" y="192"/>
              <a:ext cx="4320" cy="2736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003366"/>
                </a:gs>
                <a:gs pos="100000">
                  <a:srgbClr val="00182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9F2EB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 sz="2400">
                <a:solidFill>
                  <a:schemeClr val="tx1"/>
                </a:solidFill>
              </a:endParaRPr>
            </a:p>
          </p:txBody>
        </p:sp>
        <p:sp>
          <p:nvSpPr>
            <p:cNvPr id="114694" name="Line 7"/>
            <p:cNvSpPr>
              <a:spLocks noChangeShapeType="1"/>
            </p:cNvSpPr>
            <p:nvPr/>
          </p:nvSpPr>
          <p:spPr bwMode="auto">
            <a:xfrm>
              <a:off x="1774" y="2256"/>
              <a:ext cx="3264" cy="0"/>
            </a:xfrm>
            <a:prstGeom prst="line">
              <a:avLst/>
            </a:prstGeom>
            <a:noFill/>
            <a:ln w="38100">
              <a:solidFill>
                <a:srgbClr val="F9F2E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95" name="Line 8"/>
            <p:cNvSpPr>
              <a:spLocks noChangeShapeType="1"/>
            </p:cNvSpPr>
            <p:nvPr/>
          </p:nvSpPr>
          <p:spPr bwMode="auto">
            <a:xfrm>
              <a:off x="2304" y="1584"/>
              <a:ext cx="2208" cy="0"/>
            </a:xfrm>
            <a:prstGeom prst="line">
              <a:avLst/>
            </a:prstGeom>
            <a:noFill/>
            <a:ln w="38100">
              <a:solidFill>
                <a:srgbClr val="F9F2E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96" name="Line 9"/>
            <p:cNvSpPr>
              <a:spLocks noChangeShapeType="1"/>
            </p:cNvSpPr>
            <p:nvPr/>
          </p:nvSpPr>
          <p:spPr bwMode="auto">
            <a:xfrm>
              <a:off x="2784" y="1008"/>
              <a:ext cx="1248" cy="0"/>
            </a:xfrm>
            <a:prstGeom prst="line">
              <a:avLst/>
            </a:prstGeom>
            <a:noFill/>
            <a:ln w="38100">
              <a:solidFill>
                <a:srgbClr val="F9F2E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97" name="Line 10"/>
            <p:cNvSpPr>
              <a:spLocks noChangeShapeType="1"/>
            </p:cNvSpPr>
            <p:nvPr/>
          </p:nvSpPr>
          <p:spPr bwMode="auto">
            <a:xfrm>
              <a:off x="3408" y="2928"/>
              <a:ext cx="0" cy="1200"/>
            </a:xfrm>
            <a:prstGeom prst="line">
              <a:avLst/>
            </a:prstGeom>
            <a:noFill/>
            <a:ln w="38100">
              <a:solidFill>
                <a:srgbClr val="F9F2E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98" name="Text Box 11"/>
            <p:cNvSpPr txBox="1">
              <a:spLocks noChangeArrowheads="1"/>
            </p:cNvSpPr>
            <p:nvPr/>
          </p:nvSpPr>
          <p:spPr bwMode="auto">
            <a:xfrm>
              <a:off x="1634" y="3234"/>
              <a:ext cx="132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3200" b="0">
                  <a:solidFill>
                    <a:srgbClr val="F9F2EB"/>
                  </a:solidFill>
                </a:rPr>
                <a:t>Right Goals</a:t>
              </a:r>
            </a:p>
          </p:txBody>
        </p:sp>
        <p:sp>
          <p:nvSpPr>
            <p:cNvPr id="114699" name="Text Box 12"/>
            <p:cNvSpPr txBox="1">
              <a:spLocks noChangeArrowheads="1"/>
            </p:cNvSpPr>
            <p:nvPr/>
          </p:nvSpPr>
          <p:spPr bwMode="auto">
            <a:xfrm>
              <a:off x="4004" y="3217"/>
              <a:ext cx="82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3200" b="0">
                  <a:solidFill>
                    <a:srgbClr val="F9F2EB"/>
                  </a:solidFill>
                </a:rPr>
                <a:t>Gospel</a:t>
              </a:r>
            </a:p>
          </p:txBody>
        </p:sp>
        <p:sp>
          <p:nvSpPr>
            <p:cNvPr id="126989" name="Text Box 13"/>
            <p:cNvSpPr txBox="1">
              <a:spLocks noChangeArrowheads="1"/>
            </p:cNvSpPr>
            <p:nvPr/>
          </p:nvSpPr>
          <p:spPr bwMode="auto">
            <a:xfrm>
              <a:off x="2579" y="2401"/>
              <a:ext cx="159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32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charset="-128"/>
                </a:rPr>
                <a:t>Consideración</a:t>
              </a:r>
            </a:p>
          </p:txBody>
        </p:sp>
        <p:sp>
          <p:nvSpPr>
            <p:cNvPr id="126990" name="Text Box 14"/>
            <p:cNvSpPr txBox="1">
              <a:spLocks noChangeArrowheads="1"/>
            </p:cNvSpPr>
            <p:nvPr/>
          </p:nvSpPr>
          <p:spPr bwMode="auto">
            <a:xfrm>
              <a:off x="2746" y="1777"/>
              <a:ext cx="117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32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charset="-128"/>
                </a:rPr>
                <a:t>Confesión</a:t>
              </a:r>
            </a:p>
          </p:txBody>
        </p:sp>
        <p:sp>
          <p:nvSpPr>
            <p:cNvPr id="126991" name="Text Box 15"/>
            <p:cNvSpPr txBox="1">
              <a:spLocks noChangeArrowheads="1"/>
            </p:cNvSpPr>
            <p:nvPr/>
          </p:nvSpPr>
          <p:spPr bwMode="auto">
            <a:xfrm>
              <a:off x="2637" y="1153"/>
              <a:ext cx="146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32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charset="-128"/>
                </a:rPr>
                <a:t>Compromiso</a:t>
              </a:r>
            </a:p>
          </p:txBody>
        </p:sp>
        <p:sp>
          <p:nvSpPr>
            <p:cNvPr id="126992" name="Text Box 16"/>
            <p:cNvSpPr txBox="1">
              <a:spLocks noChangeArrowheads="1"/>
            </p:cNvSpPr>
            <p:nvPr/>
          </p:nvSpPr>
          <p:spPr bwMode="auto">
            <a:xfrm>
              <a:off x="2956" y="626"/>
              <a:ext cx="93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32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charset="-128"/>
                </a:rPr>
                <a:t>Cambio</a:t>
              </a:r>
            </a:p>
          </p:txBody>
        </p:sp>
        <p:sp>
          <p:nvSpPr>
            <p:cNvPr id="114704" name="Rectangle 17"/>
            <p:cNvSpPr>
              <a:spLocks noChangeArrowheads="1"/>
            </p:cNvSpPr>
            <p:nvPr/>
          </p:nvSpPr>
          <p:spPr bwMode="auto">
            <a:xfrm>
              <a:off x="1248" y="2928"/>
              <a:ext cx="4320" cy="1200"/>
            </a:xfrm>
            <a:prstGeom prst="rect">
              <a:avLst/>
            </a:prstGeom>
            <a:gradFill rotWithShape="1">
              <a:gsLst>
                <a:gs pos="0">
                  <a:srgbClr val="003366"/>
                </a:gs>
                <a:gs pos="100000">
                  <a:srgbClr val="00182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 sz="2400">
                <a:solidFill>
                  <a:schemeClr val="tx1"/>
                </a:solidFill>
              </a:endParaRPr>
            </a:p>
          </p:txBody>
        </p:sp>
        <p:sp>
          <p:nvSpPr>
            <p:cNvPr id="126994" name="Text Box 18"/>
            <p:cNvSpPr txBox="1">
              <a:spLocks noChangeArrowheads="1"/>
            </p:cNvSpPr>
            <p:nvPr/>
          </p:nvSpPr>
          <p:spPr bwMode="auto">
            <a:xfrm>
              <a:off x="1643" y="3200"/>
              <a:ext cx="1146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32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charset="-128"/>
                </a:rPr>
                <a:t>Objetivos </a:t>
              </a:r>
            </a:p>
            <a:p>
              <a:pPr algn="l">
                <a:defRPr/>
              </a:pPr>
              <a:r>
                <a:rPr lang="en-US" sz="32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charset="-128"/>
                </a:rPr>
                <a:t>correctos</a:t>
              </a:r>
            </a:p>
          </p:txBody>
        </p:sp>
        <p:sp>
          <p:nvSpPr>
            <p:cNvPr id="126995" name="Text Box 19"/>
            <p:cNvSpPr txBox="1">
              <a:spLocks noChangeArrowheads="1"/>
            </p:cNvSpPr>
            <p:nvPr/>
          </p:nvSpPr>
          <p:spPr bwMode="auto">
            <a:xfrm>
              <a:off x="4032" y="3200"/>
              <a:ext cx="109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32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charset="-128"/>
                </a:rPr>
                <a:t>Evangelio</a:t>
              </a:r>
            </a:p>
          </p:txBody>
        </p:sp>
        <p:sp>
          <p:nvSpPr>
            <p:cNvPr id="114707" name="Line 20"/>
            <p:cNvSpPr>
              <a:spLocks noChangeShapeType="1"/>
            </p:cNvSpPr>
            <p:nvPr/>
          </p:nvSpPr>
          <p:spPr bwMode="auto">
            <a:xfrm>
              <a:off x="3408" y="2928"/>
              <a:ext cx="0" cy="12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08" name="Line 21"/>
            <p:cNvSpPr>
              <a:spLocks noChangeShapeType="1"/>
            </p:cNvSpPr>
            <p:nvPr/>
          </p:nvSpPr>
          <p:spPr bwMode="auto">
            <a:xfrm>
              <a:off x="1774" y="2256"/>
              <a:ext cx="326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09" name="Line 22"/>
            <p:cNvSpPr>
              <a:spLocks noChangeShapeType="1"/>
            </p:cNvSpPr>
            <p:nvPr/>
          </p:nvSpPr>
          <p:spPr bwMode="auto">
            <a:xfrm>
              <a:off x="2304" y="1584"/>
              <a:ext cx="220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10" name="AutoShape 23"/>
            <p:cNvSpPr>
              <a:spLocks/>
            </p:cNvSpPr>
            <p:nvPr/>
          </p:nvSpPr>
          <p:spPr bwMode="auto">
            <a:xfrm>
              <a:off x="816" y="240"/>
              <a:ext cx="336" cy="2688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2400">
                <a:solidFill>
                  <a:schemeClr val="bg1"/>
                </a:solidFill>
              </a:endParaRPr>
            </a:p>
          </p:txBody>
        </p:sp>
        <p:sp>
          <p:nvSpPr>
            <p:cNvPr id="114711" name="Text Box 24"/>
            <p:cNvSpPr txBox="1">
              <a:spLocks noChangeArrowheads="1"/>
            </p:cNvSpPr>
            <p:nvPr/>
          </p:nvSpPr>
          <p:spPr bwMode="auto">
            <a:xfrm rot="-5400000">
              <a:off x="-13" y="1327"/>
              <a:ext cx="133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3200" b="0">
                  <a:solidFill>
                    <a:schemeClr val="bg1"/>
                  </a:solidFill>
                </a:rPr>
                <a:t>Capítulo 12</a:t>
              </a:r>
            </a:p>
          </p:txBody>
        </p:sp>
        <p:sp>
          <p:nvSpPr>
            <p:cNvPr id="114712" name="AutoShape 25"/>
            <p:cNvSpPr>
              <a:spLocks/>
            </p:cNvSpPr>
            <p:nvPr/>
          </p:nvSpPr>
          <p:spPr bwMode="auto">
            <a:xfrm>
              <a:off x="808" y="3024"/>
              <a:ext cx="336" cy="1008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2400">
                <a:solidFill>
                  <a:schemeClr val="tx1"/>
                </a:solidFill>
              </a:endParaRPr>
            </a:p>
          </p:txBody>
        </p:sp>
        <p:sp>
          <p:nvSpPr>
            <p:cNvPr id="114713" name="Text Box 26"/>
            <p:cNvSpPr txBox="1">
              <a:spLocks noChangeArrowheads="1"/>
            </p:cNvSpPr>
            <p:nvPr/>
          </p:nvSpPr>
          <p:spPr bwMode="auto">
            <a:xfrm rot="-5400000">
              <a:off x="4" y="3204"/>
              <a:ext cx="133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3200" b="0">
                  <a:solidFill>
                    <a:schemeClr val="bg1"/>
                  </a:solidFill>
                </a:rPr>
                <a:t>Capítulo 11</a:t>
              </a: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922338" y="2058988"/>
            <a:ext cx="73501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4800" b="0">
                <a:solidFill>
                  <a:schemeClr val="bg1"/>
                </a:solidFill>
                <a:cs typeface="Times New Roman" pitchFamily="18" charset="0"/>
              </a:rPr>
              <a:t>Diciendo la verdad con amor</a:t>
            </a:r>
            <a:r>
              <a:rPr lang="en-US" sz="4800" b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4800" b="0">
                <a:solidFill>
                  <a:schemeClr val="bg1"/>
                </a:solidFill>
                <a:cs typeface="Times New Roman" pitchFamily="18" charset="0"/>
              </a:rPr>
              <a:t>requiere que tenga  </a:t>
            </a:r>
          </a:p>
          <a:p>
            <a:pPr>
              <a:buFont typeface="Wingdings" pitchFamily="2" charset="2"/>
              <a:buNone/>
            </a:pPr>
            <a:r>
              <a:rPr lang="en-US" sz="4800" b="0">
                <a:solidFill>
                  <a:schemeClr val="bg1"/>
                </a:solidFill>
                <a:cs typeface="Times New Roman" pitchFamily="18" charset="0"/>
              </a:rPr>
              <a:t>los objetivos correctos </a:t>
            </a:r>
          </a:p>
          <a:p>
            <a:pPr>
              <a:buFont typeface="Wingdings" pitchFamily="2" charset="2"/>
              <a:buNone/>
            </a:pPr>
            <a:r>
              <a:rPr lang="en-US" sz="4800" b="0">
                <a:solidFill>
                  <a:schemeClr val="bg1"/>
                </a:solidFill>
                <a:cs typeface="Times New Roman" pitchFamily="18" charset="0"/>
              </a:rPr>
              <a:t>y un evangelio robusto.</a:t>
            </a:r>
          </a:p>
        </p:txBody>
      </p:sp>
      <p:sp>
        <p:nvSpPr>
          <p:cNvPr id="115715" name="Text Box 9"/>
          <p:cNvSpPr txBox="1">
            <a:spLocks noChangeArrowheads="1"/>
          </p:cNvSpPr>
          <p:nvPr/>
        </p:nvSpPr>
        <p:spPr bwMode="auto">
          <a:xfrm>
            <a:off x="252413" y="333375"/>
            <a:ext cx="8712200" cy="1754188"/>
          </a:xfrm>
          <a:prstGeom prst="rect">
            <a:avLst/>
          </a:prstGeom>
          <a:noFill/>
          <a:ln w="57150" cmpd="thickThin">
            <a:solidFill>
              <a:srgbClr val="99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>
                <a:solidFill>
                  <a:srgbClr val="99CCFF"/>
                </a:solidFill>
              </a:rPr>
              <a:t>Punto cental del capítulo 11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7" grpId="0" autoUpdateAnimBg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43000" y="3276600"/>
            <a:ext cx="7262813" cy="3094038"/>
            <a:chOff x="336" y="2257"/>
            <a:chExt cx="4575" cy="1949"/>
          </a:xfrm>
        </p:grpSpPr>
        <p:sp>
          <p:nvSpPr>
            <p:cNvPr id="116742" name="Text Box 3"/>
            <p:cNvSpPr txBox="1">
              <a:spLocks noChangeArrowheads="1"/>
            </p:cNvSpPr>
            <p:nvPr/>
          </p:nvSpPr>
          <p:spPr bwMode="auto">
            <a:xfrm>
              <a:off x="384" y="2257"/>
              <a:ext cx="4527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buFont typeface="Wingdings" pitchFamily="2" charset="2"/>
                <a:buNone/>
              </a:pPr>
              <a:r>
                <a:rPr lang="en-US" sz="3200">
                  <a:solidFill>
                    <a:srgbClr val="99CCFF"/>
                  </a:solidFill>
                  <a:cs typeface="Times New Roman" pitchFamily="18" charset="0"/>
                </a:rPr>
                <a:t>2 Corintios 5:20:</a:t>
              </a:r>
              <a:r>
                <a:rPr lang="en-US" sz="3200" b="0">
                  <a:solidFill>
                    <a:schemeClr val="bg1"/>
                  </a:solidFill>
                  <a:cs typeface="Times New Roman" pitchFamily="18" charset="0"/>
                </a:rPr>
                <a:t> </a:t>
              </a:r>
            </a:p>
            <a:p>
              <a:pPr algn="l">
                <a:buFont typeface="Wingdings" pitchFamily="2" charset="2"/>
                <a:buNone/>
              </a:pPr>
              <a:r>
                <a:rPr lang="en-US" sz="3200" b="0">
                  <a:solidFill>
                    <a:schemeClr val="bg1"/>
                  </a:solidFill>
                  <a:cs typeface="Times New Roman" pitchFamily="18" charset="0"/>
                </a:rPr>
                <a:t>Somos los representantes de Cristo a otros.</a:t>
              </a:r>
              <a:r>
                <a:rPr lang="en-US" sz="3200" b="0">
                  <a:solidFill>
                    <a:srgbClr val="FCF4CC"/>
                  </a:solidFill>
                  <a:cs typeface="Times New Roman" pitchFamily="18" charset="0"/>
                </a:rPr>
                <a:t> </a:t>
              </a:r>
            </a:p>
          </p:txBody>
        </p:sp>
        <p:sp>
          <p:nvSpPr>
            <p:cNvPr id="116743" name="Text Box 4"/>
            <p:cNvSpPr txBox="1">
              <a:spLocks noChangeArrowheads="1"/>
            </p:cNvSpPr>
            <p:nvPr/>
          </p:nvSpPr>
          <p:spPr bwMode="auto">
            <a:xfrm>
              <a:off x="336" y="3217"/>
              <a:ext cx="4225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buFont typeface="Wingdings" pitchFamily="2" charset="2"/>
                <a:buNone/>
              </a:pPr>
              <a:r>
                <a:rPr lang="en-US" sz="3200">
                  <a:solidFill>
                    <a:srgbClr val="99CCFF"/>
                  </a:solidFill>
                  <a:cs typeface="Times New Roman" pitchFamily="18" charset="0"/>
                </a:rPr>
                <a:t> Romanos 8:1-17:</a:t>
              </a:r>
              <a:r>
                <a:rPr lang="en-US" sz="3200" b="0">
                  <a:solidFill>
                    <a:schemeClr val="bg1"/>
                  </a:solidFill>
                  <a:cs typeface="Times New Roman" pitchFamily="18" charset="0"/>
                </a:rPr>
                <a:t> </a:t>
              </a:r>
            </a:p>
            <a:p>
              <a:pPr algn="l">
                <a:buFont typeface="Wingdings" pitchFamily="2" charset="2"/>
                <a:buNone/>
              </a:pPr>
              <a:r>
                <a:rPr lang="en-US" sz="3200" b="0">
                  <a:solidFill>
                    <a:schemeClr val="bg1"/>
                  </a:solidFill>
                  <a:cs typeface="Times New Roman" pitchFamily="18" charset="0"/>
                </a:rPr>
                <a:t> Venimos con ambos: la consolación y el</a:t>
              </a:r>
            </a:p>
            <a:p>
              <a:pPr algn="l">
                <a:buFont typeface="Wingdings" pitchFamily="2" charset="2"/>
                <a:buNone/>
              </a:pPr>
              <a:r>
                <a:rPr lang="en-US" sz="3200" b="0">
                  <a:solidFill>
                    <a:schemeClr val="bg1"/>
                  </a:solidFill>
                  <a:cs typeface="Times New Roman" pitchFamily="18" charset="0"/>
                </a:rPr>
                <a:t>  llamamiento del Evangelio.  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219200" y="381000"/>
            <a:ext cx="6691313" cy="2667000"/>
            <a:chOff x="777" y="306"/>
            <a:chExt cx="4215" cy="1680"/>
          </a:xfrm>
        </p:grpSpPr>
        <p:sp>
          <p:nvSpPr>
            <p:cNvPr id="116740" name="AutoShape 9"/>
            <p:cNvSpPr>
              <a:spLocks noChangeArrowheads="1"/>
            </p:cNvSpPr>
            <p:nvPr/>
          </p:nvSpPr>
          <p:spPr bwMode="auto">
            <a:xfrm>
              <a:off x="816" y="306"/>
              <a:ext cx="4176" cy="1680"/>
            </a:xfrm>
            <a:prstGeom prst="wave">
              <a:avLst>
                <a:gd name="adj1" fmla="val 13005"/>
                <a:gd name="adj2" fmla="val 0"/>
              </a:avLst>
            </a:prstGeom>
            <a:gradFill rotWithShape="1">
              <a:gsLst>
                <a:gs pos="0">
                  <a:srgbClr val="00182F"/>
                </a:gs>
                <a:gs pos="50000">
                  <a:srgbClr val="003366"/>
                </a:gs>
                <a:gs pos="100000">
                  <a:srgbClr val="00182F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lstStyle/>
            <a:p>
              <a:endParaRPr lang="es-ES" sz="2000">
                <a:solidFill>
                  <a:schemeClr val="tx1"/>
                </a:solidFill>
              </a:endParaRPr>
            </a:p>
          </p:txBody>
        </p:sp>
        <p:sp>
          <p:nvSpPr>
            <p:cNvPr id="116741" name="Text Box 10"/>
            <p:cNvSpPr txBox="1">
              <a:spLocks noChangeArrowheads="1"/>
            </p:cNvSpPr>
            <p:nvPr/>
          </p:nvSpPr>
          <p:spPr bwMode="auto">
            <a:xfrm>
              <a:off x="777" y="676"/>
              <a:ext cx="3061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7200" i="1">
                  <a:solidFill>
                    <a:schemeClr val="bg1"/>
                  </a:solidFill>
                </a:rPr>
                <a:t>Pasjes Críticos</a:t>
              </a: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62" name="Group 22"/>
          <p:cNvGrpSpPr>
            <a:grpSpLocks/>
          </p:cNvGrpSpPr>
          <p:nvPr/>
        </p:nvGrpSpPr>
        <p:grpSpPr bwMode="auto">
          <a:xfrm>
            <a:off x="179388" y="-250825"/>
            <a:ext cx="9144000" cy="7108825"/>
            <a:chOff x="135" y="0"/>
            <a:chExt cx="5760" cy="4163"/>
          </a:xfrm>
        </p:grpSpPr>
        <p:sp>
          <p:nvSpPr>
            <p:cNvPr id="117763" name="Text Box 3"/>
            <p:cNvSpPr txBox="1">
              <a:spLocks noChangeArrowheads="1"/>
            </p:cNvSpPr>
            <p:nvPr/>
          </p:nvSpPr>
          <p:spPr bwMode="auto">
            <a:xfrm>
              <a:off x="2065" y="3296"/>
              <a:ext cx="1282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400" b="0">
                  <a:solidFill>
                    <a:schemeClr val="bg1"/>
                  </a:solidFill>
                </a:rPr>
                <a:t>(Tito 2:11—3:8)</a:t>
              </a:r>
            </a:p>
          </p:txBody>
        </p:sp>
        <p:sp>
          <p:nvSpPr>
            <p:cNvPr id="117764" name="AutoShape 4"/>
            <p:cNvSpPr>
              <a:spLocks noChangeArrowheads="1"/>
            </p:cNvSpPr>
            <p:nvPr/>
          </p:nvSpPr>
          <p:spPr bwMode="auto">
            <a:xfrm>
              <a:off x="1959" y="1979"/>
              <a:ext cx="1583" cy="1344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003366"/>
                </a:gs>
                <a:gs pos="100000">
                  <a:srgbClr val="00182F"/>
                </a:gs>
              </a:gsLst>
              <a:path path="shape">
                <a:fillToRect l="50000" t="50000" r="50000" b="50000"/>
              </a:path>
            </a:gra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CF4CC"/>
              </a:extrusionClr>
            </a:sp3d>
          </p:spPr>
          <p:txBody>
            <a:bodyPr wrap="none" anchor="ctr">
              <a:flatTx/>
            </a:bodyPr>
            <a:lstStyle/>
            <a:p>
              <a:endParaRPr lang="es-ES" sz="2400" b="0">
                <a:solidFill>
                  <a:srgbClr val="004386"/>
                </a:solidFill>
                <a:latin typeface="Times New Roman" pitchFamily="18" charset="0"/>
              </a:endParaRPr>
            </a:p>
          </p:txBody>
        </p:sp>
        <p:sp>
          <p:nvSpPr>
            <p:cNvPr id="117765" name="Line 5"/>
            <p:cNvSpPr>
              <a:spLocks noChangeShapeType="1"/>
            </p:cNvSpPr>
            <p:nvPr/>
          </p:nvSpPr>
          <p:spPr bwMode="auto">
            <a:xfrm rot="-4364208">
              <a:off x="560" y="567"/>
              <a:ext cx="4128" cy="2993"/>
            </a:xfrm>
            <a:prstGeom prst="line">
              <a:avLst/>
            </a:prstGeom>
            <a:noFill/>
            <a:ln w="5715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66" name="Line 6"/>
            <p:cNvSpPr>
              <a:spLocks noChangeShapeType="1"/>
            </p:cNvSpPr>
            <p:nvPr/>
          </p:nvSpPr>
          <p:spPr bwMode="auto">
            <a:xfrm>
              <a:off x="1201" y="539"/>
              <a:ext cx="3839" cy="2928"/>
            </a:xfrm>
            <a:prstGeom prst="line">
              <a:avLst/>
            </a:prstGeom>
            <a:noFill/>
            <a:ln w="5715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67" name="Rectangle 7"/>
            <p:cNvSpPr>
              <a:spLocks noChangeArrowheads="1"/>
            </p:cNvSpPr>
            <p:nvPr/>
          </p:nvSpPr>
          <p:spPr bwMode="auto">
            <a:xfrm>
              <a:off x="433" y="1931"/>
              <a:ext cx="4703" cy="48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rgbClr val="FCF4CC"/>
              </a:extrusionClr>
            </a:sp3d>
          </p:spPr>
          <p:txBody>
            <a:bodyPr wrap="none" anchor="ctr">
              <a:flatTx/>
            </a:bodyPr>
            <a:lstStyle/>
            <a:p>
              <a:endParaRPr lang="es-ES" sz="2400">
                <a:solidFill>
                  <a:schemeClr val="tx1"/>
                </a:solidFill>
              </a:endParaRPr>
            </a:p>
          </p:txBody>
        </p:sp>
        <p:sp>
          <p:nvSpPr>
            <p:cNvPr id="117768" name="Line 8"/>
            <p:cNvSpPr>
              <a:spLocks noChangeShapeType="1"/>
            </p:cNvSpPr>
            <p:nvPr/>
          </p:nvSpPr>
          <p:spPr bwMode="auto">
            <a:xfrm>
              <a:off x="4560" y="1979"/>
              <a:ext cx="0" cy="1680"/>
            </a:xfrm>
            <a:prstGeom prst="line">
              <a:avLst/>
            </a:prstGeom>
            <a:noFill/>
            <a:ln w="57150">
              <a:noFill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69" name="Line 9"/>
            <p:cNvSpPr>
              <a:spLocks noChangeShapeType="1"/>
            </p:cNvSpPr>
            <p:nvPr/>
          </p:nvSpPr>
          <p:spPr bwMode="auto">
            <a:xfrm>
              <a:off x="961" y="1989"/>
              <a:ext cx="0" cy="1670"/>
            </a:xfrm>
            <a:prstGeom prst="line">
              <a:avLst/>
            </a:prstGeom>
            <a:noFill/>
            <a:ln w="57150">
              <a:noFill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842" name="Text Box 10"/>
            <p:cNvSpPr txBox="1">
              <a:spLocks noChangeArrowheads="1"/>
            </p:cNvSpPr>
            <p:nvPr/>
          </p:nvSpPr>
          <p:spPr bwMode="auto">
            <a:xfrm rot="19348118">
              <a:off x="379" y="2253"/>
              <a:ext cx="1989" cy="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charset="-128"/>
                </a:rPr>
                <a:t>ANTINOMIANISMO</a:t>
              </a:r>
            </a:p>
            <a:p>
              <a:pPr>
                <a:defRPr/>
              </a:pPr>
              <a:r>
                <a:rPr lang="en-US" sz="2000" b="0">
                  <a:solidFill>
                    <a:schemeClr val="bg1"/>
                  </a:solidFill>
                  <a:ea typeface="ＭＳ Ｐゴシック" charset="-128"/>
                </a:rPr>
                <a:t>Justificación sin santificación </a:t>
              </a:r>
            </a:p>
            <a:p>
              <a:pPr>
                <a:defRPr/>
              </a:pPr>
              <a:r>
                <a:rPr lang="en-US" sz="2000" b="0">
                  <a:solidFill>
                    <a:schemeClr val="bg1"/>
                  </a:solidFill>
                  <a:ea typeface="ＭＳ Ｐゴシック" charset="-128"/>
                </a:rPr>
                <a:t>Gracia sin obligación </a:t>
              </a:r>
            </a:p>
          </p:txBody>
        </p:sp>
        <p:sp>
          <p:nvSpPr>
            <p:cNvPr id="117771" name="Text Box 11"/>
            <p:cNvSpPr txBox="1">
              <a:spLocks noChangeArrowheads="1"/>
            </p:cNvSpPr>
            <p:nvPr/>
          </p:nvSpPr>
          <p:spPr bwMode="auto">
            <a:xfrm>
              <a:off x="135" y="3682"/>
              <a:ext cx="3285" cy="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 algn="l"/>
              <a:r>
                <a:rPr lang="en-US" sz="2400" b="0">
                  <a:solidFill>
                    <a:schemeClr val="bg1"/>
                  </a:solidFill>
                </a:rPr>
                <a:t>1.  Eliminación de la condenación</a:t>
              </a:r>
            </a:p>
            <a:p>
              <a:pPr marL="457200" indent="-457200" algn="l"/>
              <a:r>
                <a:rPr lang="en-US" sz="2400" b="0">
                  <a:solidFill>
                    <a:schemeClr val="bg1"/>
                  </a:solidFill>
                </a:rPr>
                <a:t>2.  El Espíritu Santo morando en mí. </a:t>
              </a:r>
            </a:p>
          </p:txBody>
        </p:sp>
        <p:sp>
          <p:nvSpPr>
            <p:cNvPr id="117772" name="Text Box 12"/>
            <p:cNvSpPr txBox="1">
              <a:spLocks noChangeArrowheads="1"/>
            </p:cNvSpPr>
            <p:nvPr/>
          </p:nvSpPr>
          <p:spPr bwMode="auto">
            <a:xfrm>
              <a:off x="3456" y="3640"/>
              <a:ext cx="2439" cy="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 algn="l">
                <a:buFontTx/>
                <a:buAutoNum type="arabicPeriod"/>
              </a:pPr>
              <a:r>
                <a:rPr lang="en-US" sz="2400" b="0">
                  <a:solidFill>
                    <a:schemeClr val="bg1"/>
                  </a:solidFill>
                </a:rPr>
                <a:t>Hacer morir la carne</a:t>
              </a:r>
            </a:p>
            <a:p>
              <a:pPr marL="457200" indent="-457200" algn="l">
                <a:buFontTx/>
                <a:buAutoNum type="arabicPeriod"/>
              </a:pPr>
              <a:r>
                <a:rPr lang="en-US" sz="2400" b="0">
                  <a:solidFill>
                    <a:schemeClr val="bg1"/>
                  </a:solidFill>
                </a:rPr>
                <a:t>Vivir como hijos</a:t>
              </a:r>
            </a:p>
          </p:txBody>
        </p:sp>
        <p:sp>
          <p:nvSpPr>
            <p:cNvPr id="117773" name="Text Box 13"/>
            <p:cNvSpPr txBox="1">
              <a:spLocks noChangeArrowheads="1"/>
            </p:cNvSpPr>
            <p:nvPr/>
          </p:nvSpPr>
          <p:spPr bwMode="auto">
            <a:xfrm>
              <a:off x="2209" y="1076"/>
              <a:ext cx="1133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400" b="0">
                  <a:solidFill>
                    <a:schemeClr val="bg1"/>
                  </a:solidFill>
                </a:rPr>
                <a:t>      “Así que”</a:t>
              </a:r>
            </a:p>
          </p:txBody>
        </p:sp>
        <p:sp>
          <p:nvSpPr>
            <p:cNvPr id="120846" name="Text Box 14"/>
            <p:cNvSpPr txBox="1">
              <a:spLocks noChangeArrowheads="1"/>
            </p:cNvSpPr>
            <p:nvPr/>
          </p:nvSpPr>
          <p:spPr bwMode="auto">
            <a:xfrm>
              <a:off x="2219" y="2551"/>
              <a:ext cx="1083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24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charset="-128"/>
                </a:rPr>
                <a:t>Un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24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charset="-128"/>
                </a:rPr>
                <a:t>Evangelio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24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charset="-128"/>
                </a:rPr>
                <a:t>Equilibrado</a:t>
              </a:r>
            </a:p>
          </p:txBody>
        </p:sp>
        <p:sp>
          <p:nvSpPr>
            <p:cNvPr id="117775" name="Rectangle 15"/>
            <p:cNvSpPr>
              <a:spLocks noChangeArrowheads="1"/>
            </p:cNvSpPr>
            <p:nvPr/>
          </p:nvSpPr>
          <p:spPr bwMode="auto">
            <a:xfrm>
              <a:off x="436" y="777"/>
              <a:ext cx="1584" cy="1152"/>
            </a:xfrm>
            <a:prstGeom prst="rect">
              <a:avLst/>
            </a:prstGeom>
            <a:gradFill rotWithShape="1">
              <a:gsLst>
                <a:gs pos="0">
                  <a:srgbClr val="003366"/>
                </a:gs>
                <a:gs pos="100000">
                  <a:srgbClr val="00182F"/>
                </a:gs>
              </a:gsLst>
              <a:path path="shape">
                <a:fillToRect l="50000" t="50000" r="50000" b="50000"/>
              </a:path>
            </a:gra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CF4CC"/>
              </a:extrusionClr>
            </a:sp3d>
          </p:spPr>
          <p:txBody>
            <a:bodyPr wrap="none" anchor="ctr">
              <a:flatTx/>
            </a:bodyPr>
            <a:lstStyle/>
            <a:p>
              <a:endParaRPr lang="es-ES" sz="2400">
                <a:solidFill>
                  <a:schemeClr val="tx1"/>
                </a:solidFill>
              </a:endParaRPr>
            </a:p>
          </p:txBody>
        </p:sp>
        <p:sp>
          <p:nvSpPr>
            <p:cNvPr id="120848" name="Text Box 16"/>
            <p:cNvSpPr txBox="1">
              <a:spLocks noChangeArrowheads="1"/>
            </p:cNvSpPr>
            <p:nvPr/>
          </p:nvSpPr>
          <p:spPr bwMode="auto">
            <a:xfrm>
              <a:off x="578" y="832"/>
              <a:ext cx="1314" cy="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0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charset="-128"/>
                </a:rPr>
                <a:t>Consolación</a:t>
              </a:r>
            </a:p>
            <a:p>
              <a:pPr>
                <a:defRPr/>
              </a:pPr>
              <a:r>
                <a:rPr 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charset="-128"/>
                </a:rPr>
                <a:t>Justificación</a:t>
              </a:r>
            </a:p>
            <a:p>
              <a:pPr>
                <a:defRPr/>
              </a:pPr>
              <a:r>
                <a:rPr 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charset="-128"/>
                </a:rPr>
                <a:t>(Romanos 8:1—11)</a:t>
              </a:r>
            </a:p>
            <a:p>
              <a:pPr>
                <a:defRPr/>
              </a:pPr>
              <a:r>
                <a:rPr 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charset="-128"/>
                </a:rPr>
                <a:t>La GRACIA de la </a:t>
              </a:r>
            </a:p>
            <a:p>
              <a:pPr>
                <a:defRPr/>
              </a:pPr>
              <a:r>
                <a:rPr 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charset="-128"/>
                </a:rPr>
                <a:t>aceptación de Dios</a:t>
              </a:r>
            </a:p>
          </p:txBody>
        </p:sp>
        <p:sp>
          <p:nvSpPr>
            <p:cNvPr id="117777" name="Rectangle 17"/>
            <p:cNvSpPr>
              <a:spLocks noChangeArrowheads="1"/>
            </p:cNvSpPr>
            <p:nvPr/>
          </p:nvSpPr>
          <p:spPr bwMode="auto">
            <a:xfrm>
              <a:off x="3552" y="777"/>
              <a:ext cx="1594" cy="1152"/>
            </a:xfrm>
            <a:prstGeom prst="rect">
              <a:avLst/>
            </a:prstGeom>
            <a:gradFill rotWithShape="1">
              <a:gsLst>
                <a:gs pos="0">
                  <a:srgbClr val="003366"/>
                </a:gs>
                <a:gs pos="100000">
                  <a:srgbClr val="00182F"/>
                </a:gs>
              </a:gsLst>
              <a:path path="shape">
                <a:fillToRect l="50000" t="50000" r="50000" b="50000"/>
              </a:path>
            </a:gra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CF4CC"/>
              </a:extrusionClr>
            </a:sp3d>
          </p:spPr>
          <p:txBody>
            <a:bodyPr wrap="none" anchor="ctr">
              <a:flatTx/>
            </a:bodyPr>
            <a:lstStyle/>
            <a:p>
              <a:endParaRPr lang="es-ES" sz="2400">
                <a:solidFill>
                  <a:schemeClr val="tx1"/>
                </a:solidFill>
              </a:endParaRPr>
            </a:p>
          </p:txBody>
        </p:sp>
        <p:sp>
          <p:nvSpPr>
            <p:cNvPr id="120850" name="Text Box 18"/>
            <p:cNvSpPr txBox="1">
              <a:spLocks noChangeArrowheads="1"/>
            </p:cNvSpPr>
            <p:nvPr/>
          </p:nvSpPr>
          <p:spPr bwMode="auto">
            <a:xfrm>
              <a:off x="3624" y="822"/>
              <a:ext cx="1460" cy="1125"/>
            </a:xfrm>
            <a:prstGeom prst="rect">
              <a:avLst/>
            </a:prstGeom>
            <a:gradFill rotWithShape="1">
              <a:gsLst>
                <a:gs pos="0">
                  <a:srgbClr val="003366"/>
                </a:gs>
                <a:gs pos="100000">
                  <a:srgbClr val="0033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0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charset="-128"/>
                </a:rPr>
                <a:t>Llamamiento</a:t>
              </a:r>
              <a:endParaRPr lang="en-US" sz="20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endParaRPr>
            </a:p>
            <a:p>
              <a:pPr>
                <a:defRPr/>
              </a:pPr>
              <a:r>
                <a:rPr 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charset="-128"/>
                </a:rPr>
                <a:t>Santificación</a:t>
              </a:r>
            </a:p>
            <a:p>
              <a:pPr>
                <a:defRPr/>
              </a:pPr>
              <a:r>
                <a:rPr 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charset="-128"/>
                </a:rPr>
                <a:t>(Romanos 8:12—17)</a:t>
              </a:r>
            </a:p>
            <a:p>
              <a:pPr>
                <a:defRPr/>
              </a:pPr>
              <a:r>
                <a:rPr 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charset="-128"/>
                </a:rPr>
                <a:t>La GRACIA de la </a:t>
              </a:r>
            </a:p>
            <a:p>
              <a:pPr>
                <a:defRPr/>
              </a:pPr>
              <a:r>
                <a:rPr 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charset="-128"/>
                </a:rPr>
                <a:t>conformidad de Dios</a:t>
              </a:r>
            </a:p>
            <a:p>
              <a:pPr>
                <a:defRPr/>
              </a:pPr>
              <a:endParaRPr lang="en-US" sz="20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endParaRPr>
            </a:p>
          </p:txBody>
        </p:sp>
        <p:sp>
          <p:nvSpPr>
            <p:cNvPr id="120851" name="Text Box 19"/>
            <p:cNvSpPr txBox="1">
              <a:spLocks noChangeArrowheads="1"/>
            </p:cNvSpPr>
            <p:nvPr/>
          </p:nvSpPr>
          <p:spPr bwMode="auto">
            <a:xfrm rot="2171911">
              <a:off x="3432" y="2281"/>
              <a:ext cx="1965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charset="-128"/>
                </a:rPr>
                <a:t>LEGALISMO</a:t>
              </a:r>
            </a:p>
            <a:p>
              <a:pPr>
                <a:defRPr/>
              </a:pPr>
              <a:r>
                <a:rPr lang="en-US" sz="2000" b="0">
                  <a:solidFill>
                    <a:schemeClr val="bg1"/>
                  </a:solidFill>
                  <a:ea typeface="ＭＳ Ｐゴシック" charset="-128"/>
                </a:rPr>
                <a:t>Santificación sin justificación</a:t>
              </a:r>
            </a:p>
            <a:p>
              <a:pPr>
                <a:defRPr/>
              </a:pPr>
              <a:r>
                <a:rPr lang="en-US" sz="2000" b="0">
                  <a:solidFill>
                    <a:schemeClr val="bg1"/>
                  </a:solidFill>
                  <a:ea typeface="ＭＳ Ｐゴシック" charset="-128"/>
                </a:rPr>
                <a:t>Obligación sin gracia</a:t>
              </a:r>
            </a:p>
          </p:txBody>
        </p:sp>
        <p:sp>
          <p:nvSpPr>
            <p:cNvPr id="117780" name="Text Box 20"/>
            <p:cNvSpPr txBox="1">
              <a:spLocks noChangeArrowheads="1"/>
            </p:cNvSpPr>
            <p:nvPr/>
          </p:nvSpPr>
          <p:spPr bwMode="auto">
            <a:xfrm>
              <a:off x="912" y="97"/>
              <a:ext cx="3985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900" b="0">
                  <a:solidFill>
                    <a:schemeClr val="bg1"/>
                  </a:solidFill>
                </a:rPr>
                <a:t>Consolación y Llamamiento del Evangelio</a:t>
              </a:r>
              <a:endParaRPr lang="en-US" sz="3800" b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6" name="Oval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ellipse">
            <a:avLst/>
          </a:prstGeom>
          <a:gradFill rotWithShape="1">
            <a:gsLst>
              <a:gs pos="0">
                <a:srgbClr val="003366"/>
              </a:gs>
              <a:gs pos="100000">
                <a:srgbClr val="00182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 sz="2400">
              <a:solidFill>
                <a:schemeClr val="tx1"/>
              </a:solidFill>
            </a:endParaRPr>
          </a:p>
        </p:txBody>
      </p:sp>
      <p:sp>
        <p:nvSpPr>
          <p:cNvPr id="118787" name="Text Box 9"/>
          <p:cNvSpPr txBox="1">
            <a:spLocks noChangeArrowheads="1"/>
          </p:cNvSpPr>
          <p:nvPr/>
        </p:nvSpPr>
        <p:spPr bwMode="auto">
          <a:xfrm>
            <a:off x="1282700" y="838200"/>
            <a:ext cx="688498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200">
                <a:solidFill>
                  <a:schemeClr val="bg1"/>
                </a:solidFill>
              </a:rPr>
              <a:t>La Gran Pregunta</a:t>
            </a:r>
          </a:p>
        </p:txBody>
      </p:sp>
      <p:sp>
        <p:nvSpPr>
          <p:cNvPr id="118788" name="Text Box 10"/>
          <p:cNvSpPr txBox="1">
            <a:spLocks noChangeArrowheads="1"/>
          </p:cNvSpPr>
          <p:nvPr/>
        </p:nvSpPr>
        <p:spPr bwMode="auto">
          <a:xfrm>
            <a:off x="3505200" y="914400"/>
            <a:ext cx="208915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0">
                <a:solidFill>
                  <a:srgbClr val="99CCFF"/>
                </a:solidFill>
              </a:rPr>
              <a:t>?</a:t>
            </a:r>
          </a:p>
        </p:txBody>
      </p:sp>
      <p:sp>
        <p:nvSpPr>
          <p:cNvPr id="118789" name="Text Box 11"/>
          <p:cNvSpPr txBox="1">
            <a:spLocks noChangeArrowheads="1"/>
          </p:cNvSpPr>
          <p:nvPr/>
        </p:nvSpPr>
        <p:spPr bwMode="auto">
          <a:xfrm>
            <a:off x="1147763" y="4572000"/>
            <a:ext cx="6989762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0">
                <a:solidFill>
                  <a:schemeClr val="bg1"/>
                </a:solidFill>
              </a:rPr>
              <a:t>¿Es el evangelio central cuando</a:t>
            </a:r>
          </a:p>
          <a:p>
            <a:r>
              <a:rPr lang="en-US" sz="4400" b="0">
                <a:solidFill>
                  <a:schemeClr val="bg1"/>
                </a:solidFill>
              </a:rPr>
              <a:t>estoy hablando la verdad con </a:t>
            </a:r>
          </a:p>
          <a:p>
            <a:r>
              <a:rPr lang="en-US" sz="4400" b="0">
                <a:solidFill>
                  <a:schemeClr val="bg1"/>
                </a:solidFill>
              </a:rPr>
              <a:t>alguien?</a:t>
            </a:r>
          </a:p>
          <a:p>
            <a:endParaRPr lang="en-US" sz="4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2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Oval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ellipse">
            <a:avLst/>
          </a:prstGeom>
          <a:gradFill rotWithShape="1">
            <a:gsLst>
              <a:gs pos="0">
                <a:srgbClr val="003366"/>
              </a:gs>
              <a:gs pos="100000">
                <a:srgbClr val="00182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 sz="2400">
              <a:solidFill>
                <a:schemeClr val="tx1"/>
              </a:solidFill>
            </a:endParaRPr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1409700" y="762000"/>
            <a:ext cx="6324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>
                <a:solidFill>
                  <a:srgbClr val="99CCFF"/>
                </a:solidFill>
              </a:rPr>
              <a:t>Capítulo 12</a:t>
            </a:r>
            <a:endParaRPr lang="en-US" sz="4800">
              <a:solidFill>
                <a:srgbClr val="99CCFF"/>
              </a:solidFill>
            </a:endParaRPr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1406525" y="2667000"/>
            <a:ext cx="639127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6400" b="0" i="1">
                <a:solidFill>
                  <a:schemeClr val="bg1"/>
                </a:solidFill>
              </a:rPr>
              <a:t>Hablar II:</a:t>
            </a:r>
          </a:p>
          <a:p>
            <a:pPr eaLnBrk="0" hangingPunct="0"/>
            <a:r>
              <a:rPr lang="en-US" sz="6400" b="0" i="1">
                <a:solidFill>
                  <a:schemeClr val="bg1"/>
                </a:solidFill>
              </a:rPr>
              <a:t> El proceso de hablar </a:t>
            </a:r>
          </a:p>
          <a:p>
            <a:pPr eaLnBrk="0" hangingPunct="0"/>
            <a:r>
              <a:rPr lang="en-US" sz="6400" b="0" i="1">
                <a:solidFill>
                  <a:schemeClr val="bg1"/>
                </a:solidFill>
              </a:rPr>
              <a:t>la verdad en amor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animBg="1"/>
      <p:bldP spid="123907" grpId="0" autoUpdateAnimBg="0"/>
      <p:bldP spid="123908" grpId="0" autoUpdateAnimBg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152400" y="1981200"/>
            <a:ext cx="8763000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0">
                <a:solidFill>
                  <a:schemeClr val="bg1"/>
                </a:solidFill>
                <a:cs typeface="Times New Roman" pitchFamily="18" charset="0"/>
              </a:rPr>
              <a:t>Hablando la verdad en amor </a:t>
            </a:r>
          </a:p>
          <a:p>
            <a:r>
              <a:rPr lang="en-US" sz="4400" b="0">
                <a:solidFill>
                  <a:schemeClr val="bg1"/>
                </a:solidFill>
                <a:cs typeface="Times New Roman" pitchFamily="18" charset="0"/>
              </a:rPr>
              <a:t> involucra los pasos progressivos</a:t>
            </a:r>
          </a:p>
          <a:p>
            <a:r>
              <a:rPr lang="en-US" sz="4400" b="0">
                <a:solidFill>
                  <a:schemeClr val="bg1"/>
                </a:solidFill>
                <a:cs typeface="Times New Roman" pitchFamily="18" charset="0"/>
              </a:rPr>
              <a:t>de confrontación y a la vez sabiendo</a:t>
            </a:r>
          </a:p>
          <a:p>
            <a:r>
              <a:rPr lang="en-US" sz="4400" b="0">
                <a:solidFill>
                  <a:schemeClr val="bg1"/>
                </a:solidFill>
                <a:cs typeface="Times New Roman" pitchFamily="18" charset="0"/>
              </a:rPr>
              <a:t>que la confrontación no es un monólogo. </a:t>
            </a:r>
          </a:p>
          <a:p>
            <a:endParaRPr lang="en-US" sz="4400" b="0">
              <a:solidFill>
                <a:schemeClr val="bg1"/>
              </a:solidFill>
            </a:endParaRPr>
          </a:p>
        </p:txBody>
      </p:sp>
      <p:sp>
        <p:nvSpPr>
          <p:cNvPr id="120835" name="Text Box 8"/>
          <p:cNvSpPr txBox="1">
            <a:spLocks noChangeArrowheads="1"/>
          </p:cNvSpPr>
          <p:nvPr/>
        </p:nvSpPr>
        <p:spPr bwMode="auto">
          <a:xfrm>
            <a:off x="215900" y="381000"/>
            <a:ext cx="8647113" cy="1754188"/>
          </a:xfrm>
          <a:prstGeom prst="rect">
            <a:avLst/>
          </a:prstGeom>
          <a:noFill/>
          <a:ln w="57150" cmpd="thickThin">
            <a:solidFill>
              <a:srgbClr val="99CC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>
                <a:solidFill>
                  <a:srgbClr val="99CCFF"/>
                </a:solidFill>
              </a:rPr>
              <a:t>Punto central del capítulo</a:t>
            </a:r>
          </a:p>
          <a:p>
            <a:r>
              <a:rPr lang="en-US" sz="5400">
                <a:solidFill>
                  <a:srgbClr val="99CCFF"/>
                </a:solidFill>
              </a:rPr>
              <a:t> 12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autoUpdateAnimBg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Line 2"/>
          <p:cNvSpPr>
            <a:spLocks noChangeShapeType="1"/>
          </p:cNvSpPr>
          <p:nvPr/>
        </p:nvSpPr>
        <p:spPr bwMode="auto">
          <a:xfrm>
            <a:off x="1497013" y="3489325"/>
            <a:ext cx="6111875" cy="0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2057400" y="609600"/>
            <a:ext cx="4572000" cy="52578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sz="2400">
              <a:solidFill>
                <a:schemeClr val="tx1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324225" y="762000"/>
            <a:ext cx="2244725" cy="4843463"/>
            <a:chOff x="1645" y="693"/>
            <a:chExt cx="1414" cy="3051"/>
          </a:xfrm>
        </p:grpSpPr>
        <p:sp>
          <p:nvSpPr>
            <p:cNvPr id="121872" name="Text Box 5"/>
            <p:cNvSpPr txBox="1">
              <a:spLocks noChangeArrowheads="1"/>
            </p:cNvSpPr>
            <p:nvPr/>
          </p:nvSpPr>
          <p:spPr bwMode="auto">
            <a:xfrm>
              <a:off x="1645" y="693"/>
              <a:ext cx="141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chemeClr val="bg1"/>
                  </a:solidFill>
                </a:rPr>
                <a:t>Consideración</a:t>
              </a:r>
            </a:p>
          </p:txBody>
        </p:sp>
        <p:sp>
          <p:nvSpPr>
            <p:cNvPr id="121873" name="Text Box 6"/>
            <p:cNvSpPr txBox="1">
              <a:spLocks noChangeArrowheads="1"/>
            </p:cNvSpPr>
            <p:nvPr/>
          </p:nvSpPr>
          <p:spPr bwMode="auto">
            <a:xfrm>
              <a:off x="1702" y="1449"/>
              <a:ext cx="109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800" b="0">
                  <a:solidFill>
                    <a:schemeClr val="bg1"/>
                  </a:solidFill>
                </a:rPr>
                <a:t> Confesión</a:t>
              </a:r>
            </a:p>
          </p:txBody>
        </p:sp>
        <p:sp>
          <p:nvSpPr>
            <p:cNvPr id="121874" name="Text Box 7"/>
            <p:cNvSpPr txBox="1">
              <a:spLocks noChangeArrowheads="1"/>
            </p:cNvSpPr>
            <p:nvPr/>
          </p:nvSpPr>
          <p:spPr bwMode="auto">
            <a:xfrm>
              <a:off x="1721" y="2640"/>
              <a:ext cx="129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800" b="0">
                  <a:solidFill>
                    <a:schemeClr val="bg1"/>
                  </a:solidFill>
                </a:rPr>
                <a:t>Compromiso</a:t>
              </a:r>
            </a:p>
          </p:txBody>
        </p:sp>
        <p:sp>
          <p:nvSpPr>
            <p:cNvPr id="121875" name="Text Box 8"/>
            <p:cNvSpPr txBox="1">
              <a:spLocks noChangeArrowheads="1"/>
            </p:cNvSpPr>
            <p:nvPr/>
          </p:nvSpPr>
          <p:spPr bwMode="auto">
            <a:xfrm>
              <a:off x="1721" y="3417"/>
              <a:ext cx="105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800" b="0">
                  <a:solidFill>
                    <a:schemeClr val="bg1"/>
                  </a:solidFill>
                </a:rPr>
                <a:t>    Cambio</a:t>
              </a:r>
            </a:p>
          </p:txBody>
        </p:sp>
      </p:grpSp>
      <p:sp>
        <p:nvSpPr>
          <p:cNvPr id="128009" name="Line 9"/>
          <p:cNvSpPr>
            <a:spLocks noChangeShapeType="1"/>
          </p:cNvSpPr>
          <p:nvPr/>
        </p:nvSpPr>
        <p:spPr bwMode="auto">
          <a:xfrm flipH="1" flipV="1">
            <a:off x="7593013" y="1431925"/>
            <a:ext cx="0" cy="2057400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8010" name="Line 10"/>
          <p:cNvSpPr>
            <a:spLocks noChangeShapeType="1"/>
          </p:cNvSpPr>
          <p:nvPr/>
        </p:nvSpPr>
        <p:spPr bwMode="auto">
          <a:xfrm>
            <a:off x="1512888" y="3489325"/>
            <a:ext cx="0" cy="2057400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-714375" y="1557338"/>
            <a:ext cx="9858375" cy="3937000"/>
            <a:chOff x="-181" y="930"/>
            <a:chExt cx="6210" cy="2480"/>
          </a:xfrm>
        </p:grpSpPr>
        <p:sp>
          <p:nvSpPr>
            <p:cNvPr id="121867" name="Text Box 12"/>
            <p:cNvSpPr txBox="1">
              <a:spLocks noChangeArrowheads="1"/>
            </p:cNvSpPr>
            <p:nvPr/>
          </p:nvSpPr>
          <p:spPr bwMode="auto">
            <a:xfrm>
              <a:off x="-181" y="930"/>
              <a:ext cx="1435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99CCFF"/>
                  </a:solidFill>
                </a:rPr>
                <a:t>    Corazón</a:t>
              </a:r>
            </a:p>
            <a:p>
              <a:r>
                <a:rPr lang="en-US" sz="2800" b="0">
                  <a:solidFill>
                    <a:srgbClr val="99CCFF"/>
                  </a:solidFill>
                </a:rPr>
                <a:t>       Cambiado</a:t>
              </a:r>
            </a:p>
          </p:txBody>
        </p:sp>
        <p:grpSp>
          <p:nvGrpSpPr>
            <p:cNvPr id="121868" name="Group 13"/>
            <p:cNvGrpSpPr>
              <a:grpSpLocks/>
            </p:cNvGrpSpPr>
            <p:nvPr/>
          </p:nvGrpSpPr>
          <p:grpSpPr bwMode="auto">
            <a:xfrm>
              <a:off x="809" y="1248"/>
              <a:ext cx="4128" cy="1728"/>
              <a:chOff x="809" y="1248"/>
              <a:chExt cx="4128" cy="1728"/>
            </a:xfrm>
          </p:grpSpPr>
          <p:sp>
            <p:nvSpPr>
              <p:cNvPr id="121870" name="Line 14"/>
              <p:cNvSpPr>
                <a:spLocks noChangeShapeType="1"/>
              </p:cNvSpPr>
              <p:nvPr/>
            </p:nvSpPr>
            <p:spPr bwMode="auto">
              <a:xfrm flipH="1">
                <a:off x="809" y="1248"/>
                <a:ext cx="768" cy="0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71" name="Line 15"/>
              <p:cNvSpPr>
                <a:spLocks noChangeShapeType="1"/>
              </p:cNvSpPr>
              <p:nvPr/>
            </p:nvSpPr>
            <p:spPr bwMode="auto">
              <a:xfrm rot="10800000" flipH="1">
                <a:off x="4169" y="2976"/>
                <a:ext cx="768" cy="0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1869" name="Text Box 16"/>
            <p:cNvSpPr txBox="1">
              <a:spLocks noChangeArrowheads="1"/>
            </p:cNvSpPr>
            <p:nvPr/>
          </p:nvSpPr>
          <p:spPr bwMode="auto">
            <a:xfrm>
              <a:off x="4433" y="2814"/>
              <a:ext cx="1596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99CCFF"/>
                  </a:solidFill>
                </a:rPr>
                <a:t>Nuevo</a:t>
              </a:r>
            </a:p>
            <a:p>
              <a:r>
                <a:rPr lang="en-US" sz="2800" b="0">
                  <a:solidFill>
                    <a:srgbClr val="99CCFF"/>
                  </a:solidFill>
                </a:rPr>
                <a:t>comportamiento</a:t>
              </a:r>
            </a:p>
          </p:txBody>
        </p:sp>
      </p:grpSp>
      <p:sp>
        <p:nvSpPr>
          <p:cNvPr id="128017" name="Text Box 17"/>
          <p:cNvSpPr txBox="1">
            <a:spLocks noChangeArrowheads="1"/>
          </p:cNvSpPr>
          <p:nvPr/>
        </p:nvSpPr>
        <p:spPr bwMode="auto">
          <a:xfrm>
            <a:off x="430213" y="5562600"/>
            <a:ext cx="1473200" cy="544513"/>
          </a:xfrm>
          <a:prstGeom prst="rect">
            <a:avLst/>
          </a:prstGeom>
          <a:noFill/>
          <a:ln w="25400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“vestíos”</a:t>
            </a:r>
          </a:p>
        </p:txBody>
      </p:sp>
      <p:sp>
        <p:nvSpPr>
          <p:cNvPr id="128018" name="Text Box 18"/>
          <p:cNvSpPr txBox="1">
            <a:spLocks noChangeArrowheads="1"/>
          </p:cNvSpPr>
          <p:nvPr/>
        </p:nvSpPr>
        <p:spPr bwMode="auto">
          <a:xfrm>
            <a:off x="7027863" y="685800"/>
            <a:ext cx="1908175" cy="544513"/>
          </a:xfrm>
          <a:prstGeom prst="rect">
            <a:avLst/>
          </a:prstGeom>
          <a:noFill/>
          <a:ln w="25400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“despojaos”</a:t>
            </a:r>
          </a:p>
        </p:txBody>
      </p:sp>
      <p:sp>
        <p:nvSpPr>
          <p:cNvPr id="121866" name="Text Box 19"/>
          <p:cNvSpPr txBox="1">
            <a:spLocks noChangeArrowheads="1"/>
          </p:cNvSpPr>
          <p:nvPr/>
        </p:nvSpPr>
        <p:spPr bwMode="auto">
          <a:xfrm>
            <a:off x="2362200" y="6019800"/>
            <a:ext cx="411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AREPENTIMIENTO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28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0" dur="500"/>
                                        <p:tgtEl>
                                          <p:spTgt spid="128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8" dur="500"/>
                                        <p:tgtEl>
                                          <p:spTgt spid="128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8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 animBg="1"/>
      <p:bldP spid="128003" grpId="0" animBg="1"/>
      <p:bldP spid="128009" grpId="0" animBg="1"/>
      <p:bldP spid="128010" grpId="0" animBg="1"/>
      <p:bldP spid="128017" grpId="0" animBg="1" autoUpdateAnimBg="0"/>
      <p:bldP spid="128018" grpId="0" animBg="1" autoUpdateAnimBg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-785813" y="1285875"/>
            <a:ext cx="9205913" cy="5195888"/>
          </a:xfrm>
          <a:prstGeom prst="rect">
            <a:avLst/>
          </a:prstGeom>
          <a:gradFill rotWithShape="1">
            <a:gsLst>
              <a:gs pos="0">
                <a:srgbClr val="00182F"/>
              </a:gs>
              <a:gs pos="50000">
                <a:srgbClr val="003366"/>
              </a:gs>
              <a:gs pos="100000">
                <a:srgbClr val="00182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endParaRPr lang="es-ES" sz="2400">
              <a:solidFill>
                <a:schemeClr val="tx1"/>
              </a:solidFill>
            </a:endParaRPr>
          </a:p>
        </p:txBody>
      </p:sp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762000" y="0"/>
            <a:ext cx="8167688" cy="695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sz="5800" b="0" i="1">
                <a:solidFill>
                  <a:schemeClr val="bg1"/>
                </a:solidFill>
                <a:cs typeface="Times New Roman" pitchFamily="18" charset="0"/>
              </a:rPr>
              <a:t>Consideración, </a:t>
            </a:r>
          </a:p>
          <a:p>
            <a:pPr algn="l">
              <a:buFont typeface="Wingdings" pitchFamily="2" charset="2"/>
              <a:buNone/>
            </a:pPr>
            <a:r>
              <a:rPr lang="en-US" sz="5800" b="0" i="1">
                <a:solidFill>
                  <a:schemeClr val="bg1"/>
                </a:solidFill>
                <a:cs typeface="Times New Roman" pitchFamily="18" charset="0"/>
              </a:rPr>
              <a:t>Confesión,</a:t>
            </a:r>
          </a:p>
          <a:p>
            <a:pPr algn="l">
              <a:buFont typeface="Wingdings" pitchFamily="2" charset="2"/>
              <a:buNone/>
            </a:pPr>
            <a:r>
              <a:rPr lang="en-US" sz="5800" b="0" i="1">
                <a:solidFill>
                  <a:schemeClr val="bg1"/>
                </a:solidFill>
                <a:cs typeface="Times New Roman" pitchFamily="18" charset="0"/>
              </a:rPr>
              <a:t>Compromiso</a:t>
            </a:r>
          </a:p>
          <a:p>
            <a:pPr algn="l">
              <a:buFont typeface="Wingdings" pitchFamily="2" charset="2"/>
              <a:buNone/>
            </a:pPr>
            <a:r>
              <a:rPr lang="en-US" sz="5800" b="0" i="1">
                <a:solidFill>
                  <a:schemeClr val="bg1"/>
                </a:solidFill>
                <a:cs typeface="Times New Roman" pitchFamily="18" charset="0"/>
              </a:rPr>
              <a:t>Cambio</a:t>
            </a:r>
          </a:p>
          <a:p>
            <a:pPr algn="l">
              <a:buFont typeface="Wingdings" pitchFamily="2" charset="2"/>
              <a:buNone/>
            </a:pPr>
            <a:r>
              <a:rPr lang="en-US" sz="5800" b="0">
                <a:solidFill>
                  <a:schemeClr val="bg1"/>
                </a:solidFill>
                <a:cs typeface="Times New Roman" pitchFamily="18" charset="0"/>
              </a:rPr>
              <a:t> es una definición</a:t>
            </a:r>
          </a:p>
          <a:p>
            <a:pPr algn="l">
              <a:buFont typeface="Wingdings" pitchFamily="2" charset="2"/>
              <a:buNone/>
            </a:pPr>
            <a:r>
              <a:rPr lang="en-US" sz="5800" b="0">
                <a:solidFill>
                  <a:schemeClr val="bg1"/>
                </a:solidFill>
                <a:cs typeface="Times New Roman" pitchFamily="18" charset="0"/>
              </a:rPr>
              <a:t> práctica </a:t>
            </a:r>
          </a:p>
          <a:p>
            <a:pPr algn="l">
              <a:buFont typeface="Wingdings" pitchFamily="2" charset="2"/>
              <a:buNone/>
            </a:pPr>
            <a:r>
              <a:rPr lang="en-US" sz="5800" b="0">
                <a:solidFill>
                  <a:schemeClr val="bg1"/>
                </a:solidFill>
                <a:cs typeface="Times New Roman" pitchFamily="18" charset="0"/>
              </a:rPr>
              <a:t> del arrepentimiento.</a:t>
            </a:r>
            <a:r>
              <a:rPr lang="en-US" sz="3600" b="0">
                <a:solidFill>
                  <a:schemeClr val="bg1"/>
                </a:solidFill>
                <a:cs typeface="Times New Roman" pitchFamily="18" charset="0"/>
              </a:rPr>
              <a:t> </a:t>
            </a:r>
          </a:p>
          <a:p>
            <a:pPr algn="l">
              <a:buFont typeface="Wingdings" pitchFamily="2" charset="2"/>
              <a:buNone/>
            </a:pPr>
            <a:r>
              <a:rPr lang="en-US" sz="3600" b="0">
                <a:solidFill>
                  <a:schemeClr val="bg1"/>
                </a:solidFill>
                <a:cs typeface="Times New Roman" pitchFamily="18" charset="0"/>
              </a:rPr>
              <a:t>    </a:t>
            </a:r>
            <a:r>
              <a:rPr lang="en-US" sz="4000" b="0">
                <a:solidFill>
                  <a:schemeClr val="bg1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131081" name="Text Box 9"/>
          <p:cNvSpPr txBox="1">
            <a:spLocks noChangeArrowheads="1"/>
          </p:cNvSpPr>
          <p:nvPr/>
        </p:nvSpPr>
        <p:spPr bwMode="auto">
          <a:xfrm>
            <a:off x="4449763" y="152400"/>
            <a:ext cx="18415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5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  <a:p>
            <a:pPr>
              <a:defRPr/>
            </a:pPr>
            <a:endParaRPr lang="en-US" sz="2400">
              <a:solidFill>
                <a:schemeClr val="tx1"/>
              </a:solidFill>
              <a:ea typeface="ＭＳ Ｐゴシック" charset="-128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7" grpId="0" animBg="1"/>
      <p:bldP spid="13108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52400" y="3686175"/>
            <a:ext cx="781162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4400" b="0" dirty="0">
                <a:solidFill>
                  <a:schemeClr val="bg1"/>
                </a:solidFill>
              </a:rPr>
              <a:t>F. </a:t>
            </a:r>
            <a:r>
              <a:rPr lang="en-US" sz="4400" b="0" dirty="0" err="1">
                <a:solidFill>
                  <a:srgbClr val="99CCFF"/>
                </a:solidFill>
              </a:rPr>
              <a:t>Compromiso</a:t>
            </a:r>
            <a:r>
              <a:rPr lang="en-US" sz="4400" b="0" dirty="0">
                <a:solidFill>
                  <a:schemeClr val="bg1"/>
                </a:solidFill>
              </a:rPr>
              <a:t> a </a:t>
            </a:r>
            <a:r>
              <a:rPr lang="en-US" sz="4400" b="0" dirty="0" err="1">
                <a:solidFill>
                  <a:schemeClr val="bg1"/>
                </a:solidFill>
              </a:rPr>
              <a:t>entrenar</a:t>
            </a:r>
            <a:r>
              <a:rPr lang="en-US" sz="4400" b="0" dirty="0">
                <a:solidFill>
                  <a:schemeClr val="bg1"/>
                </a:solidFill>
              </a:rPr>
              <a:t> </a:t>
            </a:r>
            <a:r>
              <a:rPr lang="en-US" sz="4400" b="0" dirty="0" err="1">
                <a:solidFill>
                  <a:schemeClr val="bg1"/>
                </a:solidFill>
              </a:rPr>
              <a:t>líderes</a:t>
            </a:r>
            <a:r>
              <a:rPr lang="en-US" sz="4400" b="0" dirty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en-US" sz="4400" b="0" dirty="0">
                <a:solidFill>
                  <a:schemeClr val="bg1"/>
                </a:solidFill>
              </a:rPr>
              <a:t> </a:t>
            </a:r>
            <a:r>
              <a:rPr lang="en-US" sz="4400" b="0" dirty="0" smtClean="0">
                <a:solidFill>
                  <a:schemeClr val="bg1"/>
                </a:solidFill>
              </a:rPr>
              <a:t>    en </a:t>
            </a:r>
            <a:r>
              <a:rPr lang="en-US" sz="4400" b="0" dirty="0">
                <a:solidFill>
                  <a:schemeClr val="bg1"/>
                </a:solidFill>
              </a:rPr>
              <a:t>la </a:t>
            </a:r>
            <a:r>
              <a:rPr lang="en-US" sz="4400" b="0" dirty="0" err="1">
                <a:solidFill>
                  <a:schemeClr val="bg1"/>
                </a:solidFill>
              </a:rPr>
              <a:t>iglesia</a:t>
            </a:r>
            <a:r>
              <a:rPr lang="en-US" sz="4400" b="0" dirty="0">
                <a:solidFill>
                  <a:schemeClr val="bg1"/>
                </a:solidFill>
              </a:rPr>
              <a:t> local </a:t>
            </a:r>
            <a:r>
              <a:rPr lang="en-US" sz="4400" b="0" dirty="0" err="1">
                <a:solidFill>
                  <a:schemeClr val="bg1"/>
                </a:solidFill>
              </a:rPr>
              <a:t>quienes</a:t>
            </a:r>
            <a:r>
              <a:rPr lang="en-US" sz="4400" b="0" dirty="0">
                <a:solidFill>
                  <a:schemeClr val="bg1"/>
                </a:solidFill>
              </a:rPr>
              <a:t> a la</a:t>
            </a:r>
          </a:p>
          <a:p>
            <a:pPr algn="l"/>
            <a:r>
              <a:rPr lang="en-US" sz="4400" b="0" dirty="0">
                <a:solidFill>
                  <a:schemeClr val="bg1"/>
                </a:solidFill>
              </a:rPr>
              <a:t> </a:t>
            </a:r>
            <a:r>
              <a:rPr lang="en-US" sz="4400" b="0" dirty="0" smtClean="0">
                <a:solidFill>
                  <a:schemeClr val="bg1"/>
                </a:solidFill>
              </a:rPr>
              <a:t>    </a:t>
            </a:r>
            <a:r>
              <a:rPr lang="en-US" sz="4400" b="0" dirty="0" err="1">
                <a:solidFill>
                  <a:schemeClr val="bg1"/>
                </a:solidFill>
              </a:rPr>
              <a:t>vez</a:t>
            </a:r>
            <a:r>
              <a:rPr lang="en-US" sz="4400" b="0" dirty="0">
                <a:solidFill>
                  <a:schemeClr val="bg1"/>
                </a:solidFill>
              </a:rPr>
              <a:t> </a:t>
            </a:r>
            <a:r>
              <a:rPr lang="en-US" sz="4400" b="0" dirty="0" err="1">
                <a:solidFill>
                  <a:schemeClr val="bg1"/>
                </a:solidFill>
              </a:rPr>
              <a:t>pueden</a:t>
            </a:r>
            <a:r>
              <a:rPr lang="en-US" sz="4400" b="0" dirty="0">
                <a:solidFill>
                  <a:schemeClr val="bg1"/>
                </a:solidFill>
              </a:rPr>
              <a:t> </a:t>
            </a:r>
            <a:r>
              <a:rPr lang="en-US" sz="4400" b="0" dirty="0" err="1">
                <a:solidFill>
                  <a:schemeClr val="bg1"/>
                </a:solidFill>
              </a:rPr>
              <a:t>entrenar</a:t>
            </a:r>
            <a:r>
              <a:rPr lang="en-US" sz="4400" b="0" dirty="0">
                <a:solidFill>
                  <a:schemeClr val="bg1"/>
                </a:solidFill>
              </a:rPr>
              <a:t> a </a:t>
            </a:r>
            <a:r>
              <a:rPr lang="en-US" sz="4400" b="0" dirty="0" err="1">
                <a:solidFill>
                  <a:schemeClr val="bg1"/>
                </a:solidFill>
              </a:rPr>
              <a:t>otros</a:t>
            </a:r>
            <a:r>
              <a:rPr lang="en-US" sz="4400" b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52400" y="1171575"/>
            <a:ext cx="795814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4400" b="0" dirty="0">
                <a:solidFill>
                  <a:schemeClr val="bg1"/>
                </a:solidFill>
              </a:rPr>
              <a:t>E. </a:t>
            </a:r>
            <a:r>
              <a:rPr lang="en-US" sz="4400" b="0" dirty="0" err="1">
                <a:solidFill>
                  <a:srgbClr val="99CCFF"/>
                </a:solidFill>
              </a:rPr>
              <a:t>Compromiso</a:t>
            </a:r>
            <a:r>
              <a:rPr lang="en-US" sz="4400" b="0" dirty="0">
                <a:solidFill>
                  <a:schemeClr val="bg1"/>
                </a:solidFill>
              </a:rPr>
              <a:t> a la </a:t>
            </a:r>
            <a:r>
              <a:rPr lang="en-US" sz="4400" b="0" dirty="0" err="1">
                <a:solidFill>
                  <a:schemeClr val="bg1"/>
                </a:solidFill>
              </a:rPr>
              <a:t>centralidad</a:t>
            </a:r>
            <a:r>
              <a:rPr lang="en-US" sz="4400" b="0" dirty="0">
                <a:solidFill>
                  <a:schemeClr val="bg1"/>
                </a:solidFill>
              </a:rPr>
              <a:t> </a:t>
            </a:r>
            <a:r>
              <a:rPr lang="en-US" sz="4400" b="0" dirty="0" smtClean="0">
                <a:solidFill>
                  <a:schemeClr val="bg1"/>
                </a:solidFill>
              </a:rPr>
              <a:t>de</a:t>
            </a:r>
          </a:p>
          <a:p>
            <a:pPr algn="l"/>
            <a:r>
              <a:rPr lang="en-US" sz="4400" b="0" dirty="0">
                <a:solidFill>
                  <a:schemeClr val="bg1"/>
                </a:solidFill>
              </a:rPr>
              <a:t> </a:t>
            </a:r>
            <a:r>
              <a:rPr lang="en-US" sz="4400" b="0" dirty="0" smtClean="0">
                <a:solidFill>
                  <a:schemeClr val="bg1"/>
                </a:solidFill>
              </a:rPr>
              <a:t>    la </a:t>
            </a:r>
            <a:r>
              <a:rPr lang="en-US" sz="4400" b="0" dirty="0" err="1">
                <a:solidFill>
                  <a:schemeClr val="bg1"/>
                </a:solidFill>
              </a:rPr>
              <a:t>iglesia</a:t>
            </a:r>
            <a:r>
              <a:rPr lang="en-US" sz="4400" b="0" dirty="0">
                <a:solidFill>
                  <a:schemeClr val="bg1"/>
                </a:solidFill>
              </a:rPr>
              <a:t> local en </a:t>
            </a:r>
            <a:r>
              <a:rPr lang="en-US" sz="4400" b="0" dirty="0" err="1">
                <a:solidFill>
                  <a:schemeClr val="bg1"/>
                </a:solidFill>
              </a:rPr>
              <a:t>ministerio</a:t>
            </a:r>
            <a:endParaRPr lang="en-US" sz="4400" b="0" dirty="0">
              <a:solidFill>
                <a:schemeClr val="bg1"/>
              </a:solidFill>
            </a:endParaRPr>
          </a:p>
          <a:p>
            <a:pPr algn="l"/>
            <a:r>
              <a:rPr lang="en-US" sz="4400" b="0" dirty="0">
                <a:solidFill>
                  <a:schemeClr val="bg1"/>
                </a:solidFill>
              </a:rPr>
              <a:t> </a:t>
            </a:r>
            <a:r>
              <a:rPr lang="en-US" sz="4400" b="0" dirty="0" smtClean="0">
                <a:solidFill>
                  <a:schemeClr val="bg1"/>
                </a:solidFill>
              </a:rPr>
              <a:t>    personal</a:t>
            </a:r>
            <a:r>
              <a:rPr lang="en-US" sz="4400" b="0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utoUpdateAnimBg="0"/>
      <p:bldP spid="33798" grpId="0" autoUpdateAnimBg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4" name="Oval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ellipse">
            <a:avLst/>
          </a:prstGeom>
          <a:gradFill rotWithShape="1">
            <a:gsLst>
              <a:gs pos="0">
                <a:srgbClr val="003366"/>
              </a:gs>
              <a:gs pos="100000">
                <a:srgbClr val="00182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 sz="2400">
              <a:solidFill>
                <a:schemeClr val="tx1"/>
              </a:solidFill>
            </a:endParaRPr>
          </a:p>
        </p:txBody>
      </p:sp>
      <p:sp>
        <p:nvSpPr>
          <p:cNvPr id="123907" name="Text Box 9"/>
          <p:cNvSpPr txBox="1">
            <a:spLocks noChangeArrowheads="1"/>
          </p:cNvSpPr>
          <p:nvPr/>
        </p:nvSpPr>
        <p:spPr bwMode="auto">
          <a:xfrm>
            <a:off x="1282700" y="838200"/>
            <a:ext cx="688498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200">
                <a:solidFill>
                  <a:schemeClr val="bg1"/>
                </a:solidFill>
              </a:rPr>
              <a:t>La Gran Pregunta</a:t>
            </a:r>
          </a:p>
        </p:txBody>
      </p:sp>
      <p:sp>
        <p:nvSpPr>
          <p:cNvPr id="123908" name="Text Box 10"/>
          <p:cNvSpPr txBox="1">
            <a:spLocks noChangeArrowheads="1"/>
          </p:cNvSpPr>
          <p:nvPr/>
        </p:nvSpPr>
        <p:spPr bwMode="auto">
          <a:xfrm>
            <a:off x="3505200" y="914400"/>
            <a:ext cx="208915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0">
                <a:solidFill>
                  <a:srgbClr val="99CCFF"/>
                </a:solidFill>
              </a:rPr>
              <a:t>?</a:t>
            </a:r>
          </a:p>
        </p:txBody>
      </p:sp>
      <p:sp>
        <p:nvSpPr>
          <p:cNvPr id="123909" name="Text Box 11"/>
          <p:cNvSpPr txBox="1">
            <a:spLocks noChangeArrowheads="1"/>
          </p:cNvSpPr>
          <p:nvPr/>
        </p:nvSpPr>
        <p:spPr bwMode="auto">
          <a:xfrm>
            <a:off x="2106613" y="4724400"/>
            <a:ext cx="51593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0">
                <a:solidFill>
                  <a:schemeClr val="bg1"/>
                </a:solidFill>
              </a:rPr>
              <a:t>¿Cómo luce confrontar a</a:t>
            </a:r>
          </a:p>
          <a:p>
            <a:r>
              <a:rPr lang="en-US" sz="4000" b="0">
                <a:solidFill>
                  <a:schemeClr val="bg1"/>
                </a:solidFill>
              </a:rPr>
              <a:t>alguien bíblicamente?</a:t>
            </a:r>
          </a:p>
          <a:p>
            <a:endParaRPr lang="en-US" sz="4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4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4488" y="3352800"/>
            <a:ext cx="7138987" cy="3154363"/>
            <a:chOff x="384" y="2305"/>
            <a:chExt cx="4497" cy="1987"/>
          </a:xfrm>
        </p:grpSpPr>
        <p:sp>
          <p:nvSpPr>
            <p:cNvPr id="124934" name="Text Box 3"/>
            <p:cNvSpPr txBox="1">
              <a:spLocks noChangeArrowheads="1"/>
            </p:cNvSpPr>
            <p:nvPr/>
          </p:nvSpPr>
          <p:spPr bwMode="auto">
            <a:xfrm>
              <a:off x="404" y="2305"/>
              <a:ext cx="4291" cy="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buFont typeface="Wingdings" pitchFamily="2" charset="2"/>
                <a:buNone/>
              </a:pPr>
              <a:r>
                <a:rPr lang="en-US" sz="3200">
                  <a:solidFill>
                    <a:srgbClr val="99CCFF"/>
                  </a:solidFill>
                  <a:cs typeface="Times New Roman" pitchFamily="18" charset="0"/>
                </a:rPr>
                <a:t>Lucas 6:36-50; 14:1-14</a:t>
              </a:r>
              <a:r>
                <a:rPr lang="en-US" sz="3200" b="0">
                  <a:solidFill>
                    <a:schemeClr val="bg1"/>
                  </a:solidFill>
                  <a:cs typeface="Times New Roman" pitchFamily="18" charset="0"/>
                </a:rPr>
                <a:t> </a:t>
              </a:r>
            </a:p>
            <a:p>
              <a:pPr algn="l">
                <a:buFont typeface="Wingdings" pitchFamily="2" charset="2"/>
                <a:buNone/>
              </a:pPr>
              <a:r>
                <a:rPr lang="en-US" sz="3200" b="0">
                  <a:solidFill>
                    <a:schemeClr val="bg1"/>
                  </a:solidFill>
                  <a:cs typeface="Times New Roman" pitchFamily="18" charset="0"/>
                </a:rPr>
                <a:t>  Jesus contó parábolas como una manera</a:t>
              </a:r>
            </a:p>
            <a:p>
              <a:pPr algn="l">
                <a:buFont typeface="Wingdings" pitchFamily="2" charset="2"/>
                <a:buNone/>
              </a:pPr>
              <a:r>
                <a:rPr lang="en-US" sz="3200" b="0">
                  <a:solidFill>
                    <a:schemeClr val="bg1"/>
                  </a:solidFill>
                  <a:cs typeface="Times New Roman" pitchFamily="18" charset="0"/>
                </a:rPr>
                <a:t>  de confrontar a la gente.  </a:t>
              </a:r>
            </a:p>
          </p:txBody>
        </p:sp>
        <p:sp>
          <p:nvSpPr>
            <p:cNvPr id="124935" name="Text Box 4"/>
            <p:cNvSpPr txBox="1">
              <a:spLocks noChangeArrowheads="1"/>
            </p:cNvSpPr>
            <p:nvPr/>
          </p:nvSpPr>
          <p:spPr bwMode="auto">
            <a:xfrm>
              <a:off x="384" y="3313"/>
              <a:ext cx="4497" cy="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buFont typeface="Wingdings" pitchFamily="2" charset="2"/>
                <a:buNone/>
              </a:pPr>
              <a:r>
                <a:rPr lang="en-US" sz="3200">
                  <a:solidFill>
                    <a:srgbClr val="99CCFF"/>
                  </a:solidFill>
                  <a:cs typeface="Times New Roman" pitchFamily="18" charset="0"/>
                </a:rPr>
                <a:t>2 Samuel 12:1-14</a:t>
              </a:r>
              <a:r>
                <a:rPr lang="en-US" sz="3200" b="0">
                  <a:solidFill>
                    <a:schemeClr val="bg1"/>
                  </a:solidFill>
                  <a:cs typeface="Times New Roman" pitchFamily="18" charset="0"/>
                </a:rPr>
                <a:t> </a:t>
              </a:r>
            </a:p>
            <a:p>
              <a:pPr algn="l">
                <a:buFont typeface="Wingdings" pitchFamily="2" charset="2"/>
                <a:buNone/>
              </a:pPr>
              <a:r>
                <a:rPr lang="en-US" sz="3200" b="0">
                  <a:solidFill>
                    <a:schemeClr val="bg1"/>
                  </a:solidFill>
                  <a:cs typeface="Times New Roman" pitchFamily="18" charset="0"/>
                </a:rPr>
                <a:t>   Natán confrontó a David contándole una</a:t>
              </a:r>
            </a:p>
            <a:p>
              <a:pPr algn="l">
                <a:buFont typeface="Wingdings" pitchFamily="2" charset="2"/>
                <a:buNone/>
              </a:pPr>
              <a:r>
                <a:rPr lang="en-US" sz="3200" b="0">
                  <a:solidFill>
                    <a:schemeClr val="bg1"/>
                  </a:solidFill>
                  <a:cs typeface="Times New Roman" pitchFamily="18" charset="0"/>
                </a:rPr>
                <a:t>   historia</a:t>
              </a:r>
              <a:r>
                <a:rPr lang="en-US" sz="3200" b="0">
                  <a:solidFill>
                    <a:srgbClr val="FCF4CC"/>
                  </a:solidFill>
                  <a:cs typeface="Times New Roman" pitchFamily="18" charset="0"/>
                </a:rPr>
                <a:t>.</a:t>
              </a:r>
              <a:r>
                <a:rPr lang="en-US" sz="3200" b="0">
                  <a:solidFill>
                    <a:srgbClr val="FCF4CC"/>
                  </a:solidFill>
                </a:rPr>
                <a:t> 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219200" y="381000"/>
            <a:ext cx="6691313" cy="2667000"/>
            <a:chOff x="777" y="306"/>
            <a:chExt cx="4215" cy="1680"/>
          </a:xfrm>
        </p:grpSpPr>
        <p:sp>
          <p:nvSpPr>
            <p:cNvPr id="124932" name="AutoShape 9"/>
            <p:cNvSpPr>
              <a:spLocks noChangeArrowheads="1"/>
            </p:cNvSpPr>
            <p:nvPr/>
          </p:nvSpPr>
          <p:spPr bwMode="auto">
            <a:xfrm>
              <a:off x="816" y="306"/>
              <a:ext cx="4176" cy="1680"/>
            </a:xfrm>
            <a:prstGeom prst="wave">
              <a:avLst>
                <a:gd name="adj1" fmla="val 13005"/>
                <a:gd name="adj2" fmla="val 0"/>
              </a:avLst>
            </a:prstGeom>
            <a:gradFill rotWithShape="1">
              <a:gsLst>
                <a:gs pos="0">
                  <a:srgbClr val="00182F"/>
                </a:gs>
                <a:gs pos="50000">
                  <a:srgbClr val="003366"/>
                </a:gs>
                <a:gs pos="100000">
                  <a:srgbClr val="00182F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lstStyle/>
            <a:p>
              <a:endParaRPr lang="es-ES" sz="2000">
                <a:solidFill>
                  <a:schemeClr val="tx1"/>
                </a:solidFill>
              </a:endParaRPr>
            </a:p>
          </p:txBody>
        </p:sp>
        <p:sp>
          <p:nvSpPr>
            <p:cNvPr id="124933" name="Text Box 10"/>
            <p:cNvSpPr txBox="1">
              <a:spLocks noChangeArrowheads="1"/>
            </p:cNvSpPr>
            <p:nvPr/>
          </p:nvSpPr>
          <p:spPr bwMode="auto">
            <a:xfrm>
              <a:off x="777" y="676"/>
              <a:ext cx="3321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7200" i="1">
                  <a:solidFill>
                    <a:schemeClr val="bg1"/>
                  </a:solidFill>
                </a:rPr>
                <a:t>Pasajes Críticos</a:t>
              </a: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Text Box 2"/>
          <p:cNvSpPr txBox="1">
            <a:spLocks noChangeArrowheads="1"/>
          </p:cNvSpPr>
          <p:nvPr/>
        </p:nvSpPr>
        <p:spPr bwMode="auto">
          <a:xfrm>
            <a:off x="668338" y="258763"/>
            <a:ext cx="79089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200" b="0">
                <a:solidFill>
                  <a:schemeClr val="bg1"/>
                </a:solidFill>
                <a:cs typeface="Times New Roman" pitchFamily="18" charset="0"/>
              </a:rPr>
              <a:t>Maneras de Confrontar. </a:t>
            </a:r>
          </a:p>
          <a:p>
            <a:r>
              <a:rPr lang="en-US" sz="4200" b="0">
                <a:solidFill>
                  <a:schemeClr val="bg1"/>
                </a:solidFill>
                <a:cs typeface="Times New Roman" pitchFamily="18" charset="0"/>
              </a:rPr>
              <a:t>¡Confrontando mala confrontación!</a:t>
            </a:r>
            <a:r>
              <a:rPr lang="en-US" sz="4200" b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5955" name="Text Box 8"/>
          <p:cNvSpPr txBox="1">
            <a:spLocks noChangeArrowheads="1"/>
          </p:cNvSpPr>
          <p:nvPr/>
        </p:nvSpPr>
        <p:spPr bwMode="auto">
          <a:xfrm>
            <a:off x="34925" y="2514600"/>
            <a:ext cx="7264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99CCFF"/>
                </a:solidFill>
                <a:sym typeface="Wingdings" pitchFamily="2" charset="2"/>
              </a:rPr>
              <a:t>       </a:t>
            </a:r>
            <a:r>
              <a:rPr lang="en-US" sz="3600" b="0">
                <a:solidFill>
                  <a:schemeClr val="bg1"/>
                </a:solidFill>
              </a:rPr>
              <a:t>Comunicación en dos sentidos</a:t>
            </a:r>
          </a:p>
        </p:txBody>
      </p:sp>
      <p:sp>
        <p:nvSpPr>
          <p:cNvPr id="125956" name="Text Box 9"/>
          <p:cNvSpPr txBox="1">
            <a:spLocks noChangeArrowheads="1"/>
          </p:cNvSpPr>
          <p:nvPr/>
        </p:nvSpPr>
        <p:spPr bwMode="auto">
          <a:xfrm>
            <a:off x="577850" y="3429000"/>
            <a:ext cx="4627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      </a:t>
            </a:r>
            <a:r>
              <a:rPr lang="en-US" sz="3600" b="0">
                <a:solidFill>
                  <a:schemeClr val="bg1"/>
                </a:solidFill>
              </a:rPr>
              <a:t>El uso de la metáfora</a:t>
            </a:r>
          </a:p>
        </p:txBody>
      </p:sp>
      <p:sp>
        <p:nvSpPr>
          <p:cNvPr id="125957" name="Text Box 10"/>
          <p:cNvSpPr txBox="1">
            <a:spLocks noChangeArrowheads="1"/>
          </p:cNvSpPr>
          <p:nvPr/>
        </p:nvSpPr>
        <p:spPr bwMode="auto">
          <a:xfrm>
            <a:off x="-963613" y="4343400"/>
            <a:ext cx="96345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99CCFF"/>
                </a:solidFill>
                <a:sym typeface="Wingdings" pitchFamily="2" charset="2"/>
              </a:rPr>
              <a:t>               </a:t>
            </a:r>
            <a:r>
              <a:rPr lang="en-US" sz="3600" b="0">
                <a:solidFill>
                  <a:schemeClr val="bg1"/>
                </a:solidFill>
              </a:rPr>
              <a:t>Declaraciones de auto-confrontación</a:t>
            </a:r>
          </a:p>
        </p:txBody>
      </p:sp>
      <p:sp>
        <p:nvSpPr>
          <p:cNvPr id="125958" name="Text Box 11"/>
          <p:cNvSpPr txBox="1">
            <a:spLocks noChangeArrowheads="1"/>
          </p:cNvSpPr>
          <p:nvPr/>
        </p:nvSpPr>
        <p:spPr bwMode="auto">
          <a:xfrm>
            <a:off x="684213" y="5257800"/>
            <a:ext cx="2578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0">
                <a:solidFill>
                  <a:schemeClr val="bg1"/>
                </a:solidFill>
              </a:rPr>
              <a:t>    Resumen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3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4" grpId="0" autoUpdateAnimBg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Oval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ellipse">
            <a:avLst/>
          </a:prstGeom>
          <a:gradFill rotWithShape="1">
            <a:gsLst>
              <a:gs pos="0">
                <a:srgbClr val="003366"/>
              </a:gs>
              <a:gs pos="100000">
                <a:srgbClr val="00182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 sz="2400">
              <a:solidFill>
                <a:schemeClr val="tx1"/>
              </a:solidFill>
            </a:endParaRPr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1409700" y="0"/>
            <a:ext cx="63246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>
                <a:solidFill>
                  <a:srgbClr val="99CCFF"/>
                </a:solidFill>
              </a:rPr>
              <a:t>Capítulo 13</a:t>
            </a:r>
            <a:endParaRPr lang="en-US" sz="4800">
              <a:solidFill>
                <a:srgbClr val="99CCFF"/>
              </a:solidFill>
            </a:endParaRPr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917575" y="2895600"/>
            <a:ext cx="7475538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 b="0" i="1">
                <a:solidFill>
                  <a:schemeClr val="bg1"/>
                </a:solidFill>
              </a:rPr>
              <a:t>Hacer I: Estableciendo</a:t>
            </a:r>
          </a:p>
          <a:p>
            <a:r>
              <a:rPr lang="en-US" sz="6600" b="0" i="1">
                <a:solidFill>
                  <a:schemeClr val="bg1"/>
                </a:solidFill>
              </a:rPr>
              <a:t>La Agenda y Definiendo</a:t>
            </a:r>
          </a:p>
          <a:p>
            <a:r>
              <a:rPr lang="en-US" sz="6600" b="0" i="1">
                <a:solidFill>
                  <a:schemeClr val="bg1"/>
                </a:solidFill>
              </a:rPr>
              <a:t>La Responsabilidad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animBg="1"/>
      <p:bldP spid="132099" grpId="0" autoUpdateAnimBg="0"/>
      <p:bldP spid="132100" grpId="0" autoUpdateAnimBg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1651000" y="1919288"/>
            <a:ext cx="607695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0">
                <a:solidFill>
                  <a:schemeClr val="bg1"/>
                </a:solidFill>
              </a:rPr>
              <a:t>Es difícil guiar a alguien a </a:t>
            </a:r>
          </a:p>
          <a:p>
            <a:r>
              <a:rPr lang="en-US" sz="4000" b="0">
                <a:solidFill>
                  <a:schemeClr val="bg1"/>
                </a:solidFill>
              </a:rPr>
              <a:t>aceptar responsabilidad y </a:t>
            </a:r>
          </a:p>
          <a:p>
            <a:r>
              <a:rPr lang="en-US" sz="4000" b="0">
                <a:solidFill>
                  <a:schemeClr val="bg1"/>
                </a:solidFill>
              </a:rPr>
              <a:t>cambiar si no está seguro en</a:t>
            </a:r>
          </a:p>
          <a:p>
            <a:r>
              <a:rPr lang="en-US" sz="4000" b="0">
                <a:solidFill>
                  <a:schemeClr val="bg1"/>
                </a:solidFill>
              </a:rPr>
              <a:t> que dirección él/ella debe ir.</a:t>
            </a:r>
          </a:p>
          <a:p>
            <a:r>
              <a:rPr lang="en-US" sz="4000" b="0">
                <a:solidFill>
                  <a:schemeClr val="bg1"/>
                </a:solidFill>
              </a:rPr>
              <a:t>(Dios está llamando a </a:t>
            </a:r>
            <a:r>
              <a:rPr lang="en-US" sz="4000" b="0" i="1">
                <a:solidFill>
                  <a:schemeClr val="bg1"/>
                </a:solidFill>
              </a:rPr>
              <a:t>esta</a:t>
            </a:r>
            <a:r>
              <a:rPr lang="en-US" sz="4000" b="0">
                <a:solidFill>
                  <a:schemeClr val="bg1"/>
                </a:solidFill>
              </a:rPr>
              <a:t> </a:t>
            </a:r>
          </a:p>
          <a:p>
            <a:r>
              <a:rPr lang="en-US" sz="4000" b="0">
                <a:solidFill>
                  <a:schemeClr val="bg1"/>
                </a:solidFill>
              </a:rPr>
              <a:t>persona en </a:t>
            </a:r>
            <a:r>
              <a:rPr lang="en-US" sz="4000" b="0" i="1">
                <a:solidFill>
                  <a:schemeClr val="bg1"/>
                </a:solidFill>
              </a:rPr>
              <a:t>esta</a:t>
            </a:r>
            <a:r>
              <a:rPr lang="en-US" sz="4000" b="0">
                <a:solidFill>
                  <a:schemeClr val="bg1"/>
                </a:solidFill>
              </a:rPr>
              <a:t> situación a </a:t>
            </a:r>
          </a:p>
          <a:p>
            <a:r>
              <a:rPr lang="en-US" sz="4000" b="0" i="1">
                <a:solidFill>
                  <a:schemeClr val="bg1"/>
                </a:solidFill>
              </a:rPr>
              <a:t>estos </a:t>
            </a:r>
            <a:r>
              <a:rPr lang="en-US" sz="4000" b="0">
                <a:solidFill>
                  <a:schemeClr val="bg1"/>
                </a:solidFill>
              </a:rPr>
              <a:t>cambios específicos.)</a:t>
            </a:r>
          </a:p>
        </p:txBody>
      </p:sp>
      <p:sp>
        <p:nvSpPr>
          <p:cNvPr id="128003" name="Text Box 8"/>
          <p:cNvSpPr txBox="1">
            <a:spLocks noChangeArrowheads="1"/>
          </p:cNvSpPr>
          <p:nvPr/>
        </p:nvSpPr>
        <p:spPr bwMode="auto">
          <a:xfrm>
            <a:off x="347663" y="381000"/>
            <a:ext cx="8380412" cy="971550"/>
          </a:xfrm>
          <a:prstGeom prst="rect">
            <a:avLst/>
          </a:prstGeom>
          <a:noFill/>
          <a:ln w="57150" cmpd="thickThin">
            <a:solidFill>
              <a:srgbClr val="99CC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>
                <a:solidFill>
                  <a:srgbClr val="99CCFF"/>
                </a:solidFill>
              </a:rPr>
              <a:t>Punto central del capítulo 13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7" grpId="0" autoUpdateAnimBg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Text Box 2"/>
          <p:cNvSpPr txBox="1">
            <a:spLocks noChangeArrowheads="1"/>
          </p:cNvSpPr>
          <p:nvPr/>
        </p:nvSpPr>
        <p:spPr bwMode="auto">
          <a:xfrm>
            <a:off x="434975" y="0"/>
            <a:ext cx="83312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2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Dos Objetivos del Capítulo 13</a:t>
            </a:r>
            <a:r>
              <a:rPr lang="en-US" sz="62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:</a:t>
            </a:r>
          </a:p>
        </p:txBody>
      </p:sp>
      <p:sp>
        <p:nvSpPr>
          <p:cNvPr id="212997" name="Text Box 5"/>
          <p:cNvSpPr txBox="1">
            <a:spLocks noChangeArrowheads="1"/>
          </p:cNvSpPr>
          <p:nvPr/>
        </p:nvSpPr>
        <p:spPr bwMode="auto">
          <a:xfrm>
            <a:off x="1905000" y="1143000"/>
            <a:ext cx="5181600" cy="2749550"/>
          </a:xfrm>
          <a:prstGeom prst="rect">
            <a:avLst/>
          </a:prstGeom>
          <a:gradFill rotWithShape="1">
            <a:gsLst>
              <a:gs pos="0">
                <a:srgbClr val="003366"/>
              </a:gs>
              <a:gs pos="100000">
                <a:srgbClr val="003366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       </a:t>
            </a:r>
          </a:p>
          <a:p>
            <a:pPr>
              <a:defRPr/>
            </a:pPr>
            <a:r>
              <a:rPr lang="en-US" sz="54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Establecer        </a:t>
            </a:r>
          </a:p>
          <a:p>
            <a:pPr>
              <a:defRPr/>
            </a:pPr>
            <a:r>
              <a:rPr lang="en-US" sz="54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 Dirección</a:t>
            </a:r>
          </a:p>
          <a:p>
            <a:pPr>
              <a:defRPr/>
            </a:pPr>
            <a:endParaRPr lang="en-US" sz="3200" b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</p:txBody>
      </p:sp>
      <p:sp>
        <p:nvSpPr>
          <p:cNvPr id="212998" name="Text Box 6"/>
          <p:cNvSpPr txBox="1">
            <a:spLocks noChangeArrowheads="1"/>
          </p:cNvSpPr>
          <p:nvPr/>
        </p:nvSpPr>
        <p:spPr bwMode="auto">
          <a:xfrm>
            <a:off x="1652588" y="3962400"/>
            <a:ext cx="5702300" cy="2749550"/>
          </a:xfrm>
          <a:prstGeom prst="rect">
            <a:avLst/>
          </a:prstGeom>
          <a:gradFill rotWithShape="1">
            <a:gsLst>
              <a:gs pos="0">
                <a:srgbClr val="003366"/>
              </a:gs>
              <a:gs pos="100000">
                <a:srgbClr val="003366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3200" b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  <a:p>
            <a:pPr>
              <a:defRPr/>
            </a:pPr>
            <a:r>
              <a:rPr lang="en-US" sz="54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Aclarar</a:t>
            </a:r>
          </a:p>
          <a:p>
            <a:pPr>
              <a:defRPr/>
            </a:pPr>
            <a:r>
              <a:rPr lang="en-US" sz="54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    Responsabilidad  </a:t>
            </a:r>
          </a:p>
          <a:p>
            <a:pPr>
              <a:defRPr/>
            </a:pPr>
            <a:r>
              <a:rPr lang="en-US" sz="32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  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1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1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7" grpId="0" animBg="1" autoUpdateAnimBg="0"/>
      <p:bldP spid="212998" grpId="0" animBg="1" autoUpdateAnimBg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0" y="3497263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>
                <a:solidFill>
                  <a:srgbClr val="99CCFF"/>
                </a:solidFill>
              </a:rPr>
              <a:t>Romanos 12:14-21</a:t>
            </a:r>
          </a:p>
          <a:p>
            <a:r>
              <a:rPr lang="en-US" sz="4000" b="0">
                <a:solidFill>
                  <a:schemeClr val="bg1"/>
                </a:solidFill>
              </a:rPr>
              <a:t>(El estilo de vida de </a:t>
            </a:r>
            <a:r>
              <a:rPr lang="en-US" sz="4000" b="0" i="1">
                <a:solidFill>
                  <a:schemeClr val="bg1"/>
                </a:solidFill>
              </a:rPr>
              <a:t>confiar</a:t>
            </a:r>
            <a:r>
              <a:rPr lang="en-US" sz="4000" b="0">
                <a:solidFill>
                  <a:schemeClr val="bg1"/>
                </a:solidFill>
              </a:rPr>
              <a:t> y </a:t>
            </a:r>
            <a:r>
              <a:rPr lang="en-US" sz="4000" b="0" i="1">
                <a:solidFill>
                  <a:schemeClr val="bg1"/>
                </a:solidFill>
              </a:rPr>
              <a:t>obedecer</a:t>
            </a:r>
            <a:r>
              <a:rPr lang="en-US" sz="4000" b="0">
                <a:solidFill>
                  <a:schemeClr val="bg1"/>
                </a:solidFill>
              </a:rPr>
              <a:t>.)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295400" y="381000"/>
            <a:ext cx="6691313" cy="2667000"/>
            <a:chOff x="777" y="306"/>
            <a:chExt cx="4215" cy="1680"/>
          </a:xfrm>
        </p:grpSpPr>
        <p:sp>
          <p:nvSpPr>
            <p:cNvPr id="130052" name="AutoShape 7"/>
            <p:cNvSpPr>
              <a:spLocks noChangeArrowheads="1"/>
            </p:cNvSpPr>
            <p:nvPr/>
          </p:nvSpPr>
          <p:spPr bwMode="auto">
            <a:xfrm>
              <a:off x="816" y="306"/>
              <a:ext cx="4176" cy="1680"/>
            </a:xfrm>
            <a:prstGeom prst="wave">
              <a:avLst>
                <a:gd name="adj1" fmla="val 13005"/>
                <a:gd name="adj2" fmla="val 0"/>
              </a:avLst>
            </a:prstGeom>
            <a:gradFill rotWithShape="1">
              <a:gsLst>
                <a:gs pos="0">
                  <a:srgbClr val="00182F"/>
                </a:gs>
                <a:gs pos="50000">
                  <a:srgbClr val="003366"/>
                </a:gs>
                <a:gs pos="100000">
                  <a:srgbClr val="00182F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lstStyle/>
            <a:p>
              <a:endParaRPr lang="es-ES" sz="2000">
                <a:solidFill>
                  <a:schemeClr val="tx1"/>
                </a:solidFill>
              </a:endParaRPr>
            </a:p>
          </p:txBody>
        </p:sp>
        <p:sp>
          <p:nvSpPr>
            <p:cNvPr id="130053" name="Text Box 8"/>
            <p:cNvSpPr txBox="1">
              <a:spLocks noChangeArrowheads="1"/>
            </p:cNvSpPr>
            <p:nvPr/>
          </p:nvSpPr>
          <p:spPr bwMode="auto">
            <a:xfrm>
              <a:off x="777" y="676"/>
              <a:ext cx="3609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7200" i="1">
                  <a:solidFill>
                    <a:schemeClr val="bg1"/>
                  </a:solidFill>
                </a:rPr>
                <a:t>  Pasajes Críticos</a:t>
              </a: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autoUpdateAnimBg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ext Box 2"/>
          <p:cNvSpPr txBox="1">
            <a:spLocks noChangeArrowheads="1"/>
          </p:cNvSpPr>
          <p:nvPr/>
        </p:nvSpPr>
        <p:spPr bwMode="auto">
          <a:xfrm>
            <a:off x="0" y="152400"/>
            <a:ext cx="74374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5400" b="1">
                <a:solidFill>
                  <a:schemeClr val="bg1"/>
                </a:solidFill>
              </a:rPr>
              <a:t>2. Aclarar responsabilidad</a:t>
            </a:r>
          </a:p>
        </p:txBody>
      </p:sp>
      <p:sp>
        <p:nvSpPr>
          <p:cNvPr id="193539" name="Oval 3"/>
          <p:cNvSpPr>
            <a:spLocks noChangeAspect="1" noChangeArrowheads="1"/>
          </p:cNvSpPr>
          <p:nvPr/>
        </p:nvSpPr>
        <p:spPr bwMode="auto">
          <a:xfrm>
            <a:off x="381000" y="1276350"/>
            <a:ext cx="8410575" cy="438785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DO" b="1"/>
          </a:p>
        </p:txBody>
      </p:sp>
      <p:sp>
        <p:nvSpPr>
          <p:cNvPr id="193540" name="Oval 4"/>
          <p:cNvSpPr>
            <a:spLocks noChangeAspect="1" noChangeArrowheads="1"/>
          </p:cNvSpPr>
          <p:nvPr/>
        </p:nvSpPr>
        <p:spPr bwMode="auto">
          <a:xfrm>
            <a:off x="2214563" y="2419350"/>
            <a:ext cx="4872037" cy="2073275"/>
          </a:xfrm>
          <a:prstGeom prst="ellipse">
            <a:avLst/>
          </a:prstGeom>
          <a:solidFill>
            <a:srgbClr val="FFFF00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DO" b="1"/>
          </a:p>
        </p:txBody>
      </p:sp>
      <p:sp>
        <p:nvSpPr>
          <p:cNvPr id="193541" name="Text Box 5"/>
          <p:cNvSpPr txBox="1">
            <a:spLocks noChangeArrowheads="1"/>
          </p:cNvSpPr>
          <p:nvPr/>
        </p:nvSpPr>
        <p:spPr bwMode="auto">
          <a:xfrm>
            <a:off x="2876550" y="3208338"/>
            <a:ext cx="3473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RESPONSABILIDAD</a:t>
            </a:r>
          </a:p>
        </p:txBody>
      </p:sp>
      <p:sp>
        <p:nvSpPr>
          <p:cNvPr id="193542" name="Text Box 6"/>
          <p:cNvSpPr txBox="1">
            <a:spLocks noChangeArrowheads="1"/>
          </p:cNvSpPr>
          <p:nvPr/>
        </p:nvSpPr>
        <p:spPr bwMode="auto">
          <a:xfrm>
            <a:off x="2519363" y="1608138"/>
            <a:ext cx="44211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700" b="1"/>
              <a:t>Asunto,preocupación,empresa</a:t>
            </a:r>
          </a:p>
        </p:txBody>
      </p:sp>
      <p:sp>
        <p:nvSpPr>
          <p:cNvPr id="193543" name="Line 7"/>
          <p:cNvSpPr>
            <a:spLocks noChangeShapeType="1"/>
          </p:cNvSpPr>
          <p:nvPr/>
        </p:nvSpPr>
        <p:spPr bwMode="auto">
          <a:xfrm flipH="1">
            <a:off x="1238250" y="2800350"/>
            <a:ext cx="457200" cy="284797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3544" name="Text Box 8"/>
          <p:cNvSpPr txBox="1">
            <a:spLocks noChangeArrowheads="1"/>
          </p:cNvSpPr>
          <p:nvPr/>
        </p:nvSpPr>
        <p:spPr bwMode="auto">
          <a:xfrm>
            <a:off x="395288" y="5846763"/>
            <a:ext cx="2597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Confiar a Dios</a:t>
            </a:r>
          </a:p>
        </p:txBody>
      </p:sp>
      <p:sp>
        <p:nvSpPr>
          <p:cNvPr id="193545" name="Line 9"/>
          <p:cNvSpPr>
            <a:spLocks noChangeShapeType="1"/>
          </p:cNvSpPr>
          <p:nvPr/>
        </p:nvSpPr>
        <p:spPr bwMode="auto">
          <a:xfrm>
            <a:off x="5334000" y="4067175"/>
            <a:ext cx="1600200" cy="1828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3546" name="Text Box 10"/>
          <p:cNvSpPr txBox="1">
            <a:spLocks noChangeArrowheads="1"/>
          </p:cNvSpPr>
          <p:nvPr/>
        </p:nvSpPr>
        <p:spPr bwMode="auto">
          <a:xfrm>
            <a:off x="4070350" y="5922963"/>
            <a:ext cx="46370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Cuidadosamente Obedecer</a:t>
            </a:r>
          </a:p>
        </p:txBody>
      </p:sp>
      <p:sp>
        <p:nvSpPr>
          <p:cNvPr id="193547" name="Line 11"/>
          <p:cNvSpPr>
            <a:spLocks noChangeShapeType="1"/>
          </p:cNvSpPr>
          <p:nvPr/>
        </p:nvSpPr>
        <p:spPr bwMode="auto">
          <a:xfrm flipV="1">
            <a:off x="1676400" y="1981200"/>
            <a:ext cx="2057400" cy="8382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9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9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3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9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3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 autoUpdateAnimBg="0"/>
      <p:bldP spid="193539" grpId="0" animBg="1"/>
      <p:bldP spid="193540" grpId="0" animBg="1"/>
      <p:bldP spid="193541" grpId="0" autoUpdateAnimBg="0"/>
      <p:bldP spid="193542" grpId="0" autoUpdateAnimBg="0"/>
      <p:bldP spid="193543" grpId="0" animBg="1"/>
      <p:bldP spid="193544" grpId="0" autoUpdateAnimBg="0"/>
      <p:bldP spid="193545" grpId="0" animBg="1"/>
      <p:bldP spid="193546" grpId="0" autoUpdateAnimBg="0"/>
      <p:bldP spid="193547" grpId="0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Oval 2"/>
          <p:cNvSpPr>
            <a:spLocks noChangeArrowheads="1"/>
          </p:cNvSpPr>
          <p:nvPr/>
        </p:nvSpPr>
        <p:spPr bwMode="auto">
          <a:xfrm>
            <a:off x="1219200" y="1447800"/>
            <a:ext cx="6705600" cy="4038600"/>
          </a:xfrm>
          <a:prstGeom prst="ellipse">
            <a:avLst/>
          </a:prstGeom>
          <a:solidFill>
            <a:srgbClr val="66FF33"/>
          </a:solidFill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DO" b="1"/>
          </a:p>
        </p:txBody>
      </p:sp>
      <p:sp>
        <p:nvSpPr>
          <p:cNvPr id="194563" name="Oval 3"/>
          <p:cNvSpPr>
            <a:spLocks noChangeArrowheads="1"/>
          </p:cNvSpPr>
          <p:nvPr/>
        </p:nvSpPr>
        <p:spPr bwMode="auto">
          <a:xfrm>
            <a:off x="4114800" y="3124200"/>
            <a:ext cx="914400" cy="609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DO" b="1"/>
          </a:p>
        </p:txBody>
      </p:sp>
      <p:sp>
        <p:nvSpPr>
          <p:cNvPr id="194564" name="Text Box 4"/>
          <p:cNvSpPr txBox="1">
            <a:spLocks noChangeArrowheads="1"/>
          </p:cNvSpPr>
          <p:nvPr/>
        </p:nvSpPr>
        <p:spPr bwMode="auto">
          <a:xfrm>
            <a:off x="2800350" y="5759450"/>
            <a:ext cx="3827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600" b="1">
                <a:solidFill>
                  <a:srgbClr val="FFFF00"/>
                </a:solidFill>
              </a:rPr>
              <a:t>IRRESPONSABLE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2" grpId="0" animBg="1"/>
      <p:bldP spid="194563" grpId="0" animBg="1"/>
      <p:bldP spid="194564" grpId="0" autoUpdateAnimBg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Oval 2"/>
          <p:cNvSpPr>
            <a:spLocks noChangeArrowheads="1"/>
          </p:cNvSpPr>
          <p:nvPr/>
        </p:nvSpPr>
        <p:spPr bwMode="auto">
          <a:xfrm>
            <a:off x="1295400" y="838200"/>
            <a:ext cx="6858000" cy="4191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90001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DO" b="1"/>
          </a:p>
        </p:txBody>
      </p:sp>
      <p:sp>
        <p:nvSpPr>
          <p:cNvPr id="195587" name="Oval 3"/>
          <p:cNvSpPr>
            <a:spLocks noChangeAspect="1" noChangeArrowheads="1"/>
          </p:cNvSpPr>
          <p:nvPr/>
        </p:nvSpPr>
        <p:spPr bwMode="auto">
          <a:xfrm>
            <a:off x="1771650" y="1201738"/>
            <a:ext cx="5943600" cy="3457575"/>
          </a:xfrm>
          <a:prstGeom prst="ellipse">
            <a:avLst/>
          </a:prstGeom>
          <a:solidFill>
            <a:schemeClr val="tx1"/>
          </a:solidFill>
          <a:ln w="57150">
            <a:noFill/>
            <a:round/>
            <a:headEnd/>
            <a:tailEnd/>
          </a:ln>
        </p:spPr>
        <p:txBody>
          <a:bodyPr wrap="none" anchor="ctr"/>
          <a:lstStyle/>
          <a:p>
            <a:endParaRPr lang="es-DO" b="1"/>
          </a:p>
        </p:txBody>
      </p:sp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1214438" y="5378450"/>
            <a:ext cx="72417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600" b="1" i="1" dirty="0" smtClean="0">
                <a:solidFill>
                  <a:srgbClr val="FFFF00"/>
                </a:solidFill>
              </a:rPr>
              <a:t>EXCESIVAMENTE </a:t>
            </a:r>
            <a:r>
              <a:rPr lang="en-US" sz="3600" b="1" i="1" dirty="0">
                <a:solidFill>
                  <a:srgbClr val="FFFF00"/>
                </a:solidFill>
              </a:rPr>
              <a:t>RESPONSABLE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9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6" grpId="0" animBg="1"/>
      <p:bldP spid="195587" grpId="0" animBg="1"/>
      <p:bldP spid="19558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02" name="Text Box 34"/>
          <p:cNvSpPr txBox="1">
            <a:spLocks noChangeArrowheads="1"/>
          </p:cNvSpPr>
          <p:nvPr/>
        </p:nvSpPr>
        <p:spPr bwMode="auto">
          <a:xfrm>
            <a:off x="501650" y="1174750"/>
            <a:ext cx="7650163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4400" b="0">
                <a:solidFill>
                  <a:schemeClr val="bg1"/>
                </a:solidFill>
              </a:rPr>
              <a:t>G. </a:t>
            </a:r>
            <a:r>
              <a:rPr lang="en-US" sz="4400" b="0">
                <a:solidFill>
                  <a:srgbClr val="99CCFF"/>
                </a:solidFill>
              </a:rPr>
              <a:t>Compromiso</a:t>
            </a:r>
            <a:r>
              <a:rPr lang="en-US" sz="4400" b="0">
                <a:solidFill>
                  <a:schemeClr val="bg1"/>
                </a:solidFill>
              </a:rPr>
              <a:t> a producir </a:t>
            </a:r>
          </a:p>
          <a:p>
            <a:pPr algn="l"/>
            <a:r>
              <a:rPr lang="en-US" sz="4400" b="0">
                <a:solidFill>
                  <a:schemeClr val="bg1"/>
                </a:solidFill>
              </a:rPr>
              <a:t>     materiales para el discipulado/</a:t>
            </a:r>
          </a:p>
          <a:p>
            <a:pPr algn="l"/>
            <a:r>
              <a:rPr lang="en-US" sz="4400" b="0">
                <a:solidFill>
                  <a:schemeClr val="bg1"/>
                </a:solidFill>
              </a:rPr>
              <a:t>     ministerio personal que son </a:t>
            </a:r>
          </a:p>
          <a:p>
            <a:pPr algn="l"/>
            <a:r>
              <a:rPr lang="en-US" sz="4400" b="0">
                <a:solidFill>
                  <a:schemeClr val="bg1"/>
                </a:solidFill>
              </a:rPr>
              <a:t>     centrados en Cristo, </a:t>
            </a:r>
          </a:p>
          <a:p>
            <a:pPr algn="l"/>
            <a:r>
              <a:rPr lang="en-US" sz="4400" b="0">
                <a:solidFill>
                  <a:schemeClr val="bg1"/>
                </a:solidFill>
              </a:rPr>
              <a:t>     funcionalmente efectivos, y </a:t>
            </a:r>
          </a:p>
          <a:p>
            <a:pPr algn="l"/>
            <a:r>
              <a:rPr lang="en-US" sz="4400" b="0">
                <a:solidFill>
                  <a:schemeClr val="bg1"/>
                </a:solidFill>
              </a:rPr>
              <a:t>     practicamente concretos.</a:t>
            </a:r>
          </a:p>
          <a:p>
            <a:pPr algn="l"/>
            <a:r>
              <a:rPr lang="en-US" sz="4400" b="0">
                <a:solidFill>
                  <a:schemeClr val="bg1"/>
                </a:solidFill>
              </a:rPr>
              <a:t>    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02" grpId="0" autoUpdateAnimBg="0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Oval 2"/>
          <p:cNvSpPr>
            <a:spLocks noChangeArrowheads="1"/>
          </p:cNvSpPr>
          <p:nvPr/>
        </p:nvSpPr>
        <p:spPr bwMode="auto">
          <a:xfrm>
            <a:off x="1295400" y="914400"/>
            <a:ext cx="6858000" cy="4191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1A069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DO" b="1"/>
          </a:p>
        </p:txBody>
      </p:sp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2195736" y="5334000"/>
            <a:ext cx="514327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5400" b="1" i="1" dirty="0">
                <a:solidFill>
                  <a:srgbClr val="FFFF00"/>
                </a:solidFill>
              </a:rPr>
              <a:t>CONFUNDIDO</a:t>
            </a:r>
          </a:p>
        </p:txBody>
      </p:sp>
      <p:sp>
        <p:nvSpPr>
          <p:cNvPr id="196612" name="AutoShape 4"/>
          <p:cNvSpPr>
            <a:spLocks noChangeArrowheads="1"/>
          </p:cNvSpPr>
          <p:nvPr/>
        </p:nvSpPr>
        <p:spPr bwMode="auto">
          <a:xfrm>
            <a:off x="2590800" y="1371600"/>
            <a:ext cx="4343400" cy="3352800"/>
          </a:xfrm>
          <a:prstGeom prst="irregularSeal1">
            <a:avLst/>
          </a:prstGeom>
          <a:solidFill>
            <a:srgbClr val="FFFF00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DO" b="1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9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196611" grpId="0" autoUpdateAnimBg="0"/>
      <p:bldP spid="196612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92" name="Oval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ellipse">
            <a:avLst/>
          </a:prstGeom>
          <a:gradFill rotWithShape="1">
            <a:gsLst>
              <a:gs pos="0">
                <a:srgbClr val="003366"/>
              </a:gs>
              <a:gs pos="100000">
                <a:srgbClr val="00182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 sz="2400">
              <a:solidFill>
                <a:schemeClr val="tx1"/>
              </a:solidFill>
            </a:endParaRPr>
          </a:p>
        </p:txBody>
      </p:sp>
      <p:sp>
        <p:nvSpPr>
          <p:cNvPr id="131075" name="Text Box 9"/>
          <p:cNvSpPr txBox="1">
            <a:spLocks noChangeArrowheads="1"/>
          </p:cNvSpPr>
          <p:nvPr/>
        </p:nvSpPr>
        <p:spPr bwMode="auto">
          <a:xfrm>
            <a:off x="1284288" y="838200"/>
            <a:ext cx="6884987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200">
                <a:solidFill>
                  <a:schemeClr val="bg1"/>
                </a:solidFill>
              </a:rPr>
              <a:t>La Gran Pregunta</a:t>
            </a:r>
          </a:p>
        </p:txBody>
      </p:sp>
      <p:sp>
        <p:nvSpPr>
          <p:cNvPr id="131076" name="Text Box 10"/>
          <p:cNvSpPr txBox="1">
            <a:spLocks noChangeArrowheads="1"/>
          </p:cNvSpPr>
          <p:nvPr/>
        </p:nvSpPr>
        <p:spPr bwMode="auto">
          <a:xfrm>
            <a:off x="3505200" y="914400"/>
            <a:ext cx="208915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0">
                <a:solidFill>
                  <a:srgbClr val="99CCFF"/>
                </a:solidFill>
              </a:rPr>
              <a:t>?</a:t>
            </a:r>
          </a:p>
        </p:txBody>
      </p:sp>
      <p:sp>
        <p:nvSpPr>
          <p:cNvPr id="131077" name="Text Box 11"/>
          <p:cNvSpPr txBox="1">
            <a:spLocks noChangeArrowheads="1"/>
          </p:cNvSpPr>
          <p:nvPr/>
        </p:nvSpPr>
        <p:spPr bwMode="auto">
          <a:xfrm>
            <a:off x="1144588" y="4572000"/>
            <a:ext cx="6875462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400" b="0">
                <a:solidFill>
                  <a:schemeClr val="bg1"/>
                </a:solidFill>
              </a:rPr>
              <a:t>¿Ministras a otros con un sentido claro</a:t>
            </a:r>
          </a:p>
          <a:p>
            <a:r>
              <a:rPr lang="en-US" sz="3400" b="0">
                <a:solidFill>
                  <a:schemeClr val="bg1"/>
                </a:solidFill>
              </a:rPr>
              <a:t>de dirección bíblica ayundándoles a ver</a:t>
            </a:r>
          </a:p>
          <a:p>
            <a:r>
              <a:rPr lang="en-US" sz="3400" b="0">
                <a:solidFill>
                  <a:schemeClr val="bg1"/>
                </a:solidFill>
              </a:rPr>
              <a:t>sus responsabilidades antes Dios?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Oval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ellipse">
            <a:avLst/>
          </a:prstGeom>
          <a:gradFill rotWithShape="1">
            <a:gsLst>
              <a:gs pos="0">
                <a:srgbClr val="003366"/>
              </a:gs>
              <a:gs pos="100000">
                <a:srgbClr val="00182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 sz="2400">
              <a:solidFill>
                <a:schemeClr val="tx1"/>
              </a:solidFill>
            </a:endParaRPr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1409700" y="285750"/>
            <a:ext cx="63246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>
                <a:solidFill>
                  <a:srgbClr val="99CCFF"/>
                </a:solidFill>
              </a:rPr>
              <a:t>Capítulo 14</a:t>
            </a:r>
            <a:endParaRPr lang="en-US" sz="4800">
              <a:solidFill>
                <a:srgbClr val="99CCFF"/>
              </a:solidFill>
            </a:endParaRP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381000" y="2971800"/>
            <a:ext cx="8990013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6600" b="0" i="1">
                <a:solidFill>
                  <a:schemeClr val="bg1"/>
                </a:solidFill>
              </a:rPr>
              <a:t>Hacer II: Inculcando la </a:t>
            </a:r>
          </a:p>
          <a:p>
            <a:pPr algn="l"/>
            <a:r>
              <a:rPr lang="en-US" sz="6600" b="0" i="1">
                <a:solidFill>
                  <a:schemeClr val="bg1"/>
                </a:solidFill>
              </a:rPr>
              <a:t>Identidad en Cristo y la</a:t>
            </a:r>
          </a:p>
          <a:p>
            <a:pPr algn="l"/>
            <a:r>
              <a:rPr lang="en-US" sz="6600" b="0" i="1">
                <a:solidFill>
                  <a:schemeClr val="bg1"/>
                </a:solidFill>
              </a:rPr>
              <a:t>Rendición de Cuentas </a:t>
            </a:r>
          </a:p>
          <a:p>
            <a:pPr algn="l"/>
            <a:r>
              <a:rPr lang="en-US" sz="6600" b="0" i="1">
                <a:solidFill>
                  <a:schemeClr val="bg1"/>
                </a:solidFill>
              </a:rPr>
              <a:t>		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 animBg="1"/>
      <p:bldP spid="138243" grpId="0" autoUpdateAnimBg="0"/>
      <p:bldP spid="138244" grpId="0" autoUpdateAnimBg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1039813" y="1919288"/>
            <a:ext cx="702945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0">
                <a:solidFill>
                  <a:schemeClr val="bg1"/>
                </a:solidFill>
              </a:rPr>
              <a:t>Al llamar a personas al proceso </a:t>
            </a:r>
          </a:p>
          <a:p>
            <a:r>
              <a:rPr lang="en-US" sz="4000" b="0">
                <a:solidFill>
                  <a:schemeClr val="bg1"/>
                </a:solidFill>
              </a:rPr>
              <a:t>duro del cambio, es importante</a:t>
            </a:r>
          </a:p>
          <a:p>
            <a:r>
              <a:rPr lang="en-US" sz="4000" b="0">
                <a:solidFill>
                  <a:schemeClr val="bg1"/>
                </a:solidFill>
              </a:rPr>
              <a:t>que están viviendo de su  </a:t>
            </a:r>
          </a:p>
          <a:p>
            <a:r>
              <a:rPr lang="en-US" sz="4000" b="0">
                <a:solidFill>
                  <a:schemeClr val="bg1"/>
                </a:solidFill>
              </a:rPr>
              <a:t>identidad basada en el evangelio.  </a:t>
            </a:r>
          </a:p>
          <a:p>
            <a:r>
              <a:rPr lang="en-US" sz="4000" b="0">
                <a:solidFill>
                  <a:schemeClr val="bg1"/>
                </a:solidFill>
              </a:rPr>
              <a:t>Necesitan entender su posición </a:t>
            </a:r>
          </a:p>
          <a:p>
            <a:r>
              <a:rPr lang="en-US" sz="4000" b="0">
                <a:solidFill>
                  <a:schemeClr val="bg1"/>
                </a:solidFill>
              </a:rPr>
              <a:t>y los recursos que tienen como</a:t>
            </a:r>
          </a:p>
          <a:p>
            <a:r>
              <a:rPr lang="en-US" sz="4000" b="0">
                <a:solidFill>
                  <a:schemeClr val="bg1"/>
                </a:solidFill>
              </a:rPr>
              <a:t>hijos de Dios.</a:t>
            </a:r>
          </a:p>
        </p:txBody>
      </p:sp>
      <p:sp>
        <p:nvSpPr>
          <p:cNvPr id="134147" name="Text Box 8"/>
          <p:cNvSpPr txBox="1">
            <a:spLocks noChangeArrowheads="1"/>
          </p:cNvSpPr>
          <p:nvPr/>
        </p:nvSpPr>
        <p:spPr bwMode="auto">
          <a:xfrm>
            <a:off x="100013" y="0"/>
            <a:ext cx="8880475" cy="1754188"/>
          </a:xfrm>
          <a:prstGeom prst="rect">
            <a:avLst/>
          </a:prstGeom>
          <a:noFill/>
          <a:ln w="57150" cmpd="thickThin">
            <a:solidFill>
              <a:srgbClr val="99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>
                <a:solidFill>
                  <a:srgbClr val="99CCFF"/>
                </a:solidFill>
              </a:rPr>
              <a:t>Punto Central del Capítulo</a:t>
            </a:r>
          </a:p>
          <a:p>
            <a:r>
              <a:rPr lang="en-US" sz="5400">
                <a:solidFill>
                  <a:srgbClr val="99CCFF"/>
                </a:solidFill>
              </a:rPr>
              <a:t> 14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autoUpdateAnimBg="0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3" name="Text Box 5"/>
          <p:cNvSpPr txBox="1">
            <a:spLocks noChangeArrowheads="1"/>
          </p:cNvSpPr>
          <p:nvPr/>
        </p:nvSpPr>
        <p:spPr bwMode="auto">
          <a:xfrm>
            <a:off x="863600" y="0"/>
            <a:ext cx="74676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6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Dos Objetivos en Este Capítulo</a:t>
            </a:r>
            <a:endParaRPr lang="en-US" sz="6200" b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</p:txBody>
      </p:sp>
      <p:sp>
        <p:nvSpPr>
          <p:cNvPr id="247814" name="Text Box 6"/>
          <p:cNvSpPr txBox="1">
            <a:spLocks noChangeArrowheads="1"/>
          </p:cNvSpPr>
          <p:nvPr/>
        </p:nvSpPr>
        <p:spPr bwMode="auto">
          <a:xfrm>
            <a:off x="1752600" y="1143000"/>
            <a:ext cx="5410200" cy="2508250"/>
          </a:xfrm>
          <a:prstGeom prst="rect">
            <a:avLst/>
          </a:prstGeom>
          <a:gradFill rotWithShape="1">
            <a:gsLst>
              <a:gs pos="0">
                <a:srgbClr val="003366"/>
              </a:gs>
              <a:gs pos="100000">
                <a:srgbClr val="003366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       </a:t>
            </a:r>
          </a:p>
          <a:p>
            <a:pPr>
              <a:defRPr/>
            </a:pPr>
            <a:r>
              <a:rPr lang="en-US" sz="46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Inculcar la </a:t>
            </a:r>
          </a:p>
          <a:p>
            <a:pPr>
              <a:defRPr/>
            </a:pPr>
            <a:r>
              <a:rPr lang="en-US" sz="46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Indentidad en Cristo</a:t>
            </a:r>
            <a:endParaRPr lang="en-US" sz="5400" b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  <a:p>
            <a:pPr>
              <a:defRPr/>
            </a:pPr>
            <a:endParaRPr lang="en-US" sz="3200" b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</p:txBody>
      </p:sp>
      <p:sp>
        <p:nvSpPr>
          <p:cNvPr id="247815" name="Text Box 7"/>
          <p:cNvSpPr txBox="1">
            <a:spLocks noChangeArrowheads="1"/>
          </p:cNvSpPr>
          <p:nvPr/>
        </p:nvSpPr>
        <p:spPr bwMode="auto">
          <a:xfrm>
            <a:off x="1752600" y="3962400"/>
            <a:ext cx="5408613" cy="2416175"/>
          </a:xfrm>
          <a:prstGeom prst="rect">
            <a:avLst/>
          </a:prstGeom>
          <a:gradFill rotWithShape="1">
            <a:gsLst>
              <a:gs pos="0">
                <a:srgbClr val="003366"/>
              </a:gs>
              <a:gs pos="100000">
                <a:srgbClr val="003366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3200" b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  <a:p>
            <a:pPr>
              <a:defRPr/>
            </a:pPr>
            <a:r>
              <a:rPr lang="en-US" sz="43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Establecer </a:t>
            </a:r>
          </a:p>
          <a:p>
            <a:pPr>
              <a:defRPr/>
            </a:pPr>
            <a:r>
              <a:rPr lang="en-US" sz="43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Rendición de Cuentas</a:t>
            </a:r>
            <a:endParaRPr lang="en-US" sz="5400" b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  <a:p>
            <a:pPr>
              <a:defRPr/>
            </a:pPr>
            <a:r>
              <a:rPr lang="en-US" sz="32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  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47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47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4" grpId="0" animBg="1" autoUpdateAnimBg="0"/>
      <p:bldP spid="247815" grpId="0" animBg="1" autoUpdateAnimBg="0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4788" y="3276600"/>
            <a:ext cx="8353425" cy="2765425"/>
            <a:chOff x="107" y="2299"/>
            <a:chExt cx="5262" cy="1742"/>
          </a:xfrm>
        </p:grpSpPr>
        <p:sp>
          <p:nvSpPr>
            <p:cNvPr id="136198" name="Text Box 3"/>
            <p:cNvSpPr txBox="1">
              <a:spLocks noChangeArrowheads="1"/>
            </p:cNvSpPr>
            <p:nvPr/>
          </p:nvSpPr>
          <p:spPr bwMode="auto">
            <a:xfrm>
              <a:off x="107" y="2299"/>
              <a:ext cx="2559" cy="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>
                  <a:solidFill>
                    <a:srgbClr val="99CCFF"/>
                  </a:solidFill>
                </a:rPr>
                <a:t>II Pedro 1:3-9</a:t>
              </a:r>
              <a:r>
                <a:rPr lang="en-US" sz="3600" b="0">
                  <a:solidFill>
                    <a:schemeClr val="bg1"/>
                  </a:solidFill>
                </a:rPr>
                <a:t> </a:t>
              </a:r>
            </a:p>
            <a:p>
              <a:r>
                <a:rPr lang="en-US" sz="3100" b="0">
                  <a:solidFill>
                    <a:schemeClr val="bg1"/>
                  </a:solidFill>
                </a:rPr>
                <a:t>Todo lo que necesitamos</a:t>
              </a:r>
              <a:endParaRPr lang="en-US" sz="3600" b="0">
                <a:solidFill>
                  <a:schemeClr val="bg1"/>
                </a:solidFill>
              </a:endParaRPr>
            </a:p>
          </p:txBody>
        </p:sp>
        <p:sp>
          <p:nvSpPr>
            <p:cNvPr id="136199" name="Text Box 4"/>
            <p:cNvSpPr txBox="1">
              <a:spLocks noChangeArrowheads="1"/>
            </p:cNvSpPr>
            <p:nvPr/>
          </p:nvSpPr>
          <p:spPr bwMode="auto">
            <a:xfrm>
              <a:off x="3059" y="2317"/>
              <a:ext cx="2310" cy="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>
                  <a:solidFill>
                    <a:srgbClr val="99CCFF"/>
                  </a:solidFill>
                </a:rPr>
                <a:t>Romanos 6:1-14</a:t>
              </a:r>
              <a:r>
                <a:rPr lang="en-US" sz="3600" b="0">
                  <a:solidFill>
                    <a:schemeClr val="bg1"/>
                  </a:solidFill>
                </a:rPr>
                <a:t> </a:t>
              </a:r>
            </a:p>
            <a:p>
              <a:r>
                <a:rPr lang="en-US" sz="2700" b="0">
                  <a:solidFill>
                    <a:schemeClr val="bg1"/>
                  </a:solidFill>
                </a:rPr>
                <a:t>Nuestra unión con Cristo</a:t>
              </a:r>
              <a:endParaRPr lang="en-US" sz="3600" b="0">
                <a:solidFill>
                  <a:schemeClr val="bg1"/>
                </a:solidFill>
              </a:endParaRPr>
            </a:p>
          </p:txBody>
        </p:sp>
        <p:sp>
          <p:nvSpPr>
            <p:cNvPr id="136200" name="Text Box 5"/>
            <p:cNvSpPr txBox="1">
              <a:spLocks noChangeArrowheads="1"/>
            </p:cNvSpPr>
            <p:nvPr/>
          </p:nvSpPr>
          <p:spPr bwMode="auto">
            <a:xfrm>
              <a:off x="1640" y="3253"/>
              <a:ext cx="2327" cy="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>
                  <a:solidFill>
                    <a:srgbClr val="99CCFF"/>
                  </a:solidFill>
                </a:rPr>
                <a:t>Filipenses 2:1-12</a:t>
              </a:r>
              <a:r>
                <a:rPr lang="en-US" sz="3600" b="0">
                  <a:solidFill>
                    <a:schemeClr val="bg1"/>
                  </a:solidFill>
                </a:rPr>
                <a:t> </a:t>
              </a:r>
            </a:p>
            <a:p>
              <a:r>
                <a:rPr lang="en-US" sz="3600" b="0">
                  <a:solidFill>
                    <a:schemeClr val="bg1"/>
                  </a:solidFill>
                </a:rPr>
                <a:t>“Si — Por tanto”</a:t>
              </a:r>
              <a:r>
                <a:rPr lang="en-US" sz="3600" b="0">
                  <a:solidFill>
                    <a:srgbClr val="FCF4CC"/>
                  </a:solidFill>
                </a:rPr>
                <a:t> 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219200" y="381000"/>
            <a:ext cx="6691313" cy="2667000"/>
            <a:chOff x="777" y="306"/>
            <a:chExt cx="4215" cy="1680"/>
          </a:xfrm>
        </p:grpSpPr>
        <p:sp>
          <p:nvSpPr>
            <p:cNvPr id="136196" name="AutoShape 10"/>
            <p:cNvSpPr>
              <a:spLocks noChangeArrowheads="1"/>
            </p:cNvSpPr>
            <p:nvPr/>
          </p:nvSpPr>
          <p:spPr bwMode="auto">
            <a:xfrm>
              <a:off x="816" y="306"/>
              <a:ext cx="4176" cy="1680"/>
            </a:xfrm>
            <a:prstGeom prst="wave">
              <a:avLst>
                <a:gd name="adj1" fmla="val 13005"/>
                <a:gd name="adj2" fmla="val 0"/>
              </a:avLst>
            </a:prstGeom>
            <a:gradFill rotWithShape="1">
              <a:gsLst>
                <a:gs pos="0">
                  <a:srgbClr val="00182F"/>
                </a:gs>
                <a:gs pos="50000">
                  <a:srgbClr val="003366"/>
                </a:gs>
                <a:gs pos="100000">
                  <a:srgbClr val="00182F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lstStyle/>
            <a:p>
              <a:endParaRPr lang="es-ES" sz="2000">
                <a:solidFill>
                  <a:schemeClr val="tx1"/>
                </a:solidFill>
              </a:endParaRPr>
            </a:p>
          </p:txBody>
        </p:sp>
        <p:sp>
          <p:nvSpPr>
            <p:cNvPr id="136197" name="Text Box 11"/>
            <p:cNvSpPr txBox="1">
              <a:spLocks noChangeArrowheads="1"/>
            </p:cNvSpPr>
            <p:nvPr/>
          </p:nvSpPr>
          <p:spPr bwMode="auto">
            <a:xfrm>
              <a:off x="777" y="676"/>
              <a:ext cx="3321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7200" i="1">
                  <a:solidFill>
                    <a:schemeClr val="bg1"/>
                  </a:solidFill>
                </a:rPr>
                <a:t>Pasajes Críticos</a:t>
              </a: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40" name="Oval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ellipse">
            <a:avLst/>
          </a:prstGeom>
          <a:gradFill rotWithShape="1">
            <a:gsLst>
              <a:gs pos="0">
                <a:srgbClr val="003366"/>
              </a:gs>
              <a:gs pos="100000">
                <a:srgbClr val="00182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 sz="2400">
              <a:solidFill>
                <a:schemeClr val="tx1"/>
              </a:solidFill>
            </a:endParaRPr>
          </a:p>
        </p:txBody>
      </p:sp>
      <p:sp>
        <p:nvSpPr>
          <p:cNvPr id="137219" name="Text Box 9"/>
          <p:cNvSpPr txBox="1">
            <a:spLocks noChangeArrowheads="1"/>
          </p:cNvSpPr>
          <p:nvPr/>
        </p:nvSpPr>
        <p:spPr bwMode="auto">
          <a:xfrm>
            <a:off x="1284288" y="838200"/>
            <a:ext cx="6884987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200">
                <a:solidFill>
                  <a:schemeClr val="bg1"/>
                </a:solidFill>
              </a:rPr>
              <a:t>La Gran Pregunta</a:t>
            </a:r>
          </a:p>
        </p:txBody>
      </p:sp>
      <p:sp>
        <p:nvSpPr>
          <p:cNvPr id="137220" name="Text Box 10"/>
          <p:cNvSpPr txBox="1">
            <a:spLocks noChangeArrowheads="1"/>
          </p:cNvSpPr>
          <p:nvPr/>
        </p:nvSpPr>
        <p:spPr bwMode="auto">
          <a:xfrm>
            <a:off x="3429000" y="1143000"/>
            <a:ext cx="2089150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5000">
                <a:solidFill>
                  <a:srgbClr val="99CCFF"/>
                </a:solidFill>
              </a:rPr>
              <a:t>?</a:t>
            </a:r>
          </a:p>
        </p:txBody>
      </p:sp>
      <p:sp>
        <p:nvSpPr>
          <p:cNvPr id="137221" name="Text Box 11"/>
          <p:cNvSpPr txBox="1">
            <a:spLocks noChangeArrowheads="1"/>
          </p:cNvSpPr>
          <p:nvPr/>
        </p:nvSpPr>
        <p:spPr bwMode="auto">
          <a:xfrm>
            <a:off x="1093788" y="4267200"/>
            <a:ext cx="72199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0">
                <a:solidFill>
                  <a:schemeClr val="bg1"/>
                </a:solidFill>
              </a:rPr>
              <a:t>¿Ayudas a otros a llevar la carga de </a:t>
            </a:r>
          </a:p>
          <a:p>
            <a:r>
              <a:rPr lang="en-US" sz="3600" b="0">
                <a:solidFill>
                  <a:schemeClr val="bg1"/>
                </a:solidFill>
              </a:rPr>
              <a:t>cambio proporcionando una rendicion</a:t>
            </a:r>
          </a:p>
          <a:p>
            <a:r>
              <a:rPr lang="en-US" sz="3600" b="0">
                <a:solidFill>
                  <a:schemeClr val="bg1"/>
                </a:solidFill>
              </a:rPr>
              <a:t>bíblica de cuentas y affirmando su </a:t>
            </a:r>
          </a:p>
          <a:p>
            <a:r>
              <a:rPr lang="en-US" sz="3600" b="0">
                <a:solidFill>
                  <a:schemeClr val="bg1"/>
                </a:solidFill>
              </a:rPr>
              <a:t>identidad en Cristo?</a:t>
            </a:r>
          </a:p>
          <a:p>
            <a:endParaRPr lang="en-US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8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33600" y="276225"/>
            <a:ext cx="6580188" cy="6581775"/>
            <a:chOff x="1470" y="48"/>
            <a:chExt cx="4146" cy="4146"/>
          </a:xfrm>
        </p:grpSpPr>
        <p:sp>
          <p:nvSpPr>
            <p:cNvPr id="138247" name="Oval 3"/>
            <p:cNvSpPr>
              <a:spLocks noChangeAspect="1" noChangeArrowheads="1"/>
            </p:cNvSpPr>
            <p:nvPr/>
          </p:nvSpPr>
          <p:spPr bwMode="auto">
            <a:xfrm>
              <a:off x="3063" y="1680"/>
              <a:ext cx="921" cy="921"/>
            </a:xfrm>
            <a:prstGeom prst="ellipse">
              <a:avLst/>
            </a:prstGeom>
            <a:noFill/>
            <a:ln w="22225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2400">
                <a:solidFill>
                  <a:schemeClr val="tx1"/>
                </a:solidFill>
              </a:endParaRPr>
            </a:p>
          </p:txBody>
        </p:sp>
        <p:sp>
          <p:nvSpPr>
            <p:cNvPr id="138248" name="Oval 4"/>
            <p:cNvSpPr>
              <a:spLocks noChangeAspect="1" noChangeArrowheads="1"/>
            </p:cNvSpPr>
            <p:nvPr/>
          </p:nvSpPr>
          <p:spPr bwMode="auto">
            <a:xfrm>
              <a:off x="2334" y="912"/>
              <a:ext cx="2418" cy="2419"/>
            </a:xfrm>
            <a:prstGeom prst="ellipse">
              <a:avLst/>
            </a:prstGeom>
            <a:noFill/>
            <a:ln w="22225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2400">
                <a:solidFill>
                  <a:schemeClr val="tx1"/>
                </a:solidFill>
              </a:endParaRPr>
            </a:p>
          </p:txBody>
        </p:sp>
        <p:sp>
          <p:nvSpPr>
            <p:cNvPr id="138249" name="Oval 5"/>
            <p:cNvSpPr>
              <a:spLocks noChangeAspect="1" noChangeArrowheads="1"/>
            </p:cNvSpPr>
            <p:nvPr/>
          </p:nvSpPr>
          <p:spPr bwMode="auto">
            <a:xfrm>
              <a:off x="2581" y="1187"/>
              <a:ext cx="1900" cy="1898"/>
            </a:xfrm>
            <a:prstGeom prst="ellipse">
              <a:avLst/>
            </a:prstGeom>
            <a:noFill/>
            <a:ln w="22225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2400">
                <a:solidFill>
                  <a:schemeClr val="tx1"/>
                </a:solidFill>
              </a:endParaRPr>
            </a:p>
          </p:txBody>
        </p:sp>
        <p:sp>
          <p:nvSpPr>
            <p:cNvPr id="138250" name="Oval 6"/>
            <p:cNvSpPr>
              <a:spLocks noChangeAspect="1" noChangeArrowheads="1"/>
            </p:cNvSpPr>
            <p:nvPr/>
          </p:nvSpPr>
          <p:spPr bwMode="auto">
            <a:xfrm>
              <a:off x="2832" y="1440"/>
              <a:ext cx="1382" cy="1382"/>
            </a:xfrm>
            <a:prstGeom prst="ellipse">
              <a:avLst/>
            </a:prstGeom>
            <a:noFill/>
            <a:ln w="22225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2400">
                <a:solidFill>
                  <a:schemeClr val="tx1"/>
                </a:solidFill>
              </a:endParaRPr>
            </a:p>
          </p:txBody>
        </p:sp>
        <p:sp>
          <p:nvSpPr>
            <p:cNvPr id="138251" name="Text Box 7"/>
            <p:cNvSpPr txBox="1">
              <a:spLocks noChangeArrowheads="1"/>
            </p:cNvSpPr>
            <p:nvPr/>
          </p:nvSpPr>
          <p:spPr bwMode="auto">
            <a:xfrm>
              <a:off x="2917" y="109"/>
              <a:ext cx="1248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400">
                  <a:solidFill>
                    <a:schemeClr val="bg1"/>
                  </a:solidFill>
                </a:rPr>
                <a:t>Amistades que edifican</a:t>
              </a:r>
            </a:p>
          </p:txBody>
        </p:sp>
        <p:sp>
          <p:nvSpPr>
            <p:cNvPr id="138252" name="Text Box 8"/>
            <p:cNvSpPr txBox="1">
              <a:spLocks noChangeArrowheads="1"/>
            </p:cNvSpPr>
            <p:nvPr/>
          </p:nvSpPr>
          <p:spPr bwMode="auto">
            <a:xfrm>
              <a:off x="3039" y="694"/>
              <a:ext cx="990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200">
                  <a:solidFill>
                    <a:schemeClr val="bg1"/>
                  </a:solidFill>
                </a:rPr>
                <a:t>Niños y Adolescentes</a:t>
              </a: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138253" name="Text Box 9"/>
            <p:cNvSpPr txBox="1">
              <a:spLocks noChangeArrowheads="1"/>
            </p:cNvSpPr>
            <p:nvPr/>
          </p:nvSpPr>
          <p:spPr bwMode="auto">
            <a:xfrm>
              <a:off x="3190" y="960"/>
              <a:ext cx="62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400">
                  <a:solidFill>
                    <a:schemeClr val="bg1"/>
                  </a:solidFill>
                </a:rPr>
                <a:t>Padres</a:t>
              </a:r>
            </a:p>
          </p:txBody>
        </p:sp>
        <p:sp>
          <p:nvSpPr>
            <p:cNvPr id="138254" name="Text Box 10"/>
            <p:cNvSpPr txBox="1">
              <a:spLocks noChangeArrowheads="1"/>
            </p:cNvSpPr>
            <p:nvPr/>
          </p:nvSpPr>
          <p:spPr bwMode="auto">
            <a:xfrm>
              <a:off x="3146" y="439"/>
              <a:ext cx="720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000">
                  <a:solidFill>
                    <a:schemeClr val="bg1"/>
                  </a:solidFill>
                </a:rPr>
                <a:t>Maestros de EscuelaDominical</a:t>
              </a:r>
              <a:endParaRPr lang="en-US" sz="1300">
                <a:solidFill>
                  <a:schemeClr val="bg1"/>
                </a:solidFill>
              </a:endParaRPr>
            </a:p>
            <a:p>
              <a:pPr eaLnBrk="0" hangingPunct="0"/>
              <a:endParaRPr lang="en-US" sz="1400">
                <a:solidFill>
                  <a:schemeClr val="bg1"/>
                </a:solidFill>
              </a:endParaRPr>
            </a:p>
            <a:p>
              <a:pPr eaLnBrk="0" hangingPunct="0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138255" name="Text Box 11"/>
            <p:cNvSpPr txBox="1">
              <a:spLocks noChangeArrowheads="1"/>
            </p:cNvSpPr>
            <p:nvPr/>
          </p:nvSpPr>
          <p:spPr bwMode="auto">
            <a:xfrm>
              <a:off x="2927" y="1281"/>
              <a:ext cx="127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200">
                  <a:solidFill>
                    <a:schemeClr val="bg1"/>
                  </a:solidFill>
                </a:rPr>
                <a:t>Líderes de grupos pequeños</a:t>
              </a: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138256" name="Text Box 12"/>
            <p:cNvSpPr txBox="1">
              <a:spLocks noChangeArrowheads="1"/>
            </p:cNvSpPr>
            <p:nvPr/>
          </p:nvSpPr>
          <p:spPr bwMode="auto">
            <a:xfrm>
              <a:off x="3216" y="1488"/>
              <a:ext cx="576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200">
                  <a:solidFill>
                    <a:schemeClr val="bg1"/>
                  </a:solidFill>
                </a:rPr>
                <a:t>Diáconos</a:t>
              </a: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138257" name="Text Box 13"/>
            <p:cNvSpPr txBox="1">
              <a:spLocks noChangeArrowheads="1"/>
            </p:cNvSpPr>
            <p:nvPr/>
          </p:nvSpPr>
          <p:spPr bwMode="auto">
            <a:xfrm>
              <a:off x="3286" y="1728"/>
              <a:ext cx="480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000">
                  <a:solidFill>
                    <a:schemeClr val="bg1"/>
                  </a:solidFill>
                </a:rPr>
                <a:t>Ancianos</a:t>
              </a:r>
            </a:p>
          </p:txBody>
        </p:sp>
        <p:sp>
          <p:nvSpPr>
            <p:cNvPr id="138258" name="Oval 14"/>
            <p:cNvSpPr>
              <a:spLocks noChangeAspect="1" noChangeArrowheads="1"/>
            </p:cNvSpPr>
            <p:nvPr/>
          </p:nvSpPr>
          <p:spPr bwMode="auto">
            <a:xfrm>
              <a:off x="1470" y="48"/>
              <a:ext cx="4146" cy="4146"/>
            </a:xfrm>
            <a:prstGeom prst="ellipse">
              <a:avLst/>
            </a:prstGeom>
            <a:noFill/>
            <a:ln w="22225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2400">
                <a:solidFill>
                  <a:schemeClr val="tx1"/>
                </a:solidFill>
              </a:endParaRPr>
            </a:p>
          </p:txBody>
        </p:sp>
        <p:sp>
          <p:nvSpPr>
            <p:cNvPr id="138259" name="Oval 15"/>
            <p:cNvSpPr>
              <a:spLocks noChangeAspect="1" noChangeArrowheads="1"/>
            </p:cNvSpPr>
            <p:nvPr/>
          </p:nvSpPr>
          <p:spPr bwMode="auto">
            <a:xfrm>
              <a:off x="1758" y="344"/>
              <a:ext cx="3570" cy="3570"/>
            </a:xfrm>
            <a:prstGeom prst="ellipse">
              <a:avLst/>
            </a:prstGeom>
            <a:noFill/>
            <a:ln w="22225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2400">
                <a:solidFill>
                  <a:schemeClr val="tx1"/>
                </a:solidFill>
              </a:endParaRPr>
            </a:p>
          </p:txBody>
        </p:sp>
        <p:sp>
          <p:nvSpPr>
            <p:cNvPr id="138260" name="Oval 16"/>
            <p:cNvSpPr>
              <a:spLocks noChangeAspect="1" noChangeArrowheads="1"/>
            </p:cNvSpPr>
            <p:nvPr/>
          </p:nvSpPr>
          <p:spPr bwMode="auto">
            <a:xfrm>
              <a:off x="2046" y="624"/>
              <a:ext cx="2994" cy="2995"/>
            </a:xfrm>
            <a:prstGeom prst="ellipse">
              <a:avLst/>
            </a:prstGeom>
            <a:noFill/>
            <a:ln w="22225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2400">
                <a:solidFill>
                  <a:schemeClr val="tx1"/>
                </a:solidFill>
              </a:endParaRPr>
            </a:p>
          </p:txBody>
        </p:sp>
        <p:sp>
          <p:nvSpPr>
            <p:cNvPr id="138261" name="Line 17"/>
            <p:cNvSpPr>
              <a:spLocks noChangeShapeType="1"/>
            </p:cNvSpPr>
            <p:nvPr/>
          </p:nvSpPr>
          <p:spPr bwMode="auto">
            <a:xfrm flipH="1">
              <a:off x="1920" y="2208"/>
              <a:ext cx="1440" cy="0"/>
            </a:xfrm>
            <a:prstGeom prst="line">
              <a:avLst/>
            </a:prstGeom>
            <a:noFill/>
            <a:ln w="22225">
              <a:solidFill>
                <a:srgbClr val="99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62" name="Oval 18"/>
            <p:cNvSpPr>
              <a:spLocks noChangeAspect="1" noChangeArrowheads="1"/>
            </p:cNvSpPr>
            <p:nvPr/>
          </p:nvSpPr>
          <p:spPr bwMode="auto">
            <a:xfrm>
              <a:off x="3292" y="1910"/>
              <a:ext cx="461" cy="461"/>
            </a:xfrm>
            <a:prstGeom prst="ellipse">
              <a:avLst/>
            </a:prstGeom>
            <a:noFill/>
            <a:ln w="22225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2400">
                <a:solidFill>
                  <a:schemeClr val="tx1"/>
                </a:solidFill>
              </a:endParaRPr>
            </a:p>
          </p:txBody>
        </p:sp>
        <p:sp>
          <p:nvSpPr>
            <p:cNvPr id="138263" name="Line 19"/>
            <p:cNvSpPr>
              <a:spLocks noChangeShapeType="1"/>
            </p:cNvSpPr>
            <p:nvPr/>
          </p:nvSpPr>
          <p:spPr bwMode="auto">
            <a:xfrm flipH="1">
              <a:off x="3696" y="2208"/>
              <a:ext cx="1440" cy="0"/>
            </a:xfrm>
            <a:prstGeom prst="line">
              <a:avLst/>
            </a:prstGeom>
            <a:noFill/>
            <a:ln w="22225">
              <a:solidFill>
                <a:srgbClr val="99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64" name="Text Box 20"/>
            <p:cNvSpPr txBox="1">
              <a:spLocks noChangeArrowheads="1"/>
            </p:cNvSpPr>
            <p:nvPr/>
          </p:nvSpPr>
          <p:spPr bwMode="auto">
            <a:xfrm>
              <a:off x="2256" y="2304"/>
              <a:ext cx="720" cy="36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99CC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200">
                  <a:solidFill>
                    <a:schemeClr val="tx1"/>
                  </a:solidFill>
                </a:rPr>
                <a:t>El mismo modelo por todo</a:t>
              </a:r>
            </a:p>
          </p:txBody>
        </p:sp>
        <p:sp>
          <p:nvSpPr>
            <p:cNvPr id="138265" name="Text Box 21"/>
            <p:cNvSpPr txBox="1">
              <a:spLocks noChangeArrowheads="1"/>
            </p:cNvSpPr>
            <p:nvPr/>
          </p:nvSpPr>
          <p:spPr bwMode="auto">
            <a:xfrm>
              <a:off x="3504" y="2304"/>
              <a:ext cx="720" cy="288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99CC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200">
                  <a:solidFill>
                    <a:schemeClr val="tx1"/>
                  </a:solidFill>
                </a:rPr>
                <a:t>No sobre cargado</a:t>
              </a:r>
            </a:p>
          </p:txBody>
        </p:sp>
        <p:sp>
          <p:nvSpPr>
            <p:cNvPr id="138266" name="Text Box 22"/>
            <p:cNvSpPr txBox="1">
              <a:spLocks noChangeArrowheads="1"/>
            </p:cNvSpPr>
            <p:nvPr/>
          </p:nvSpPr>
          <p:spPr bwMode="auto">
            <a:xfrm>
              <a:off x="4368" y="1728"/>
              <a:ext cx="576" cy="432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99CC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s-ES" sz="1200">
                <a:solidFill>
                  <a:schemeClr val="tx1"/>
                </a:solidFill>
              </a:endParaRPr>
            </a:p>
          </p:txBody>
        </p:sp>
        <p:sp>
          <p:nvSpPr>
            <p:cNvPr id="138267" name="Text Box 23"/>
            <p:cNvSpPr txBox="1">
              <a:spLocks noChangeArrowheads="1"/>
            </p:cNvSpPr>
            <p:nvPr/>
          </p:nvSpPr>
          <p:spPr bwMode="auto">
            <a:xfrm>
              <a:off x="3284" y="2024"/>
              <a:ext cx="483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400">
                  <a:solidFill>
                    <a:schemeClr val="bg1"/>
                  </a:solidFill>
                </a:rPr>
                <a:t>Pastor</a:t>
              </a:r>
            </a:p>
          </p:txBody>
        </p:sp>
      </p:grpSp>
      <p:sp>
        <p:nvSpPr>
          <p:cNvPr id="145432" name="Text Box 24"/>
          <p:cNvSpPr txBox="1">
            <a:spLocks noChangeArrowheads="1"/>
          </p:cNvSpPr>
          <p:nvPr/>
        </p:nvSpPr>
        <p:spPr bwMode="auto">
          <a:xfrm>
            <a:off x="0" y="0"/>
            <a:ext cx="35814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6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Una Iglesia Local Pastoreando/</a:t>
            </a:r>
          </a:p>
          <a:p>
            <a:pPr>
              <a:defRPr/>
            </a:pPr>
            <a:r>
              <a:rPr lang="en-US" sz="26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Capacitando</a:t>
            </a:r>
          </a:p>
          <a:p>
            <a:pPr>
              <a:defRPr/>
            </a:pPr>
            <a:endParaRPr lang="en-US" sz="2600" b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</p:txBody>
      </p:sp>
      <p:sp>
        <p:nvSpPr>
          <p:cNvPr id="138244" name="Rectangle 26"/>
          <p:cNvSpPr>
            <a:spLocks noChangeArrowheads="1"/>
          </p:cNvSpPr>
          <p:nvPr/>
        </p:nvSpPr>
        <p:spPr bwMode="auto">
          <a:xfrm>
            <a:off x="4648200" y="152400"/>
            <a:ext cx="18415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138245" name="Text Box 27"/>
          <p:cNvSpPr txBox="1">
            <a:spLocks noChangeArrowheads="1"/>
          </p:cNvSpPr>
          <p:nvPr/>
        </p:nvSpPr>
        <p:spPr bwMode="auto">
          <a:xfrm>
            <a:off x="6553200" y="2438400"/>
            <a:ext cx="18415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138246" name="Text Box 29"/>
          <p:cNvSpPr txBox="1">
            <a:spLocks noChangeArrowheads="1"/>
          </p:cNvSpPr>
          <p:nvPr/>
        </p:nvSpPr>
        <p:spPr bwMode="auto">
          <a:xfrm>
            <a:off x="6591300" y="2894013"/>
            <a:ext cx="9937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solidFill>
                  <a:schemeClr val="tx1"/>
                </a:solidFill>
              </a:rPr>
              <a:t>No demasiado</a:t>
            </a:r>
          </a:p>
          <a:p>
            <a:r>
              <a:rPr lang="en-US" sz="1100">
                <a:solidFill>
                  <a:schemeClr val="tx1"/>
                </a:solidFill>
              </a:rPr>
              <a:t>trabajo</a:t>
            </a:r>
            <a:endParaRPr lang="en-US" sz="110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5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3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0" y="0"/>
            <a:ext cx="91821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4400" b="0" dirty="0">
                <a:solidFill>
                  <a:schemeClr val="bg1"/>
                </a:solidFill>
              </a:rPr>
              <a:t>H. </a:t>
            </a:r>
            <a:r>
              <a:rPr lang="en-US" sz="4400" b="0" dirty="0" err="1">
                <a:solidFill>
                  <a:srgbClr val="99CCFF"/>
                </a:solidFill>
              </a:rPr>
              <a:t>Compromiso</a:t>
            </a:r>
            <a:r>
              <a:rPr lang="en-US" sz="4400" b="0" dirty="0">
                <a:solidFill>
                  <a:schemeClr val="bg1"/>
                </a:solidFill>
              </a:rPr>
              <a:t> a </a:t>
            </a:r>
            <a:r>
              <a:rPr lang="en-US" sz="4400" b="0" dirty="0" err="1">
                <a:solidFill>
                  <a:schemeClr val="bg1"/>
                </a:solidFill>
              </a:rPr>
              <a:t>reunir</a:t>
            </a:r>
            <a:r>
              <a:rPr lang="en-US" sz="4400" b="0" dirty="0">
                <a:solidFill>
                  <a:schemeClr val="bg1"/>
                </a:solidFill>
              </a:rPr>
              <a:t> </a:t>
            </a:r>
            <a:r>
              <a:rPr lang="en-US" sz="4400" b="0" dirty="0" err="1">
                <a:solidFill>
                  <a:schemeClr val="bg1"/>
                </a:solidFill>
              </a:rPr>
              <a:t>una</a:t>
            </a:r>
            <a:endParaRPr lang="en-US" sz="4400" b="0" dirty="0">
              <a:solidFill>
                <a:schemeClr val="bg1"/>
              </a:solidFill>
            </a:endParaRPr>
          </a:p>
          <a:p>
            <a:pPr algn="l"/>
            <a:r>
              <a:rPr lang="en-US" sz="4400" b="0" dirty="0">
                <a:solidFill>
                  <a:schemeClr val="bg1"/>
                </a:solidFill>
              </a:rPr>
              <a:t>     </a:t>
            </a:r>
            <a:r>
              <a:rPr lang="en-US" sz="4400" b="0" dirty="0" err="1">
                <a:solidFill>
                  <a:schemeClr val="bg1"/>
                </a:solidFill>
              </a:rPr>
              <a:t>facultad</a:t>
            </a:r>
            <a:r>
              <a:rPr lang="en-US" sz="4400" b="0" dirty="0">
                <a:solidFill>
                  <a:schemeClr val="bg1"/>
                </a:solidFill>
              </a:rPr>
              <a:t>  </a:t>
            </a:r>
            <a:r>
              <a:rPr lang="en-US" sz="4400" b="0" dirty="0" err="1">
                <a:solidFill>
                  <a:schemeClr val="bg1"/>
                </a:solidFill>
              </a:rPr>
              <a:t>que</a:t>
            </a:r>
            <a:r>
              <a:rPr lang="en-US" sz="4400" b="0" dirty="0">
                <a:solidFill>
                  <a:schemeClr val="bg1"/>
                </a:solidFill>
              </a:rPr>
              <a:t> </a:t>
            </a:r>
            <a:r>
              <a:rPr lang="en-US" sz="4400" b="0" dirty="0" err="1">
                <a:solidFill>
                  <a:schemeClr val="bg1"/>
                </a:solidFill>
              </a:rPr>
              <a:t>continúa</a:t>
            </a:r>
            <a:r>
              <a:rPr lang="en-US" sz="4400" b="0" dirty="0">
                <a:solidFill>
                  <a:schemeClr val="bg1"/>
                </a:solidFill>
              </a:rPr>
              <a:t> </a:t>
            </a:r>
            <a:r>
              <a:rPr lang="en-US" sz="4400" b="0" dirty="0" err="1" smtClean="0">
                <a:solidFill>
                  <a:schemeClr val="bg1"/>
                </a:solidFill>
              </a:rPr>
              <a:t>enseñando</a:t>
            </a:r>
            <a:r>
              <a:rPr lang="en-US" sz="4400" b="0" dirty="0" smtClean="0">
                <a:solidFill>
                  <a:schemeClr val="bg1"/>
                </a:solidFill>
              </a:rPr>
              <a:t> un</a:t>
            </a:r>
          </a:p>
          <a:p>
            <a:pPr algn="l"/>
            <a:r>
              <a:rPr lang="en-US" sz="4400" b="0" dirty="0" smtClean="0">
                <a:solidFill>
                  <a:schemeClr val="bg1"/>
                </a:solidFill>
              </a:rPr>
              <a:t>     </a:t>
            </a:r>
            <a:r>
              <a:rPr lang="en-US" sz="4400" b="0" dirty="0" err="1">
                <a:solidFill>
                  <a:schemeClr val="bg1"/>
                </a:solidFill>
              </a:rPr>
              <a:t>modelo</a:t>
            </a:r>
            <a:r>
              <a:rPr lang="en-US" sz="4400" b="0" dirty="0">
                <a:solidFill>
                  <a:schemeClr val="bg1"/>
                </a:solidFill>
              </a:rPr>
              <a:t> de </a:t>
            </a:r>
            <a:r>
              <a:rPr lang="en-US" sz="4400" b="0" dirty="0" err="1" smtClean="0">
                <a:solidFill>
                  <a:schemeClr val="bg1"/>
                </a:solidFill>
              </a:rPr>
              <a:t>cambio</a:t>
            </a:r>
            <a:r>
              <a:rPr lang="en-US" sz="4400" b="0" dirty="0" smtClean="0">
                <a:solidFill>
                  <a:schemeClr val="bg1"/>
                </a:solidFill>
              </a:rPr>
              <a:t> Cristo-</a:t>
            </a:r>
            <a:r>
              <a:rPr lang="en-US" sz="4400" b="0" dirty="0" err="1" smtClean="0">
                <a:solidFill>
                  <a:schemeClr val="bg1"/>
                </a:solidFill>
              </a:rPr>
              <a:t>centrico</a:t>
            </a:r>
            <a:r>
              <a:rPr lang="en-US" sz="4400" b="0" dirty="0">
                <a:solidFill>
                  <a:schemeClr val="bg1"/>
                </a:solidFill>
              </a:rPr>
              <a:t>, </a:t>
            </a:r>
            <a:endParaRPr lang="en-US" sz="4400" b="0" dirty="0" smtClean="0">
              <a:solidFill>
                <a:schemeClr val="bg1"/>
              </a:solidFill>
            </a:endParaRPr>
          </a:p>
          <a:p>
            <a:pPr algn="l"/>
            <a:r>
              <a:rPr lang="en-US" sz="4400" b="0" dirty="0" smtClean="0">
                <a:solidFill>
                  <a:schemeClr val="bg1"/>
                </a:solidFill>
              </a:rPr>
              <a:t>     </a:t>
            </a:r>
            <a:r>
              <a:rPr lang="en-US" sz="4400" b="0" dirty="0" err="1">
                <a:solidFill>
                  <a:schemeClr val="bg1"/>
                </a:solidFill>
              </a:rPr>
              <a:t>siendo</a:t>
            </a:r>
            <a:r>
              <a:rPr lang="en-US" sz="4400" b="0" dirty="0">
                <a:solidFill>
                  <a:schemeClr val="bg1"/>
                </a:solidFill>
              </a:rPr>
              <a:t> </a:t>
            </a:r>
            <a:r>
              <a:rPr lang="en-US" sz="4400" b="0" dirty="0" smtClean="0">
                <a:solidFill>
                  <a:schemeClr val="bg1"/>
                </a:solidFill>
              </a:rPr>
              <a:t>mentor </a:t>
            </a:r>
            <a:r>
              <a:rPr lang="en-US" sz="4400" b="0" dirty="0">
                <a:solidFill>
                  <a:schemeClr val="bg1"/>
                </a:solidFill>
              </a:rPr>
              <a:t>a </a:t>
            </a:r>
            <a:r>
              <a:rPr lang="en-US" sz="4400" b="0" dirty="0" err="1">
                <a:solidFill>
                  <a:schemeClr val="bg1"/>
                </a:solidFill>
              </a:rPr>
              <a:t>líderes</a:t>
            </a:r>
            <a:r>
              <a:rPr lang="en-US" sz="4400" b="0" dirty="0">
                <a:solidFill>
                  <a:schemeClr val="bg1"/>
                </a:solidFill>
              </a:rPr>
              <a:t> del </a:t>
            </a:r>
            <a:r>
              <a:rPr lang="en-US" sz="4400" b="0" dirty="0" err="1">
                <a:solidFill>
                  <a:schemeClr val="bg1"/>
                </a:solidFill>
              </a:rPr>
              <a:t>futuro</a:t>
            </a:r>
            <a:r>
              <a:rPr lang="en-US" sz="4400" b="0" dirty="0">
                <a:solidFill>
                  <a:schemeClr val="bg1"/>
                </a:solidFill>
              </a:rPr>
              <a:t>, y </a:t>
            </a:r>
            <a:endParaRPr lang="en-US" sz="4400" b="0" dirty="0" smtClean="0">
              <a:solidFill>
                <a:schemeClr val="bg1"/>
              </a:solidFill>
            </a:endParaRPr>
          </a:p>
          <a:p>
            <a:pPr algn="l"/>
            <a:r>
              <a:rPr lang="en-US" sz="4400" b="0" dirty="0" smtClean="0">
                <a:solidFill>
                  <a:schemeClr val="bg1"/>
                </a:solidFill>
              </a:rPr>
              <a:t>     </a:t>
            </a:r>
            <a:r>
              <a:rPr lang="en-US" sz="4400" b="0" dirty="0" err="1" smtClean="0">
                <a:solidFill>
                  <a:schemeClr val="bg1"/>
                </a:solidFill>
              </a:rPr>
              <a:t>escribiendo</a:t>
            </a:r>
            <a:r>
              <a:rPr lang="en-US" sz="4400" b="0" dirty="0" smtClean="0">
                <a:solidFill>
                  <a:schemeClr val="bg1"/>
                </a:solidFill>
              </a:rPr>
              <a:t> </a:t>
            </a:r>
            <a:r>
              <a:rPr lang="en-US" sz="4400" b="0" dirty="0">
                <a:solidFill>
                  <a:schemeClr val="bg1"/>
                </a:solidFill>
              </a:rPr>
              <a:t>y </a:t>
            </a:r>
            <a:r>
              <a:rPr lang="en-US" sz="4400" b="0" dirty="0" err="1" smtClean="0">
                <a:solidFill>
                  <a:schemeClr val="bg1"/>
                </a:solidFill>
              </a:rPr>
              <a:t>produciendo</a:t>
            </a:r>
            <a:r>
              <a:rPr lang="en-US" sz="4400" b="0" dirty="0" smtClean="0">
                <a:solidFill>
                  <a:schemeClr val="bg1"/>
                </a:solidFill>
              </a:rPr>
              <a:t> </a:t>
            </a:r>
            <a:r>
              <a:rPr lang="en-US" sz="4400" b="0" dirty="0" err="1" smtClean="0">
                <a:solidFill>
                  <a:schemeClr val="bg1"/>
                </a:solidFill>
              </a:rPr>
              <a:t>materiales</a:t>
            </a:r>
            <a:endParaRPr lang="en-US" sz="4400" b="0" dirty="0" smtClean="0">
              <a:solidFill>
                <a:schemeClr val="bg1"/>
              </a:solidFill>
            </a:endParaRPr>
          </a:p>
          <a:p>
            <a:pPr algn="l"/>
            <a:r>
              <a:rPr lang="en-US" sz="4400" b="0" dirty="0" smtClean="0">
                <a:solidFill>
                  <a:schemeClr val="bg1"/>
                </a:solidFill>
              </a:rPr>
              <a:t>     de </a:t>
            </a:r>
            <a:r>
              <a:rPr lang="en-US" sz="4400" b="0" dirty="0" err="1" smtClean="0">
                <a:solidFill>
                  <a:schemeClr val="bg1"/>
                </a:solidFill>
              </a:rPr>
              <a:t>entrenamiento</a:t>
            </a:r>
            <a:r>
              <a:rPr lang="en-US" sz="4400" b="0" dirty="0">
                <a:solidFill>
                  <a:schemeClr val="bg1"/>
                </a:solidFill>
              </a:rPr>
              <a:t>.</a:t>
            </a:r>
          </a:p>
          <a:p>
            <a:pPr algn="l"/>
            <a:r>
              <a:rPr lang="en-US" sz="4400" b="0" dirty="0">
                <a:solidFill>
                  <a:schemeClr val="bg1"/>
                </a:solidFill>
              </a:rPr>
              <a:t>     </a:t>
            </a:r>
          </a:p>
          <a:p>
            <a:pPr algn="l"/>
            <a:r>
              <a:rPr lang="en-US" sz="4400" b="0" dirty="0">
                <a:solidFill>
                  <a:schemeClr val="bg1"/>
                </a:solidFill>
              </a:rPr>
              <a:t>     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04800" y="3733800"/>
            <a:ext cx="86296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l"/>
            <a:r>
              <a:rPr lang="en-US" sz="4400" b="0">
                <a:solidFill>
                  <a:schemeClr val="bg1"/>
                </a:solidFill>
              </a:rPr>
              <a:t>  </a:t>
            </a:r>
          </a:p>
          <a:p>
            <a:pPr marL="609600" indent="-609600" algn="l"/>
            <a:r>
              <a:rPr lang="en-US" sz="4400" b="0">
                <a:solidFill>
                  <a:schemeClr val="bg1"/>
                </a:solidFill>
              </a:rPr>
              <a:t>    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  <p:bldP spid="4505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28600" y="642938"/>
            <a:ext cx="1084897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l">
              <a:buFont typeface="Arial" charset="0"/>
              <a:buAutoNum type="romanUcPeriod"/>
            </a:pPr>
            <a:r>
              <a:rPr lang="en-US" sz="4400" b="0"/>
              <a:t>Compromiso </a:t>
            </a:r>
            <a:r>
              <a:rPr lang="en-US" sz="4400" b="0">
                <a:solidFill>
                  <a:schemeClr val="bg1"/>
                </a:solidFill>
              </a:rPr>
              <a:t>a planes que </a:t>
            </a:r>
          </a:p>
          <a:p>
            <a:pPr marL="609600" indent="-609600" algn="l">
              <a:buFont typeface="Arial" charset="0"/>
              <a:buNone/>
            </a:pPr>
            <a:r>
              <a:rPr lang="en-US" sz="4400" b="0">
                <a:solidFill>
                  <a:schemeClr val="bg1"/>
                </a:solidFill>
              </a:rPr>
              <a:t>    resulten en una iglesia lista y</a:t>
            </a:r>
          </a:p>
          <a:p>
            <a:pPr marL="609600" indent="-609600" algn="l">
              <a:buFont typeface="Arial" charset="0"/>
              <a:buNone/>
            </a:pPr>
            <a:r>
              <a:rPr lang="en-US" sz="4400" b="0">
                <a:solidFill>
                  <a:schemeClr val="bg1"/>
                </a:solidFill>
              </a:rPr>
              <a:t>    deseosa a ministrar. </a:t>
            </a:r>
          </a:p>
          <a:p>
            <a:pPr marL="609600" indent="-609600" algn="l"/>
            <a:r>
              <a:rPr lang="en-US" sz="4400" b="0">
                <a:solidFill>
                  <a:schemeClr val="bg1"/>
                </a:solidFill>
              </a:rPr>
              <a:t>     </a:t>
            </a:r>
          </a:p>
          <a:p>
            <a:pPr marL="609600" indent="-609600"/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-509588" y="1709738"/>
            <a:ext cx="9996488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0">
                <a:solidFill>
                  <a:srgbClr val="DDDDDD"/>
                </a:solidFill>
              </a:rPr>
              <a:t>  </a:t>
            </a:r>
            <a:r>
              <a:rPr lang="en-US" sz="5400" b="0">
                <a:solidFill>
                  <a:srgbClr val="DDDDDD"/>
                </a:solidFill>
                <a:latin typeface="Times New Roman" pitchFamily="18" charset="0"/>
                <a:cs typeface="Times New Roman" pitchFamily="18" charset="0"/>
              </a:rPr>
              <a:t>¿</a:t>
            </a:r>
            <a:r>
              <a:rPr lang="en-US" sz="5400" b="0">
                <a:solidFill>
                  <a:srgbClr val="DDDDDD"/>
                </a:solidFill>
              </a:rPr>
              <a:t>Cómo funciona este modelo,</a:t>
            </a:r>
            <a:r>
              <a:rPr lang="en-US" sz="5400" b="0">
                <a:solidFill>
                  <a:srgbClr val="F4E8DC"/>
                </a:solidFill>
              </a:rPr>
              <a:t> </a:t>
            </a:r>
          </a:p>
          <a:p>
            <a:r>
              <a:rPr lang="en-US" sz="5400" b="0" i="1">
                <a:solidFill>
                  <a:srgbClr val="99CCFF"/>
                </a:solidFill>
              </a:rPr>
              <a:t>Instrumentos en las Manos</a:t>
            </a:r>
          </a:p>
          <a:p>
            <a:r>
              <a:rPr lang="en-US" sz="5400" b="0" i="1">
                <a:solidFill>
                  <a:srgbClr val="99CCFF"/>
                </a:solidFill>
              </a:rPr>
              <a:t>del Redentor</a:t>
            </a:r>
            <a:r>
              <a:rPr lang="en-US" sz="5400" b="0">
                <a:solidFill>
                  <a:srgbClr val="DDDDDD"/>
                </a:solidFill>
              </a:rPr>
              <a:t>?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28600" y="368300"/>
            <a:ext cx="91455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6000" b="0">
                <a:solidFill>
                  <a:srgbClr val="99CCFF"/>
                </a:solidFill>
              </a:rPr>
              <a:t>Un Modelo del Discipulado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52400" y="2514600"/>
            <a:ext cx="8991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Ä"/>
            </a:pPr>
            <a:r>
              <a:rPr lang="en-US" sz="4800" b="0">
                <a:solidFill>
                  <a:schemeClr val="bg1"/>
                </a:solidFill>
              </a:rPr>
              <a:t>Grupos pequeños (el vehículo)  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152400" y="4191000"/>
            <a:ext cx="9220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sz="4800">
                <a:solidFill>
                  <a:srgbClr val="99CCFF"/>
                </a:solidFill>
                <a:sym typeface="Wingdings" pitchFamily="2" charset="2"/>
              </a:rPr>
              <a:t></a:t>
            </a:r>
            <a:r>
              <a:rPr lang="en-US" sz="4800" b="0">
                <a:solidFill>
                  <a:schemeClr val="bg1"/>
                </a:solidFill>
              </a:rPr>
              <a:t>La gracia transformadora del </a:t>
            </a:r>
          </a:p>
          <a:p>
            <a:pPr algn="l">
              <a:buFont typeface="Wingdings" pitchFamily="2" charset="2"/>
              <a:buNone/>
            </a:pPr>
            <a:r>
              <a:rPr lang="en-US" sz="4800" b="0">
                <a:solidFill>
                  <a:schemeClr val="bg1"/>
                </a:solidFill>
              </a:rPr>
              <a:t>       Redentor (el mensaje)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utoUpdateAnimBg="0"/>
      <p:bldP spid="2663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3" name="Picture 145" descr="Texturize"/>
          <p:cNvPicPr>
            <a:picLocks noChangeAspect="1" noChangeArrowheads="1"/>
          </p:cNvPicPr>
          <p:nvPr/>
        </p:nvPicPr>
        <p:blipFill>
          <a:blip r:embed="rId3"/>
          <a:srcRect l="26666" r="29999"/>
          <a:stretch>
            <a:fillRect/>
          </a:stretch>
        </p:blipFill>
        <p:spPr bwMode="auto">
          <a:xfrm>
            <a:off x="0" y="0"/>
            <a:ext cx="3830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95" name="Text Box 147"/>
          <p:cNvSpPr txBox="1">
            <a:spLocks noChangeArrowheads="1"/>
          </p:cNvSpPr>
          <p:nvPr/>
        </p:nvSpPr>
        <p:spPr bwMode="auto">
          <a:xfrm>
            <a:off x="3657600" y="838200"/>
            <a:ext cx="5715000" cy="425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tabLst>
                <a:tab pos="4286250" algn="l"/>
              </a:tabLst>
            </a:pPr>
            <a:r>
              <a:rPr lang="en-US" sz="5000" b="0">
                <a:solidFill>
                  <a:schemeClr val="bg1"/>
                </a:solidFill>
              </a:rPr>
              <a:t>¿Qué es el propósito de</a:t>
            </a:r>
          </a:p>
          <a:p>
            <a:pPr>
              <a:lnSpc>
                <a:spcPct val="90000"/>
              </a:lnSpc>
              <a:tabLst>
                <a:tab pos="4286250" algn="l"/>
              </a:tabLst>
            </a:pPr>
            <a:r>
              <a:rPr lang="en-US" sz="2400" b="0">
                <a:solidFill>
                  <a:srgbClr val="004400"/>
                </a:solidFill>
              </a:rPr>
              <a:t> </a:t>
            </a:r>
          </a:p>
          <a:p>
            <a:pPr>
              <a:lnSpc>
                <a:spcPct val="90000"/>
              </a:lnSpc>
              <a:tabLst>
                <a:tab pos="4286250" algn="l"/>
              </a:tabLst>
            </a:pPr>
            <a:r>
              <a:rPr lang="en-US" sz="6000" b="0" i="1">
                <a:solidFill>
                  <a:srgbClr val="99CCFF"/>
                </a:solidFill>
              </a:rPr>
              <a:t>Instrumentos</a:t>
            </a:r>
          </a:p>
          <a:p>
            <a:pPr>
              <a:lnSpc>
                <a:spcPct val="90000"/>
              </a:lnSpc>
              <a:tabLst>
                <a:tab pos="4286250" algn="l"/>
              </a:tabLst>
            </a:pPr>
            <a:r>
              <a:rPr lang="en-US" sz="6000" b="0" i="1">
                <a:solidFill>
                  <a:srgbClr val="99CCFF"/>
                </a:solidFill>
              </a:rPr>
              <a:t>en las Manos</a:t>
            </a:r>
          </a:p>
          <a:p>
            <a:pPr>
              <a:lnSpc>
                <a:spcPct val="90000"/>
              </a:lnSpc>
              <a:tabLst>
                <a:tab pos="4286250" algn="l"/>
              </a:tabLst>
            </a:pPr>
            <a:r>
              <a:rPr lang="en-US" sz="6000" b="0" i="1">
                <a:solidFill>
                  <a:srgbClr val="99CCFF"/>
                </a:solidFill>
              </a:rPr>
              <a:t>del Redentor?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5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73050"/>
            <a:ext cx="7772400" cy="1555750"/>
          </a:xfrm>
        </p:spPr>
        <p:txBody>
          <a:bodyPr/>
          <a:lstStyle/>
          <a:p>
            <a:r>
              <a:rPr lang="en-US" sz="9600" b="1" smtClean="0">
                <a:solidFill>
                  <a:srgbClr val="99CCFF"/>
                </a:solidFill>
                <a:latin typeface="Goudy Old Style" charset="0"/>
                <a:ea typeface="ＭＳ Ｐゴシック" pitchFamily="34" charset="-128"/>
              </a:rPr>
              <a:t>Capítulo 1</a:t>
            </a:r>
            <a:endParaRPr lang="en-US" sz="9600" b="1" smtClean="0">
              <a:solidFill>
                <a:srgbClr val="6699FF"/>
              </a:solidFill>
              <a:latin typeface="Goudy Old Style" charset="0"/>
              <a:ea typeface="ＭＳ Ｐゴシック" pitchFamily="34" charset="-128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857375"/>
            <a:ext cx="7239000" cy="2409825"/>
          </a:xfrm>
        </p:spPr>
        <p:txBody>
          <a:bodyPr/>
          <a:lstStyle/>
          <a:p>
            <a:r>
              <a:rPr lang="en-US" sz="6600" dirty="0" smtClean="0">
                <a:solidFill>
                  <a:schemeClr val="bg1"/>
                </a:solidFill>
                <a:latin typeface="Goudy Old Style" charset="0"/>
                <a:ea typeface="ＭＳ Ｐゴシック" pitchFamily="34" charset="-128"/>
              </a:rPr>
              <a:t>La </a:t>
            </a:r>
            <a:r>
              <a:rPr lang="en-US" sz="6600" dirty="0" err="1" smtClean="0">
                <a:solidFill>
                  <a:schemeClr val="bg1"/>
                </a:solidFill>
                <a:latin typeface="Goudy Old Style" pitchFamily="18" charset="0"/>
                <a:ea typeface="ＭＳ Ｐゴシック" pitchFamily="34" charset="-128"/>
              </a:rPr>
              <a:t>mejor</a:t>
            </a:r>
            <a:r>
              <a:rPr lang="en-US" sz="6600" dirty="0" smtClean="0">
                <a:solidFill>
                  <a:schemeClr val="bg1"/>
                </a:solidFill>
                <a:latin typeface="Goudy Old Style" charset="0"/>
                <a:ea typeface="ＭＳ Ｐゴシック" pitchFamily="34" charset="-128"/>
              </a:rPr>
              <a:t> de </a:t>
            </a:r>
            <a:r>
              <a:rPr lang="en-US" sz="6600" dirty="0" err="1" smtClean="0">
                <a:solidFill>
                  <a:schemeClr val="bg1"/>
                </a:solidFill>
                <a:latin typeface="Goudy Old Style" charset="0"/>
                <a:ea typeface="ＭＳ Ｐゴシック" pitchFamily="34" charset="-128"/>
              </a:rPr>
              <a:t>las</a:t>
            </a:r>
            <a:r>
              <a:rPr lang="en-US" sz="6600" dirty="0" smtClean="0">
                <a:solidFill>
                  <a:schemeClr val="bg1"/>
                </a:solidFill>
                <a:latin typeface="Goudy Old Style" charset="0"/>
                <a:ea typeface="ＭＳ Ｐゴシック" pitchFamily="34" charset="-128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Goudy Old Style" charset="0"/>
                <a:ea typeface="ＭＳ Ｐゴシック" pitchFamily="34" charset="-128"/>
              </a:rPr>
              <a:t>noticias</a:t>
            </a:r>
            <a:r>
              <a:rPr lang="en-US" sz="6600" dirty="0" smtClean="0">
                <a:solidFill>
                  <a:schemeClr val="bg1"/>
                </a:solidFill>
                <a:latin typeface="Goudy Old Style" charset="0"/>
                <a:ea typeface="ＭＳ Ｐゴシック" pitchFamily="34" charset="-128"/>
              </a:rPr>
              <a:t>:  </a:t>
            </a:r>
            <a:r>
              <a:rPr lang="en-US" sz="6600" dirty="0" err="1" smtClean="0">
                <a:solidFill>
                  <a:schemeClr val="bg1"/>
                </a:solidFill>
                <a:latin typeface="Goudy Old Style" charset="0"/>
                <a:ea typeface="ＭＳ Ｐゴシック" pitchFamily="34" charset="-128"/>
              </a:rPr>
              <a:t>Una</a:t>
            </a:r>
            <a:r>
              <a:rPr lang="en-US" sz="6600" dirty="0" smtClean="0">
                <a:solidFill>
                  <a:schemeClr val="bg1"/>
                </a:solidFill>
                <a:latin typeface="Goudy Old Style" charset="0"/>
                <a:ea typeface="ＭＳ Ｐゴシック" pitchFamily="34" charset="-128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Goudy Old Style" charset="0"/>
                <a:ea typeface="ＭＳ Ｐゴシック" pitchFamily="34" charset="-128"/>
              </a:rPr>
              <a:t>razón</a:t>
            </a:r>
            <a:r>
              <a:rPr lang="en-US" sz="6600" dirty="0" smtClean="0">
                <a:solidFill>
                  <a:schemeClr val="bg1"/>
                </a:solidFill>
                <a:latin typeface="Goudy Old Style" charset="0"/>
                <a:ea typeface="ＭＳ Ｐゴシック" pitchFamily="34" charset="-128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Goudy Old Style" charset="0"/>
                <a:ea typeface="ＭＳ Ｐゴシック" pitchFamily="34" charset="-128"/>
              </a:rPr>
              <a:t>para</a:t>
            </a:r>
            <a:r>
              <a:rPr lang="en-US" sz="6600" dirty="0" smtClean="0">
                <a:solidFill>
                  <a:schemeClr val="bg1"/>
                </a:solidFill>
                <a:latin typeface="Goudy Old Style" charset="0"/>
                <a:ea typeface="ＭＳ Ｐゴシック" pitchFamily="34" charset="-128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Goudy Old Style" charset="0"/>
                <a:ea typeface="ＭＳ Ｐゴシック" pitchFamily="34" charset="-128"/>
              </a:rPr>
              <a:t>levantarse</a:t>
            </a:r>
            <a:r>
              <a:rPr lang="en-US" sz="6600" dirty="0" smtClean="0">
                <a:solidFill>
                  <a:schemeClr val="bg1"/>
                </a:solidFill>
                <a:latin typeface="Goudy Old Style" charset="0"/>
                <a:ea typeface="ＭＳ Ｐゴシック" pitchFamily="34" charset="-128"/>
              </a:rPr>
              <a:t> en la </a:t>
            </a:r>
            <a:r>
              <a:rPr lang="en-US" sz="6600" dirty="0" err="1" smtClean="0">
                <a:solidFill>
                  <a:schemeClr val="bg1"/>
                </a:solidFill>
                <a:latin typeface="Goudy Old Style" charset="0"/>
                <a:ea typeface="ＭＳ Ｐゴシック" pitchFamily="34" charset="-128"/>
              </a:rPr>
              <a:t>mañana</a:t>
            </a:r>
            <a:r>
              <a:rPr lang="en-US" sz="6600" dirty="0" smtClean="0">
                <a:solidFill>
                  <a:schemeClr val="bg1"/>
                </a:solidFill>
                <a:latin typeface="Goudy Old Style" charset="0"/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25425"/>
            <a:ext cx="7772400" cy="4117975"/>
          </a:xfrm>
        </p:spPr>
        <p:txBody>
          <a:bodyPr/>
          <a:lstStyle/>
          <a:p>
            <a:r>
              <a:rPr lang="en-US" sz="6600" dirty="0" smtClean="0">
                <a:solidFill>
                  <a:schemeClr val="bg1"/>
                </a:solidFill>
                <a:latin typeface="Goudy Old Style" charset="0"/>
                <a:ea typeface="ＭＳ Ｐゴシック" pitchFamily="34" charset="-128"/>
              </a:rPr>
              <a:t>Para “</a:t>
            </a:r>
            <a:r>
              <a:rPr lang="en-US" sz="6600" dirty="0" err="1" smtClean="0">
                <a:solidFill>
                  <a:schemeClr val="bg1"/>
                </a:solidFill>
                <a:latin typeface="Goudy Old Style" charset="0"/>
                <a:ea typeface="ＭＳ Ｐゴシック" pitchFamily="34" charset="-128"/>
              </a:rPr>
              <a:t>captar</a:t>
            </a:r>
            <a:r>
              <a:rPr lang="en-US" sz="6600" dirty="0" smtClean="0">
                <a:solidFill>
                  <a:schemeClr val="bg1"/>
                </a:solidFill>
                <a:latin typeface="Goudy Old Style" charset="0"/>
                <a:ea typeface="ＭＳ Ｐゴシック" pitchFamily="34" charset="-128"/>
              </a:rPr>
              <a:t>” la </a:t>
            </a:r>
            <a:r>
              <a:rPr lang="en-US" sz="6600" dirty="0" err="1" smtClean="0">
                <a:solidFill>
                  <a:schemeClr val="bg1"/>
                </a:solidFill>
                <a:latin typeface="Goudy Old Style" charset="0"/>
                <a:ea typeface="ＭＳ Ｐゴシック" pitchFamily="34" charset="-128"/>
              </a:rPr>
              <a:t>noticia</a:t>
            </a:r>
            <a:r>
              <a:rPr lang="en-US" sz="6600" dirty="0" smtClean="0">
                <a:solidFill>
                  <a:schemeClr val="bg1"/>
                </a:solidFill>
                <a:latin typeface="Goudy Old Style" charset="0"/>
                <a:ea typeface="ＭＳ Ｐゴシック" pitchFamily="34" charset="-128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Goudy Old Style" charset="0"/>
                <a:ea typeface="ＭＳ Ｐゴシック" pitchFamily="34" charset="-128"/>
              </a:rPr>
              <a:t>tenemos</a:t>
            </a:r>
            <a:r>
              <a:rPr lang="en-US" sz="6600" dirty="0" smtClean="0">
                <a:solidFill>
                  <a:schemeClr val="bg1"/>
                </a:solidFill>
                <a:latin typeface="Goudy Old Style" charset="0"/>
                <a:ea typeface="ＭＳ Ｐゴシック" pitchFamily="34" charset="-128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Goudy Old Style" charset="0"/>
                <a:ea typeface="ＭＳ Ｐゴシック" pitchFamily="34" charset="-128"/>
              </a:rPr>
              <a:t>que</a:t>
            </a:r>
            <a:r>
              <a:rPr lang="en-US" sz="6600" dirty="0" smtClean="0">
                <a:solidFill>
                  <a:schemeClr val="bg1"/>
                </a:solidFill>
                <a:latin typeface="Goudy Old Style" charset="0"/>
                <a:ea typeface="ＭＳ Ｐゴシック" pitchFamily="34" charset="-128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Goudy Old Style" charset="0"/>
                <a:ea typeface="ＭＳ Ｐゴシック" pitchFamily="34" charset="-128"/>
              </a:rPr>
              <a:t>comprender</a:t>
            </a:r>
            <a:r>
              <a:rPr lang="en-US" sz="6600" dirty="0" smtClean="0">
                <a:solidFill>
                  <a:schemeClr val="bg1"/>
                </a:solidFill>
                <a:latin typeface="Goudy Old Style" charset="0"/>
                <a:ea typeface="ＭＳ Ｐゴシック" pitchFamily="34" charset="-128"/>
              </a:rPr>
              <a:t> la </a:t>
            </a:r>
            <a:r>
              <a:rPr lang="en-US" sz="6600" dirty="0" err="1" smtClean="0">
                <a:solidFill>
                  <a:schemeClr val="bg1"/>
                </a:solidFill>
                <a:latin typeface="Goudy Old Style" charset="0"/>
                <a:ea typeface="ＭＳ Ｐゴシック" pitchFamily="34" charset="-128"/>
              </a:rPr>
              <a:t>historia</a:t>
            </a:r>
            <a:r>
              <a:rPr lang="en-US" sz="6600" dirty="0" smtClean="0">
                <a:solidFill>
                  <a:schemeClr val="bg1"/>
                </a:solidFill>
                <a:latin typeface="Goudy Old Style" charset="0"/>
                <a:ea typeface="ＭＳ Ｐゴシック" pitchFamily="34" charset="-128"/>
              </a:rPr>
              <a:t>.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/>
          <a:p>
            <a:endParaRPr lang="es-ES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2915816" y="2996952"/>
            <a:ext cx="5715000" cy="2133600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Goudy Old Style" pitchFamily="18" charset="0"/>
              </a:rPr>
              <a:t>PERSPECTIVA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3600" dirty="0" smtClean="0">
                <a:solidFill>
                  <a:schemeClr val="bg1"/>
                </a:solidFill>
                <a:latin typeface="Goudy Old Style" pitchFamily="18" charset="0"/>
              </a:rPr>
              <a:t> IDENTIDAD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3600" dirty="0" smtClean="0">
                <a:solidFill>
                  <a:schemeClr val="bg1"/>
                </a:solidFill>
                <a:latin typeface="Goudy Old Style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Goudy Old Style" pitchFamily="18" charset="0"/>
              </a:rPr>
              <a:t>LLAMAMIENTO</a:t>
            </a:r>
            <a:endParaRPr lang="en-US" sz="3600" dirty="0">
              <a:solidFill>
                <a:schemeClr val="bg1"/>
              </a:solidFill>
              <a:latin typeface="Goudy Old Style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2308324"/>
          </a:xfrm>
        </p:spPr>
        <p:txBody>
          <a:bodyPr/>
          <a:lstStyle/>
          <a:p>
            <a:r>
              <a:rPr lang="en-US" sz="4800" dirty="0" smtClean="0">
                <a:solidFill>
                  <a:schemeClr val="bg1"/>
                </a:solidFill>
                <a:latin typeface="Goudy Old Style" pitchFamily="18" charset="0"/>
              </a:rPr>
              <a:t>El </a:t>
            </a:r>
            <a:r>
              <a:rPr lang="en-US" sz="4800" dirty="0" err="1" smtClean="0">
                <a:solidFill>
                  <a:schemeClr val="bg1"/>
                </a:solidFill>
                <a:latin typeface="Goudy Old Style" pitchFamily="18" charset="0"/>
              </a:rPr>
              <a:t>ministerio</a:t>
            </a:r>
            <a:r>
              <a:rPr lang="en-US" sz="4800" dirty="0" smtClean="0">
                <a:solidFill>
                  <a:schemeClr val="bg1"/>
                </a:solidFill>
                <a:latin typeface="Goudy Old Style" pitchFamily="18" charset="0"/>
              </a:rPr>
              <a:t> personal, </a:t>
            </a:r>
            <a:r>
              <a:rPr lang="en-US" sz="4800" dirty="0" err="1" smtClean="0">
                <a:solidFill>
                  <a:schemeClr val="bg1"/>
                </a:solidFill>
                <a:latin typeface="Goudy Old Style" pitchFamily="18" charset="0"/>
              </a:rPr>
              <a:t>desde</a:t>
            </a:r>
            <a:r>
              <a:rPr lang="en-US" sz="4800" dirty="0" smtClean="0">
                <a:solidFill>
                  <a:schemeClr val="bg1"/>
                </a:solidFill>
                <a:latin typeface="Goudy Old Style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Goudy Old Style" pitchFamily="18" charset="0"/>
              </a:rPr>
              <a:t>una</a:t>
            </a:r>
            <a:r>
              <a:rPr lang="en-US" sz="4800" dirty="0" smtClean="0">
                <a:solidFill>
                  <a:schemeClr val="bg1"/>
                </a:solidFill>
                <a:latin typeface="Goudy Old Style" pitchFamily="18" charset="0"/>
              </a:rPr>
              <a:t> vista </a:t>
            </a:r>
            <a:r>
              <a:rPr lang="en-US" sz="4800" dirty="0" err="1" smtClean="0">
                <a:solidFill>
                  <a:schemeClr val="bg1"/>
                </a:solidFill>
                <a:latin typeface="Goudy Old Style" pitchFamily="18" charset="0"/>
              </a:rPr>
              <a:t>bíblica</a:t>
            </a:r>
            <a:r>
              <a:rPr lang="en-US" sz="4800" dirty="0" smtClean="0">
                <a:solidFill>
                  <a:schemeClr val="bg1"/>
                </a:solidFill>
                <a:latin typeface="Goudy Old Style" pitchFamily="18" charset="0"/>
              </a:rPr>
              <a:t> del </a:t>
            </a:r>
            <a:r>
              <a:rPr lang="en-US" sz="4800" dirty="0" err="1" smtClean="0">
                <a:solidFill>
                  <a:schemeClr val="bg1"/>
                </a:solidFill>
                <a:latin typeface="Goudy Old Style" pitchFamily="18" charset="0"/>
              </a:rPr>
              <a:t>mundo</a:t>
            </a:r>
            <a:r>
              <a:rPr lang="en-US" sz="4800" dirty="0" smtClean="0">
                <a:solidFill>
                  <a:schemeClr val="bg1"/>
                </a:solidFill>
                <a:latin typeface="Goudy Old Style" pitchFamily="18" charset="0"/>
              </a:rPr>
              <a:t>, </a:t>
            </a:r>
            <a:r>
              <a:rPr lang="en-US" sz="4800" dirty="0" err="1" smtClean="0">
                <a:solidFill>
                  <a:schemeClr val="bg1"/>
                </a:solidFill>
                <a:latin typeface="Goudy Old Style" pitchFamily="18" charset="0"/>
              </a:rPr>
              <a:t>tiene</a:t>
            </a:r>
            <a:r>
              <a:rPr lang="en-US" sz="4800" dirty="0" smtClean="0">
                <a:solidFill>
                  <a:schemeClr val="bg1"/>
                </a:solidFill>
                <a:latin typeface="Goudy Old Style" pitchFamily="18" charset="0"/>
              </a:rPr>
              <a:t>  </a:t>
            </a:r>
            <a:r>
              <a:rPr lang="en-US" sz="4800" dirty="0" err="1" smtClean="0">
                <a:solidFill>
                  <a:schemeClr val="bg1"/>
                </a:solidFill>
                <a:latin typeface="Goudy Old Style" pitchFamily="18" charset="0"/>
              </a:rPr>
              <a:t>que</a:t>
            </a:r>
            <a:r>
              <a:rPr lang="en-US" sz="4800" dirty="0" smtClean="0">
                <a:solidFill>
                  <a:schemeClr val="bg1"/>
                </a:solidFill>
                <a:latin typeface="Goudy Old Style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Goudy Old Style" pitchFamily="18" charset="0"/>
              </a:rPr>
              <a:t>ver</a:t>
            </a:r>
            <a:r>
              <a:rPr lang="en-US" sz="4800" dirty="0" smtClean="0">
                <a:solidFill>
                  <a:schemeClr val="bg1"/>
                </a:solidFill>
                <a:latin typeface="Goudy Old Style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Goudy Old Style" pitchFamily="18" charset="0"/>
              </a:rPr>
              <a:t>más</a:t>
            </a:r>
            <a:r>
              <a:rPr lang="en-US" sz="4800" dirty="0" smtClean="0">
                <a:solidFill>
                  <a:schemeClr val="bg1"/>
                </a:solidFill>
                <a:latin typeface="Goudy Old Style" pitchFamily="18" charset="0"/>
              </a:rPr>
              <a:t> con</a:t>
            </a:r>
            <a:endParaRPr lang="en-US" sz="4800" dirty="0">
              <a:solidFill>
                <a:schemeClr val="bg1"/>
              </a:solidFill>
              <a:latin typeface="Goudy Old Style" pitchFamily="18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95536" y="5373216"/>
            <a:ext cx="8229600" cy="685800"/>
          </a:xfrm>
        </p:spPr>
        <p:txBody>
          <a:bodyPr/>
          <a:lstStyle/>
          <a:p>
            <a:r>
              <a:rPr lang="en-US" sz="4400" dirty="0" err="1" smtClean="0">
                <a:solidFill>
                  <a:schemeClr val="bg1"/>
                </a:solidFill>
                <a:latin typeface="Goudy Old Style" pitchFamily="18" charset="0"/>
              </a:rPr>
              <a:t>que</a:t>
            </a:r>
            <a:r>
              <a:rPr lang="en-US" sz="4400" dirty="0" smtClean="0">
                <a:solidFill>
                  <a:schemeClr val="bg1"/>
                </a:solidFill>
                <a:latin typeface="Goudy Old Style" pitchFamily="18" charset="0"/>
              </a:rPr>
              <a:t> con arreglar lo </a:t>
            </a:r>
            <a:r>
              <a:rPr lang="en-US" sz="4400" dirty="0" err="1" smtClean="0">
                <a:solidFill>
                  <a:schemeClr val="bg1"/>
                </a:solidFill>
                <a:latin typeface="Goudy Old Style" pitchFamily="18" charset="0"/>
              </a:rPr>
              <a:t>que</a:t>
            </a:r>
            <a:r>
              <a:rPr lang="en-US" sz="4400" dirty="0" smtClean="0">
                <a:solidFill>
                  <a:schemeClr val="bg1"/>
                </a:solidFill>
                <a:latin typeface="Goudy Old Style" pitchFamily="18" charset="0"/>
              </a:rPr>
              <a:t> sea </a:t>
            </a:r>
            <a:r>
              <a:rPr lang="en-US" sz="4400" dirty="0" err="1" smtClean="0">
                <a:solidFill>
                  <a:schemeClr val="bg1"/>
                </a:solidFill>
                <a:latin typeface="Goudy Old Style" pitchFamily="18" charset="0"/>
              </a:rPr>
              <a:t>presentado</a:t>
            </a:r>
            <a:r>
              <a:rPr lang="en-US" sz="4400" dirty="0" smtClean="0">
                <a:solidFill>
                  <a:schemeClr val="bg1"/>
                </a:solidFill>
                <a:latin typeface="Goudy Old Style" pitchFamily="18" charset="0"/>
              </a:rPr>
              <a:t>. 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37860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67544" y="1052736"/>
            <a:ext cx="8229600" cy="5029200"/>
          </a:xfrm>
        </p:spPr>
        <p:txBody>
          <a:bodyPr/>
          <a:lstStyle/>
          <a:p>
            <a:pPr marL="0" indent="0" algn="ctr">
              <a:buNone/>
            </a:pPr>
            <a:r>
              <a:rPr lang="es-AR" sz="6600" b="1" dirty="0" smtClean="0">
                <a:solidFill>
                  <a:schemeClr val="bg1"/>
                </a:solidFill>
                <a:latin typeface="Goudy Old Style" pitchFamily="18" charset="0"/>
              </a:rPr>
              <a:t>La Historia de Dios:</a:t>
            </a:r>
          </a:p>
          <a:p>
            <a:pPr marL="0" indent="0" algn="ctr">
              <a:buNone/>
            </a:pPr>
            <a:r>
              <a:rPr lang="es-AR" sz="6000" b="1" dirty="0" smtClean="0">
                <a:solidFill>
                  <a:schemeClr val="bg1"/>
                </a:solidFill>
                <a:latin typeface="Goudy Old Style" pitchFamily="18" charset="0"/>
              </a:rPr>
              <a:t>Una Vista  Panorámica de la Gran Historia de</a:t>
            </a:r>
          </a:p>
          <a:p>
            <a:pPr marL="0" indent="0" algn="ctr">
              <a:buNone/>
            </a:pPr>
            <a:r>
              <a:rPr lang="es-AR" sz="6000" b="1" dirty="0" smtClean="0">
                <a:solidFill>
                  <a:schemeClr val="bg1"/>
                </a:solidFill>
                <a:latin typeface="Goudy Old Style" pitchFamily="18" charset="0"/>
              </a:rPr>
              <a:t>la Redención</a:t>
            </a:r>
            <a:endParaRPr lang="en-US" sz="6000" dirty="0" smtClean="0">
              <a:solidFill>
                <a:schemeClr val="bg1"/>
              </a:solidFill>
              <a:latin typeface="Goudy Old Style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1869"/>
            <a:ext cx="8229600" cy="646331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Goudy Old Style" pitchFamily="18" charset="0"/>
              </a:rPr>
              <a:t>PERSPECTIVA</a:t>
            </a:r>
            <a:endParaRPr lang="en-US" dirty="0">
              <a:solidFill>
                <a:schemeClr val="bg1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70751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505200" y="2743200"/>
            <a:ext cx="4667200" cy="1828800"/>
          </a:xfrm>
        </p:spPr>
        <p:txBody>
          <a:bodyPr/>
          <a:lstStyle/>
          <a:p>
            <a:pPr lvl="1"/>
            <a:r>
              <a:rPr lang="en-US" b="1" dirty="0" err="1" smtClean="0">
                <a:solidFill>
                  <a:schemeClr val="bg1"/>
                </a:solidFill>
                <a:latin typeface="Goudy Old Style" pitchFamily="18" charset="0"/>
              </a:rPr>
              <a:t>Creados</a:t>
            </a:r>
            <a:r>
              <a:rPr lang="en-US" b="1" dirty="0" smtClean="0">
                <a:solidFill>
                  <a:schemeClr val="bg1"/>
                </a:solidFill>
                <a:latin typeface="Goudy Old Style" pitchFamily="18" charset="0"/>
              </a:rPr>
              <a:t> a la </a:t>
            </a:r>
            <a:r>
              <a:rPr lang="en-US" b="1" dirty="0" err="1" smtClean="0">
                <a:solidFill>
                  <a:schemeClr val="bg1"/>
                </a:solidFill>
                <a:latin typeface="Goudy Old Style" pitchFamily="18" charset="0"/>
              </a:rPr>
              <a:t>imagen</a:t>
            </a:r>
            <a:r>
              <a:rPr lang="en-US" b="1" dirty="0" smtClean="0">
                <a:solidFill>
                  <a:schemeClr val="bg1"/>
                </a:solidFill>
                <a:latin typeface="Goudy Old Style" pitchFamily="18" charset="0"/>
              </a:rPr>
              <a:t> de Dios</a:t>
            </a:r>
          </a:p>
          <a:p>
            <a:pPr lvl="1"/>
            <a:r>
              <a:rPr lang="en-US" b="1" dirty="0" err="1" smtClean="0">
                <a:solidFill>
                  <a:schemeClr val="bg1"/>
                </a:solidFill>
                <a:latin typeface="Goudy Old Style" pitchFamily="18" charset="0"/>
              </a:rPr>
              <a:t>Adoradores</a:t>
            </a:r>
            <a:r>
              <a:rPr lang="en-US" b="1" dirty="0" smtClean="0">
                <a:solidFill>
                  <a:schemeClr val="bg1"/>
                </a:solidFill>
                <a:latin typeface="Goudy Old Style" pitchFamily="18" charset="0"/>
              </a:rPr>
              <a:t>/</a:t>
            </a:r>
            <a:r>
              <a:rPr lang="en-US" b="1" dirty="0" err="1" smtClean="0">
                <a:solidFill>
                  <a:schemeClr val="bg1"/>
                </a:solidFill>
                <a:latin typeface="Goudy Old Style" pitchFamily="18" charset="0"/>
              </a:rPr>
              <a:t>Servidores</a:t>
            </a:r>
            <a:endParaRPr lang="en-US" b="1" dirty="0" smtClean="0">
              <a:solidFill>
                <a:schemeClr val="bg1"/>
              </a:solidFill>
              <a:latin typeface="Goudy Old Style" pitchFamily="18" charset="0"/>
            </a:endParaRPr>
          </a:p>
          <a:p>
            <a:pPr lvl="1"/>
            <a:r>
              <a:rPr lang="en-US" b="1" dirty="0" smtClean="0">
                <a:solidFill>
                  <a:schemeClr val="bg1"/>
                </a:solidFill>
                <a:latin typeface="Goudy Old Style" pitchFamily="18" charset="0"/>
              </a:rPr>
              <a:t>Co-</a:t>
            </a:r>
            <a:r>
              <a:rPr lang="en-US" b="1" dirty="0" err="1" smtClean="0">
                <a:solidFill>
                  <a:schemeClr val="bg1"/>
                </a:solidFill>
                <a:latin typeface="Goudy Old Style" pitchFamily="18" charset="0"/>
              </a:rPr>
              <a:t>regentes</a:t>
            </a:r>
            <a:endParaRPr lang="en-US" b="1" dirty="0" smtClean="0">
              <a:solidFill>
                <a:schemeClr val="bg1"/>
              </a:solidFill>
              <a:latin typeface="Goudy Old Style" pitchFamily="18" charset="0"/>
            </a:endParaRPr>
          </a:p>
          <a:p>
            <a:pPr lvl="1"/>
            <a:r>
              <a:rPr lang="en-US" b="1" dirty="0" err="1" smtClean="0">
                <a:solidFill>
                  <a:schemeClr val="bg1"/>
                </a:solidFill>
                <a:latin typeface="Goudy Old Style" pitchFamily="18" charset="0"/>
              </a:rPr>
              <a:t>Receptores</a:t>
            </a:r>
            <a:r>
              <a:rPr lang="en-US" b="1" dirty="0" smtClean="0">
                <a:solidFill>
                  <a:schemeClr val="bg1"/>
                </a:solidFill>
                <a:latin typeface="Goudy Old Style" pitchFamily="18" charset="0"/>
              </a:rPr>
              <a:t> de la </a:t>
            </a:r>
            <a:r>
              <a:rPr lang="en-US" b="1" dirty="0" err="1" smtClean="0">
                <a:solidFill>
                  <a:schemeClr val="bg1"/>
                </a:solidFill>
                <a:latin typeface="Goudy Old Style" pitchFamily="18" charset="0"/>
              </a:rPr>
              <a:t>revelaci</a:t>
            </a:r>
            <a:r>
              <a:rPr lang="en-US" b="1" dirty="0" err="1" smtClean="0">
                <a:solidFill>
                  <a:schemeClr val="bg1"/>
                </a:solidFill>
                <a:latin typeface="Goudy Old Style" pitchFamily="18" charset="0"/>
                <a:cs typeface="Arial" charset="0"/>
              </a:rPr>
              <a:t>ón</a:t>
            </a:r>
            <a:endParaRPr lang="en-US" b="1" dirty="0" smtClean="0">
              <a:solidFill>
                <a:schemeClr val="bg1"/>
              </a:solidFill>
              <a:latin typeface="Goudy Old Style" pitchFamily="18" charset="0"/>
              <a:cs typeface="Arial" charset="0"/>
            </a:endParaRPr>
          </a:p>
          <a:p>
            <a:pPr lvl="1"/>
            <a:endParaRPr lang="en-US" dirty="0" smtClean="0">
              <a:solidFill>
                <a:schemeClr val="bg1"/>
              </a:solidFill>
              <a:latin typeface="Goudy Old Style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321895"/>
            <a:ext cx="8229600" cy="646331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Goudy Old Style" pitchFamily="18" charset="0"/>
              </a:rPr>
              <a:t>CREACIÓN</a:t>
            </a:r>
            <a:endParaRPr lang="en-US" dirty="0">
              <a:solidFill>
                <a:schemeClr val="bg1"/>
              </a:solidFill>
              <a:latin typeface="Goudy Old Style" pitchFamily="18" charset="0"/>
            </a:endParaRPr>
          </a:p>
        </p:txBody>
      </p:sp>
      <p:grpSp>
        <p:nvGrpSpPr>
          <p:cNvPr id="4" name="Group 6"/>
          <p:cNvGrpSpPr>
            <a:grpSpLocks noChangeAspect="1"/>
          </p:cNvGrpSpPr>
          <p:nvPr/>
        </p:nvGrpSpPr>
        <p:grpSpPr bwMode="auto">
          <a:xfrm>
            <a:off x="1524000" y="990600"/>
            <a:ext cx="1622711" cy="1447800"/>
            <a:chOff x="1968" y="528"/>
            <a:chExt cx="1886" cy="1465"/>
          </a:xfrm>
        </p:grpSpPr>
        <p:sp>
          <p:nvSpPr>
            <p:cNvPr id="5" name="AutoShape 5"/>
            <p:cNvSpPr>
              <a:spLocks noChangeAspect="1" noChangeArrowheads="1" noTextEdit="1"/>
            </p:cNvSpPr>
            <p:nvPr/>
          </p:nvSpPr>
          <p:spPr bwMode="auto">
            <a:xfrm>
              <a:off x="1968" y="528"/>
              <a:ext cx="1886" cy="1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F6F08"/>
                </a:buClr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-106" charset="-128"/>
                <a:ea typeface="ＭＳ Ｐゴシック" pitchFamily="-106" charset="-128"/>
                <a:cs typeface="+mn-cs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2059" y="677"/>
              <a:ext cx="1708" cy="1049"/>
            </a:xfrm>
            <a:custGeom>
              <a:avLst/>
              <a:gdLst>
                <a:gd name="T0" fmla="*/ 1 w 3414"/>
                <a:gd name="T1" fmla="*/ 4 h 2099"/>
                <a:gd name="T2" fmla="*/ 0 w 3414"/>
                <a:gd name="T3" fmla="*/ 1 h 2099"/>
                <a:gd name="T4" fmla="*/ 2 w 3414"/>
                <a:gd name="T5" fmla="*/ 3 h 2099"/>
                <a:gd name="T6" fmla="*/ 4 w 3414"/>
                <a:gd name="T7" fmla="*/ 0 h 2099"/>
                <a:gd name="T8" fmla="*/ 5 w 3414"/>
                <a:gd name="T9" fmla="*/ 3 h 2099"/>
                <a:gd name="T10" fmla="*/ 7 w 3414"/>
                <a:gd name="T11" fmla="*/ 1 h 2099"/>
                <a:gd name="T12" fmla="*/ 7 w 3414"/>
                <a:gd name="T13" fmla="*/ 3 h 2099"/>
                <a:gd name="T14" fmla="*/ 7 w 3414"/>
                <a:gd name="T15" fmla="*/ 5 h 2099"/>
                <a:gd name="T16" fmla="*/ 1 w 3414"/>
                <a:gd name="T17" fmla="*/ 4 h 2099"/>
                <a:gd name="T18" fmla="*/ 1 w 3414"/>
                <a:gd name="T19" fmla="*/ 4 h 20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14"/>
                <a:gd name="T31" fmla="*/ 0 h 2099"/>
                <a:gd name="T32" fmla="*/ 3414 w 3414"/>
                <a:gd name="T33" fmla="*/ 2099 h 209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14" h="2099">
                  <a:moveTo>
                    <a:pt x="237" y="1749"/>
                  </a:moveTo>
                  <a:lnTo>
                    <a:pt x="0" y="469"/>
                  </a:lnTo>
                  <a:lnTo>
                    <a:pt x="920" y="1161"/>
                  </a:lnTo>
                  <a:lnTo>
                    <a:pt x="1747" y="0"/>
                  </a:lnTo>
                  <a:lnTo>
                    <a:pt x="2431" y="1142"/>
                  </a:lnTo>
                  <a:lnTo>
                    <a:pt x="3414" y="374"/>
                  </a:lnTo>
                  <a:lnTo>
                    <a:pt x="3330" y="1536"/>
                  </a:lnTo>
                  <a:lnTo>
                    <a:pt x="3195" y="2099"/>
                  </a:lnTo>
                  <a:lnTo>
                    <a:pt x="237" y="1749"/>
                  </a:lnTo>
                  <a:close/>
                </a:path>
              </a:pathLst>
            </a:custGeom>
            <a:solidFill>
              <a:srgbClr val="FFE6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F6F08"/>
                </a:buClr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-106" charset="-128"/>
                <a:ea typeface="ＭＳ Ｐゴシック" pitchFamily="-106" charset="-128"/>
                <a:cs typeface="+mn-cs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2228" y="1455"/>
              <a:ext cx="1406" cy="507"/>
            </a:xfrm>
            <a:custGeom>
              <a:avLst/>
              <a:gdLst>
                <a:gd name="T0" fmla="*/ 0 w 2810"/>
                <a:gd name="T1" fmla="*/ 1 h 1013"/>
                <a:gd name="T2" fmla="*/ 1 w 2810"/>
                <a:gd name="T3" fmla="*/ 1 h 1013"/>
                <a:gd name="T4" fmla="*/ 3 w 2810"/>
                <a:gd name="T5" fmla="*/ 0 h 1013"/>
                <a:gd name="T6" fmla="*/ 5 w 2810"/>
                <a:gd name="T7" fmla="*/ 1 h 1013"/>
                <a:gd name="T8" fmla="*/ 5 w 2810"/>
                <a:gd name="T9" fmla="*/ 1 h 1013"/>
                <a:gd name="T10" fmla="*/ 5 w 2810"/>
                <a:gd name="T11" fmla="*/ 2 h 1013"/>
                <a:gd name="T12" fmla="*/ 5 w 2810"/>
                <a:gd name="T13" fmla="*/ 2 h 1013"/>
                <a:gd name="T14" fmla="*/ 5 w 2810"/>
                <a:gd name="T15" fmla="*/ 2 h 1013"/>
                <a:gd name="T16" fmla="*/ 5 w 2810"/>
                <a:gd name="T17" fmla="*/ 2 h 1013"/>
                <a:gd name="T18" fmla="*/ 3 w 2810"/>
                <a:gd name="T19" fmla="*/ 2 h 1013"/>
                <a:gd name="T20" fmla="*/ 1 w 2810"/>
                <a:gd name="T21" fmla="*/ 2 h 1013"/>
                <a:gd name="T22" fmla="*/ 1 w 2810"/>
                <a:gd name="T23" fmla="*/ 2 h 1013"/>
                <a:gd name="T24" fmla="*/ 0 w 2810"/>
                <a:gd name="T25" fmla="*/ 1 h 1013"/>
                <a:gd name="T26" fmla="*/ 0 w 2810"/>
                <a:gd name="T27" fmla="*/ 1 h 10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10"/>
                <a:gd name="T43" fmla="*/ 0 h 1013"/>
                <a:gd name="T44" fmla="*/ 2810 w 2810"/>
                <a:gd name="T45" fmla="*/ 1013 h 10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10" h="1013">
                  <a:moveTo>
                    <a:pt x="0" y="357"/>
                  </a:moveTo>
                  <a:lnTo>
                    <a:pt x="297" y="91"/>
                  </a:lnTo>
                  <a:lnTo>
                    <a:pt x="1686" y="0"/>
                  </a:lnTo>
                  <a:lnTo>
                    <a:pt x="2414" y="137"/>
                  </a:lnTo>
                  <a:lnTo>
                    <a:pt x="2793" y="452"/>
                  </a:lnTo>
                  <a:lnTo>
                    <a:pt x="2810" y="690"/>
                  </a:lnTo>
                  <a:lnTo>
                    <a:pt x="2762" y="810"/>
                  </a:lnTo>
                  <a:lnTo>
                    <a:pt x="2616" y="912"/>
                  </a:lnTo>
                  <a:lnTo>
                    <a:pt x="2249" y="996"/>
                  </a:lnTo>
                  <a:lnTo>
                    <a:pt x="1703" y="1013"/>
                  </a:lnTo>
                  <a:lnTo>
                    <a:pt x="933" y="949"/>
                  </a:lnTo>
                  <a:lnTo>
                    <a:pt x="124" y="673"/>
                  </a:lnTo>
                  <a:lnTo>
                    <a:pt x="0" y="357"/>
                  </a:lnTo>
                  <a:close/>
                </a:path>
              </a:pathLst>
            </a:custGeom>
            <a:solidFill>
              <a:srgbClr val="C7C7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F6F08"/>
                </a:buClr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-106" charset="-128"/>
                <a:ea typeface="ＭＳ Ｐゴシック" pitchFamily="-106" charset="-128"/>
                <a:cs typeface="+mn-cs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2146" y="1233"/>
              <a:ext cx="1546" cy="489"/>
            </a:xfrm>
            <a:custGeom>
              <a:avLst/>
              <a:gdLst>
                <a:gd name="T0" fmla="*/ 0 w 3093"/>
                <a:gd name="T1" fmla="*/ 1 h 977"/>
                <a:gd name="T2" fmla="*/ 0 w 3093"/>
                <a:gd name="T3" fmla="*/ 2 h 977"/>
                <a:gd name="T4" fmla="*/ 0 w 3093"/>
                <a:gd name="T5" fmla="*/ 2 h 977"/>
                <a:gd name="T6" fmla="*/ 2 w 3093"/>
                <a:gd name="T7" fmla="*/ 1 h 977"/>
                <a:gd name="T8" fmla="*/ 4 w 3093"/>
                <a:gd name="T9" fmla="*/ 2 h 977"/>
                <a:gd name="T10" fmla="*/ 4 w 3093"/>
                <a:gd name="T11" fmla="*/ 2 h 977"/>
                <a:gd name="T12" fmla="*/ 5 w 3093"/>
                <a:gd name="T13" fmla="*/ 2 h 977"/>
                <a:gd name="T14" fmla="*/ 5 w 3093"/>
                <a:gd name="T15" fmla="*/ 2 h 977"/>
                <a:gd name="T16" fmla="*/ 6 w 3093"/>
                <a:gd name="T17" fmla="*/ 1 h 977"/>
                <a:gd name="T18" fmla="*/ 4 w 3093"/>
                <a:gd name="T19" fmla="*/ 1 h 977"/>
                <a:gd name="T20" fmla="*/ 2 w 3093"/>
                <a:gd name="T21" fmla="*/ 0 h 977"/>
                <a:gd name="T22" fmla="*/ 1 w 3093"/>
                <a:gd name="T23" fmla="*/ 1 h 977"/>
                <a:gd name="T24" fmla="*/ 0 w 3093"/>
                <a:gd name="T25" fmla="*/ 1 h 977"/>
                <a:gd name="T26" fmla="*/ 0 w 3093"/>
                <a:gd name="T27" fmla="*/ 1 h 9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93"/>
                <a:gd name="T43" fmla="*/ 0 h 977"/>
                <a:gd name="T44" fmla="*/ 3093 w 3093"/>
                <a:gd name="T45" fmla="*/ 977 h 97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93" h="977">
                  <a:moveTo>
                    <a:pt x="0" y="386"/>
                  </a:moveTo>
                  <a:lnTo>
                    <a:pt x="93" y="920"/>
                  </a:lnTo>
                  <a:lnTo>
                    <a:pt x="454" y="580"/>
                  </a:lnTo>
                  <a:lnTo>
                    <a:pt x="1401" y="443"/>
                  </a:lnTo>
                  <a:lnTo>
                    <a:pt x="2258" y="526"/>
                  </a:lnTo>
                  <a:lnTo>
                    <a:pt x="2507" y="635"/>
                  </a:lnTo>
                  <a:lnTo>
                    <a:pt x="2810" y="800"/>
                  </a:lnTo>
                  <a:lnTo>
                    <a:pt x="3041" y="977"/>
                  </a:lnTo>
                  <a:lnTo>
                    <a:pt x="3093" y="452"/>
                  </a:lnTo>
                  <a:lnTo>
                    <a:pt x="2359" y="72"/>
                  </a:lnTo>
                  <a:lnTo>
                    <a:pt x="1252" y="0"/>
                  </a:lnTo>
                  <a:lnTo>
                    <a:pt x="644" y="129"/>
                  </a:lnTo>
                  <a:lnTo>
                    <a:pt x="0" y="386"/>
                  </a:lnTo>
                  <a:close/>
                </a:path>
              </a:pathLst>
            </a:custGeom>
            <a:solidFill>
              <a:srgbClr val="FFAD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F6F08"/>
                </a:buClr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-106" charset="-128"/>
                <a:ea typeface="ＭＳ Ｐゴシック" pitchFamily="-106" charset="-128"/>
                <a:cs typeface="+mn-cs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692" y="805"/>
              <a:ext cx="236" cy="382"/>
            </a:xfrm>
            <a:custGeom>
              <a:avLst/>
              <a:gdLst>
                <a:gd name="T0" fmla="*/ 1 w 469"/>
                <a:gd name="T1" fmla="*/ 0 h 765"/>
                <a:gd name="T2" fmla="*/ 1 w 469"/>
                <a:gd name="T3" fmla="*/ 0 h 765"/>
                <a:gd name="T4" fmla="*/ 1 w 469"/>
                <a:gd name="T5" fmla="*/ 0 h 765"/>
                <a:gd name="T6" fmla="*/ 1 w 469"/>
                <a:gd name="T7" fmla="*/ 0 h 765"/>
                <a:gd name="T8" fmla="*/ 1 w 469"/>
                <a:gd name="T9" fmla="*/ 0 h 765"/>
                <a:gd name="T10" fmla="*/ 1 w 469"/>
                <a:gd name="T11" fmla="*/ 0 h 765"/>
                <a:gd name="T12" fmla="*/ 1 w 469"/>
                <a:gd name="T13" fmla="*/ 0 h 765"/>
                <a:gd name="T14" fmla="*/ 1 w 469"/>
                <a:gd name="T15" fmla="*/ 0 h 765"/>
                <a:gd name="T16" fmla="*/ 1 w 469"/>
                <a:gd name="T17" fmla="*/ 0 h 765"/>
                <a:gd name="T18" fmla="*/ 1 w 469"/>
                <a:gd name="T19" fmla="*/ 0 h 765"/>
                <a:gd name="T20" fmla="*/ 1 w 469"/>
                <a:gd name="T21" fmla="*/ 0 h 765"/>
                <a:gd name="T22" fmla="*/ 1 w 469"/>
                <a:gd name="T23" fmla="*/ 0 h 765"/>
                <a:gd name="T24" fmla="*/ 1 w 469"/>
                <a:gd name="T25" fmla="*/ 0 h 765"/>
                <a:gd name="T26" fmla="*/ 1 w 469"/>
                <a:gd name="T27" fmla="*/ 0 h 765"/>
                <a:gd name="T28" fmla="*/ 1 w 469"/>
                <a:gd name="T29" fmla="*/ 0 h 765"/>
                <a:gd name="T30" fmla="*/ 1 w 469"/>
                <a:gd name="T31" fmla="*/ 0 h 765"/>
                <a:gd name="T32" fmla="*/ 1 w 469"/>
                <a:gd name="T33" fmla="*/ 1 h 765"/>
                <a:gd name="T34" fmla="*/ 1 w 469"/>
                <a:gd name="T35" fmla="*/ 1 h 765"/>
                <a:gd name="T36" fmla="*/ 1 w 469"/>
                <a:gd name="T37" fmla="*/ 1 h 765"/>
                <a:gd name="T38" fmla="*/ 1 w 469"/>
                <a:gd name="T39" fmla="*/ 1 h 765"/>
                <a:gd name="T40" fmla="*/ 1 w 469"/>
                <a:gd name="T41" fmla="*/ 1 h 765"/>
                <a:gd name="T42" fmla="*/ 1 w 469"/>
                <a:gd name="T43" fmla="*/ 1 h 765"/>
                <a:gd name="T44" fmla="*/ 1 w 469"/>
                <a:gd name="T45" fmla="*/ 1 h 765"/>
                <a:gd name="T46" fmla="*/ 1 w 469"/>
                <a:gd name="T47" fmla="*/ 1 h 765"/>
                <a:gd name="T48" fmla="*/ 1 w 469"/>
                <a:gd name="T49" fmla="*/ 1 h 765"/>
                <a:gd name="T50" fmla="*/ 1 w 469"/>
                <a:gd name="T51" fmla="*/ 1 h 765"/>
                <a:gd name="T52" fmla="*/ 0 w 469"/>
                <a:gd name="T53" fmla="*/ 1 h 765"/>
                <a:gd name="T54" fmla="*/ 1 w 469"/>
                <a:gd name="T55" fmla="*/ 1 h 765"/>
                <a:gd name="T56" fmla="*/ 1 w 469"/>
                <a:gd name="T57" fmla="*/ 1 h 765"/>
                <a:gd name="T58" fmla="*/ 1 w 469"/>
                <a:gd name="T59" fmla="*/ 1 h 765"/>
                <a:gd name="T60" fmla="*/ 1 w 469"/>
                <a:gd name="T61" fmla="*/ 1 h 765"/>
                <a:gd name="T62" fmla="*/ 1 w 469"/>
                <a:gd name="T63" fmla="*/ 1 h 765"/>
                <a:gd name="T64" fmla="*/ 1 w 469"/>
                <a:gd name="T65" fmla="*/ 1 h 765"/>
                <a:gd name="T66" fmla="*/ 1 w 469"/>
                <a:gd name="T67" fmla="*/ 0 h 765"/>
                <a:gd name="T68" fmla="*/ 1 w 469"/>
                <a:gd name="T69" fmla="*/ 0 h 765"/>
                <a:gd name="T70" fmla="*/ 1 w 469"/>
                <a:gd name="T71" fmla="*/ 0 h 765"/>
                <a:gd name="T72" fmla="*/ 1 w 469"/>
                <a:gd name="T73" fmla="*/ 0 h 765"/>
                <a:gd name="T74" fmla="*/ 1 w 469"/>
                <a:gd name="T75" fmla="*/ 0 h 765"/>
                <a:gd name="T76" fmla="*/ 1 w 469"/>
                <a:gd name="T77" fmla="*/ 0 h 765"/>
                <a:gd name="T78" fmla="*/ 1 w 469"/>
                <a:gd name="T79" fmla="*/ 0 h 765"/>
                <a:gd name="T80" fmla="*/ 1 w 469"/>
                <a:gd name="T81" fmla="*/ 0 h 765"/>
                <a:gd name="T82" fmla="*/ 1 w 469"/>
                <a:gd name="T83" fmla="*/ 0 h 765"/>
                <a:gd name="T84" fmla="*/ 1 w 469"/>
                <a:gd name="T85" fmla="*/ 0 h 765"/>
                <a:gd name="T86" fmla="*/ 1 w 469"/>
                <a:gd name="T87" fmla="*/ 0 h 765"/>
                <a:gd name="T88" fmla="*/ 1 w 469"/>
                <a:gd name="T89" fmla="*/ 0 h 765"/>
                <a:gd name="T90" fmla="*/ 1 w 469"/>
                <a:gd name="T91" fmla="*/ 0 h 765"/>
                <a:gd name="T92" fmla="*/ 1 w 469"/>
                <a:gd name="T93" fmla="*/ 0 h 765"/>
                <a:gd name="T94" fmla="*/ 1 w 469"/>
                <a:gd name="T95" fmla="*/ 0 h 76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69"/>
                <a:gd name="T145" fmla="*/ 0 h 765"/>
                <a:gd name="T146" fmla="*/ 469 w 469"/>
                <a:gd name="T147" fmla="*/ 765 h 76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69" h="765">
                  <a:moveTo>
                    <a:pt x="429" y="0"/>
                  </a:moveTo>
                  <a:lnTo>
                    <a:pt x="441" y="10"/>
                  </a:lnTo>
                  <a:lnTo>
                    <a:pt x="450" y="21"/>
                  </a:lnTo>
                  <a:lnTo>
                    <a:pt x="458" y="33"/>
                  </a:lnTo>
                  <a:lnTo>
                    <a:pt x="464" y="46"/>
                  </a:lnTo>
                  <a:lnTo>
                    <a:pt x="467" y="57"/>
                  </a:lnTo>
                  <a:lnTo>
                    <a:pt x="469" y="69"/>
                  </a:lnTo>
                  <a:lnTo>
                    <a:pt x="469" y="82"/>
                  </a:lnTo>
                  <a:lnTo>
                    <a:pt x="469" y="95"/>
                  </a:lnTo>
                  <a:lnTo>
                    <a:pt x="465" y="109"/>
                  </a:lnTo>
                  <a:lnTo>
                    <a:pt x="462" y="122"/>
                  </a:lnTo>
                  <a:lnTo>
                    <a:pt x="456" y="135"/>
                  </a:lnTo>
                  <a:lnTo>
                    <a:pt x="448" y="149"/>
                  </a:lnTo>
                  <a:lnTo>
                    <a:pt x="445" y="156"/>
                  </a:lnTo>
                  <a:lnTo>
                    <a:pt x="441" y="162"/>
                  </a:lnTo>
                  <a:lnTo>
                    <a:pt x="437" y="170"/>
                  </a:lnTo>
                  <a:lnTo>
                    <a:pt x="433" y="177"/>
                  </a:lnTo>
                  <a:lnTo>
                    <a:pt x="427" y="183"/>
                  </a:lnTo>
                  <a:lnTo>
                    <a:pt x="424" y="190"/>
                  </a:lnTo>
                  <a:lnTo>
                    <a:pt x="418" y="198"/>
                  </a:lnTo>
                  <a:lnTo>
                    <a:pt x="414" y="206"/>
                  </a:lnTo>
                  <a:lnTo>
                    <a:pt x="405" y="217"/>
                  </a:lnTo>
                  <a:lnTo>
                    <a:pt x="391" y="232"/>
                  </a:lnTo>
                  <a:lnTo>
                    <a:pt x="386" y="238"/>
                  </a:lnTo>
                  <a:lnTo>
                    <a:pt x="380" y="246"/>
                  </a:lnTo>
                  <a:lnTo>
                    <a:pt x="376" y="251"/>
                  </a:lnTo>
                  <a:lnTo>
                    <a:pt x="370" y="259"/>
                  </a:lnTo>
                  <a:lnTo>
                    <a:pt x="359" y="272"/>
                  </a:lnTo>
                  <a:lnTo>
                    <a:pt x="349" y="286"/>
                  </a:lnTo>
                  <a:lnTo>
                    <a:pt x="344" y="293"/>
                  </a:lnTo>
                  <a:lnTo>
                    <a:pt x="338" y="301"/>
                  </a:lnTo>
                  <a:lnTo>
                    <a:pt x="332" y="306"/>
                  </a:lnTo>
                  <a:lnTo>
                    <a:pt x="329" y="314"/>
                  </a:lnTo>
                  <a:lnTo>
                    <a:pt x="317" y="327"/>
                  </a:lnTo>
                  <a:lnTo>
                    <a:pt x="310" y="341"/>
                  </a:lnTo>
                  <a:lnTo>
                    <a:pt x="302" y="354"/>
                  </a:lnTo>
                  <a:lnTo>
                    <a:pt x="294" y="367"/>
                  </a:lnTo>
                  <a:lnTo>
                    <a:pt x="289" y="379"/>
                  </a:lnTo>
                  <a:lnTo>
                    <a:pt x="285" y="392"/>
                  </a:lnTo>
                  <a:lnTo>
                    <a:pt x="281" y="403"/>
                  </a:lnTo>
                  <a:lnTo>
                    <a:pt x="281" y="417"/>
                  </a:lnTo>
                  <a:lnTo>
                    <a:pt x="275" y="428"/>
                  </a:lnTo>
                  <a:lnTo>
                    <a:pt x="270" y="440"/>
                  </a:lnTo>
                  <a:lnTo>
                    <a:pt x="264" y="451"/>
                  </a:lnTo>
                  <a:lnTo>
                    <a:pt x="260" y="462"/>
                  </a:lnTo>
                  <a:lnTo>
                    <a:pt x="254" y="472"/>
                  </a:lnTo>
                  <a:lnTo>
                    <a:pt x="249" y="483"/>
                  </a:lnTo>
                  <a:lnTo>
                    <a:pt x="245" y="495"/>
                  </a:lnTo>
                  <a:lnTo>
                    <a:pt x="241" y="506"/>
                  </a:lnTo>
                  <a:lnTo>
                    <a:pt x="233" y="517"/>
                  </a:lnTo>
                  <a:lnTo>
                    <a:pt x="230" y="527"/>
                  </a:lnTo>
                  <a:lnTo>
                    <a:pt x="224" y="538"/>
                  </a:lnTo>
                  <a:lnTo>
                    <a:pt x="220" y="550"/>
                  </a:lnTo>
                  <a:lnTo>
                    <a:pt x="214" y="561"/>
                  </a:lnTo>
                  <a:lnTo>
                    <a:pt x="211" y="573"/>
                  </a:lnTo>
                  <a:lnTo>
                    <a:pt x="203" y="584"/>
                  </a:lnTo>
                  <a:lnTo>
                    <a:pt x="199" y="595"/>
                  </a:lnTo>
                  <a:lnTo>
                    <a:pt x="194" y="605"/>
                  </a:lnTo>
                  <a:lnTo>
                    <a:pt x="188" y="614"/>
                  </a:lnTo>
                  <a:lnTo>
                    <a:pt x="182" y="626"/>
                  </a:lnTo>
                  <a:lnTo>
                    <a:pt x="176" y="637"/>
                  </a:lnTo>
                  <a:lnTo>
                    <a:pt x="171" y="649"/>
                  </a:lnTo>
                  <a:lnTo>
                    <a:pt x="165" y="658"/>
                  </a:lnTo>
                  <a:lnTo>
                    <a:pt x="159" y="670"/>
                  </a:lnTo>
                  <a:lnTo>
                    <a:pt x="154" y="681"/>
                  </a:lnTo>
                  <a:lnTo>
                    <a:pt x="146" y="690"/>
                  </a:lnTo>
                  <a:lnTo>
                    <a:pt x="140" y="702"/>
                  </a:lnTo>
                  <a:lnTo>
                    <a:pt x="133" y="711"/>
                  </a:lnTo>
                  <a:lnTo>
                    <a:pt x="127" y="723"/>
                  </a:lnTo>
                  <a:lnTo>
                    <a:pt x="119" y="732"/>
                  </a:lnTo>
                  <a:lnTo>
                    <a:pt x="112" y="744"/>
                  </a:lnTo>
                  <a:lnTo>
                    <a:pt x="104" y="753"/>
                  </a:lnTo>
                  <a:lnTo>
                    <a:pt x="97" y="765"/>
                  </a:lnTo>
                  <a:lnTo>
                    <a:pt x="85" y="759"/>
                  </a:lnTo>
                  <a:lnTo>
                    <a:pt x="72" y="757"/>
                  </a:lnTo>
                  <a:lnTo>
                    <a:pt x="60" y="755"/>
                  </a:lnTo>
                  <a:lnTo>
                    <a:pt x="47" y="753"/>
                  </a:lnTo>
                  <a:lnTo>
                    <a:pt x="36" y="749"/>
                  </a:lnTo>
                  <a:lnTo>
                    <a:pt x="22" y="748"/>
                  </a:lnTo>
                  <a:lnTo>
                    <a:pt x="11" y="744"/>
                  </a:lnTo>
                  <a:lnTo>
                    <a:pt x="0" y="742"/>
                  </a:lnTo>
                  <a:lnTo>
                    <a:pt x="3" y="729"/>
                  </a:lnTo>
                  <a:lnTo>
                    <a:pt x="11" y="717"/>
                  </a:lnTo>
                  <a:lnTo>
                    <a:pt x="15" y="702"/>
                  </a:lnTo>
                  <a:lnTo>
                    <a:pt x="21" y="690"/>
                  </a:lnTo>
                  <a:lnTo>
                    <a:pt x="26" y="679"/>
                  </a:lnTo>
                  <a:lnTo>
                    <a:pt x="30" y="666"/>
                  </a:lnTo>
                  <a:lnTo>
                    <a:pt x="36" y="652"/>
                  </a:lnTo>
                  <a:lnTo>
                    <a:pt x="41" y="641"/>
                  </a:lnTo>
                  <a:lnTo>
                    <a:pt x="45" y="630"/>
                  </a:lnTo>
                  <a:lnTo>
                    <a:pt x="51" y="616"/>
                  </a:lnTo>
                  <a:lnTo>
                    <a:pt x="55" y="603"/>
                  </a:lnTo>
                  <a:lnTo>
                    <a:pt x="62" y="592"/>
                  </a:lnTo>
                  <a:lnTo>
                    <a:pt x="66" y="580"/>
                  </a:lnTo>
                  <a:lnTo>
                    <a:pt x="70" y="567"/>
                  </a:lnTo>
                  <a:lnTo>
                    <a:pt x="76" y="554"/>
                  </a:lnTo>
                  <a:lnTo>
                    <a:pt x="81" y="542"/>
                  </a:lnTo>
                  <a:lnTo>
                    <a:pt x="87" y="529"/>
                  </a:lnTo>
                  <a:lnTo>
                    <a:pt x="91" y="517"/>
                  </a:lnTo>
                  <a:lnTo>
                    <a:pt x="97" y="504"/>
                  </a:lnTo>
                  <a:lnTo>
                    <a:pt x="100" y="493"/>
                  </a:lnTo>
                  <a:lnTo>
                    <a:pt x="106" y="479"/>
                  </a:lnTo>
                  <a:lnTo>
                    <a:pt x="112" y="466"/>
                  </a:lnTo>
                  <a:lnTo>
                    <a:pt x="116" y="455"/>
                  </a:lnTo>
                  <a:lnTo>
                    <a:pt x="123" y="443"/>
                  </a:lnTo>
                  <a:lnTo>
                    <a:pt x="127" y="430"/>
                  </a:lnTo>
                  <a:lnTo>
                    <a:pt x="133" y="417"/>
                  </a:lnTo>
                  <a:lnTo>
                    <a:pt x="137" y="405"/>
                  </a:lnTo>
                  <a:lnTo>
                    <a:pt x="142" y="394"/>
                  </a:lnTo>
                  <a:lnTo>
                    <a:pt x="148" y="381"/>
                  </a:lnTo>
                  <a:lnTo>
                    <a:pt x="154" y="369"/>
                  </a:lnTo>
                  <a:lnTo>
                    <a:pt x="159" y="358"/>
                  </a:lnTo>
                  <a:lnTo>
                    <a:pt x="167" y="346"/>
                  </a:lnTo>
                  <a:lnTo>
                    <a:pt x="173" y="333"/>
                  </a:lnTo>
                  <a:lnTo>
                    <a:pt x="178" y="320"/>
                  </a:lnTo>
                  <a:lnTo>
                    <a:pt x="184" y="308"/>
                  </a:lnTo>
                  <a:lnTo>
                    <a:pt x="190" y="297"/>
                  </a:lnTo>
                  <a:lnTo>
                    <a:pt x="195" y="286"/>
                  </a:lnTo>
                  <a:lnTo>
                    <a:pt x="201" y="274"/>
                  </a:lnTo>
                  <a:lnTo>
                    <a:pt x="207" y="263"/>
                  </a:lnTo>
                  <a:lnTo>
                    <a:pt x="214" y="251"/>
                  </a:lnTo>
                  <a:lnTo>
                    <a:pt x="222" y="238"/>
                  </a:lnTo>
                  <a:lnTo>
                    <a:pt x="228" y="227"/>
                  </a:lnTo>
                  <a:lnTo>
                    <a:pt x="235" y="215"/>
                  </a:lnTo>
                  <a:lnTo>
                    <a:pt x="243" y="204"/>
                  </a:lnTo>
                  <a:lnTo>
                    <a:pt x="251" y="192"/>
                  </a:lnTo>
                  <a:lnTo>
                    <a:pt x="258" y="183"/>
                  </a:lnTo>
                  <a:lnTo>
                    <a:pt x="266" y="171"/>
                  </a:lnTo>
                  <a:lnTo>
                    <a:pt x="275" y="160"/>
                  </a:lnTo>
                  <a:lnTo>
                    <a:pt x="283" y="149"/>
                  </a:lnTo>
                  <a:lnTo>
                    <a:pt x="291" y="137"/>
                  </a:lnTo>
                  <a:lnTo>
                    <a:pt x="298" y="126"/>
                  </a:lnTo>
                  <a:lnTo>
                    <a:pt x="306" y="116"/>
                  </a:lnTo>
                  <a:lnTo>
                    <a:pt x="313" y="105"/>
                  </a:lnTo>
                  <a:lnTo>
                    <a:pt x="325" y="95"/>
                  </a:lnTo>
                  <a:lnTo>
                    <a:pt x="332" y="84"/>
                  </a:lnTo>
                  <a:lnTo>
                    <a:pt x="344" y="76"/>
                  </a:lnTo>
                  <a:lnTo>
                    <a:pt x="353" y="65"/>
                  </a:lnTo>
                  <a:lnTo>
                    <a:pt x="363" y="55"/>
                  </a:lnTo>
                  <a:lnTo>
                    <a:pt x="372" y="46"/>
                  </a:lnTo>
                  <a:lnTo>
                    <a:pt x="384" y="36"/>
                  </a:lnTo>
                  <a:lnTo>
                    <a:pt x="393" y="27"/>
                  </a:lnTo>
                  <a:lnTo>
                    <a:pt x="405" y="17"/>
                  </a:lnTo>
                  <a:lnTo>
                    <a:pt x="416" y="8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F6F08"/>
                </a:buClr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-106" charset="-128"/>
                <a:ea typeface="ＭＳ Ｐゴシック" pitchFamily="-106" charset="-128"/>
                <a:cs typeface="+mn-cs"/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3478" y="1057"/>
              <a:ext cx="178" cy="187"/>
            </a:xfrm>
            <a:custGeom>
              <a:avLst/>
              <a:gdLst>
                <a:gd name="T0" fmla="*/ 0 w 354"/>
                <a:gd name="T1" fmla="*/ 0 h 377"/>
                <a:gd name="T2" fmla="*/ 0 w 354"/>
                <a:gd name="T3" fmla="*/ 0 h 377"/>
                <a:gd name="T4" fmla="*/ 0 w 354"/>
                <a:gd name="T5" fmla="*/ 0 h 377"/>
                <a:gd name="T6" fmla="*/ 0 w 354"/>
                <a:gd name="T7" fmla="*/ 0 h 377"/>
                <a:gd name="T8" fmla="*/ 0 w 354"/>
                <a:gd name="T9" fmla="*/ 0 h 377"/>
                <a:gd name="T10" fmla="*/ 0 w 354"/>
                <a:gd name="T11" fmla="*/ 0 h 377"/>
                <a:gd name="T12" fmla="*/ 0 w 354"/>
                <a:gd name="T13" fmla="*/ 0 h 377"/>
                <a:gd name="T14" fmla="*/ 0 w 354"/>
                <a:gd name="T15" fmla="*/ 0 h 377"/>
                <a:gd name="T16" fmla="*/ 0 w 354"/>
                <a:gd name="T17" fmla="*/ 0 h 377"/>
                <a:gd name="T18" fmla="*/ 0 w 354"/>
                <a:gd name="T19" fmla="*/ 0 h 377"/>
                <a:gd name="T20" fmla="*/ 0 w 354"/>
                <a:gd name="T21" fmla="*/ 0 h 377"/>
                <a:gd name="T22" fmla="*/ 0 w 354"/>
                <a:gd name="T23" fmla="*/ 0 h 377"/>
                <a:gd name="T24" fmla="*/ 0 w 354"/>
                <a:gd name="T25" fmla="*/ 0 h 377"/>
                <a:gd name="T26" fmla="*/ 0 w 354"/>
                <a:gd name="T27" fmla="*/ 0 h 377"/>
                <a:gd name="T28" fmla="*/ 0 w 354"/>
                <a:gd name="T29" fmla="*/ 0 h 377"/>
                <a:gd name="T30" fmla="*/ 0 w 354"/>
                <a:gd name="T31" fmla="*/ 0 h 377"/>
                <a:gd name="T32" fmla="*/ 0 w 354"/>
                <a:gd name="T33" fmla="*/ 0 h 377"/>
                <a:gd name="T34" fmla="*/ 0 w 354"/>
                <a:gd name="T35" fmla="*/ 0 h 377"/>
                <a:gd name="T36" fmla="*/ 0 w 354"/>
                <a:gd name="T37" fmla="*/ 0 h 377"/>
                <a:gd name="T38" fmla="*/ 0 w 354"/>
                <a:gd name="T39" fmla="*/ 0 h 377"/>
                <a:gd name="T40" fmla="*/ 0 w 354"/>
                <a:gd name="T41" fmla="*/ 0 h 377"/>
                <a:gd name="T42" fmla="*/ 0 w 354"/>
                <a:gd name="T43" fmla="*/ 0 h 377"/>
                <a:gd name="T44" fmla="*/ 0 w 354"/>
                <a:gd name="T45" fmla="*/ 0 h 377"/>
                <a:gd name="T46" fmla="*/ 0 w 354"/>
                <a:gd name="T47" fmla="*/ 0 h 377"/>
                <a:gd name="T48" fmla="*/ 0 w 354"/>
                <a:gd name="T49" fmla="*/ 0 h 377"/>
                <a:gd name="T50" fmla="*/ 0 w 354"/>
                <a:gd name="T51" fmla="*/ 0 h 377"/>
                <a:gd name="T52" fmla="*/ 0 w 354"/>
                <a:gd name="T53" fmla="*/ 0 h 377"/>
                <a:gd name="T54" fmla="*/ 0 w 354"/>
                <a:gd name="T55" fmla="*/ 0 h 377"/>
                <a:gd name="T56" fmla="*/ 0 w 354"/>
                <a:gd name="T57" fmla="*/ 0 h 377"/>
                <a:gd name="T58" fmla="*/ 0 w 354"/>
                <a:gd name="T59" fmla="*/ 0 h 377"/>
                <a:gd name="T60" fmla="*/ 0 w 354"/>
                <a:gd name="T61" fmla="*/ 0 h 377"/>
                <a:gd name="T62" fmla="*/ 0 w 354"/>
                <a:gd name="T63" fmla="*/ 0 h 377"/>
                <a:gd name="T64" fmla="*/ 0 w 354"/>
                <a:gd name="T65" fmla="*/ 0 h 377"/>
                <a:gd name="T66" fmla="*/ 0 w 354"/>
                <a:gd name="T67" fmla="*/ 0 h 377"/>
                <a:gd name="T68" fmla="*/ 0 w 354"/>
                <a:gd name="T69" fmla="*/ 0 h 377"/>
                <a:gd name="T70" fmla="*/ 0 w 354"/>
                <a:gd name="T71" fmla="*/ 0 h 377"/>
                <a:gd name="T72" fmla="*/ 0 w 354"/>
                <a:gd name="T73" fmla="*/ 0 h 377"/>
                <a:gd name="T74" fmla="*/ 0 w 354"/>
                <a:gd name="T75" fmla="*/ 0 h 377"/>
                <a:gd name="T76" fmla="*/ 0 w 354"/>
                <a:gd name="T77" fmla="*/ 0 h 377"/>
                <a:gd name="T78" fmla="*/ 0 w 354"/>
                <a:gd name="T79" fmla="*/ 0 h 377"/>
                <a:gd name="T80" fmla="*/ 0 w 354"/>
                <a:gd name="T81" fmla="*/ 0 h 377"/>
                <a:gd name="T82" fmla="*/ 0 w 354"/>
                <a:gd name="T83" fmla="*/ 0 h 377"/>
                <a:gd name="T84" fmla="*/ 0 w 354"/>
                <a:gd name="T85" fmla="*/ 0 h 377"/>
                <a:gd name="T86" fmla="*/ 0 w 354"/>
                <a:gd name="T87" fmla="*/ 0 h 3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4"/>
                <a:gd name="T133" fmla="*/ 0 h 377"/>
                <a:gd name="T134" fmla="*/ 354 w 354"/>
                <a:gd name="T135" fmla="*/ 377 h 37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4" h="377">
                  <a:moveTo>
                    <a:pt x="300" y="0"/>
                  </a:moveTo>
                  <a:lnTo>
                    <a:pt x="308" y="6"/>
                  </a:lnTo>
                  <a:lnTo>
                    <a:pt x="316" y="12"/>
                  </a:lnTo>
                  <a:lnTo>
                    <a:pt x="321" y="15"/>
                  </a:lnTo>
                  <a:lnTo>
                    <a:pt x="329" y="23"/>
                  </a:lnTo>
                  <a:lnTo>
                    <a:pt x="338" y="34"/>
                  </a:lnTo>
                  <a:lnTo>
                    <a:pt x="348" y="46"/>
                  </a:lnTo>
                  <a:lnTo>
                    <a:pt x="352" y="57"/>
                  </a:lnTo>
                  <a:lnTo>
                    <a:pt x="354" y="69"/>
                  </a:lnTo>
                  <a:lnTo>
                    <a:pt x="354" y="80"/>
                  </a:lnTo>
                  <a:lnTo>
                    <a:pt x="354" y="91"/>
                  </a:lnTo>
                  <a:lnTo>
                    <a:pt x="350" y="103"/>
                  </a:lnTo>
                  <a:lnTo>
                    <a:pt x="344" y="114"/>
                  </a:lnTo>
                  <a:lnTo>
                    <a:pt x="337" y="126"/>
                  </a:lnTo>
                  <a:lnTo>
                    <a:pt x="331" y="139"/>
                  </a:lnTo>
                  <a:lnTo>
                    <a:pt x="319" y="150"/>
                  </a:lnTo>
                  <a:lnTo>
                    <a:pt x="308" y="164"/>
                  </a:lnTo>
                  <a:lnTo>
                    <a:pt x="297" y="175"/>
                  </a:lnTo>
                  <a:lnTo>
                    <a:pt x="285" y="188"/>
                  </a:lnTo>
                  <a:lnTo>
                    <a:pt x="278" y="194"/>
                  </a:lnTo>
                  <a:lnTo>
                    <a:pt x="270" y="200"/>
                  </a:lnTo>
                  <a:lnTo>
                    <a:pt x="262" y="206"/>
                  </a:lnTo>
                  <a:lnTo>
                    <a:pt x="257" y="211"/>
                  </a:lnTo>
                  <a:lnTo>
                    <a:pt x="249" y="217"/>
                  </a:lnTo>
                  <a:lnTo>
                    <a:pt x="241" y="223"/>
                  </a:lnTo>
                  <a:lnTo>
                    <a:pt x="234" y="228"/>
                  </a:lnTo>
                  <a:lnTo>
                    <a:pt x="228" y="236"/>
                  </a:lnTo>
                  <a:lnTo>
                    <a:pt x="221" y="240"/>
                  </a:lnTo>
                  <a:lnTo>
                    <a:pt x="213" y="247"/>
                  </a:lnTo>
                  <a:lnTo>
                    <a:pt x="205" y="253"/>
                  </a:lnTo>
                  <a:lnTo>
                    <a:pt x="198" y="259"/>
                  </a:lnTo>
                  <a:lnTo>
                    <a:pt x="190" y="264"/>
                  </a:lnTo>
                  <a:lnTo>
                    <a:pt x="183" y="270"/>
                  </a:lnTo>
                  <a:lnTo>
                    <a:pt x="177" y="278"/>
                  </a:lnTo>
                  <a:lnTo>
                    <a:pt x="171" y="283"/>
                  </a:lnTo>
                  <a:lnTo>
                    <a:pt x="164" y="289"/>
                  </a:lnTo>
                  <a:lnTo>
                    <a:pt x="156" y="295"/>
                  </a:lnTo>
                  <a:lnTo>
                    <a:pt x="148" y="301"/>
                  </a:lnTo>
                  <a:lnTo>
                    <a:pt x="145" y="306"/>
                  </a:lnTo>
                  <a:lnTo>
                    <a:pt x="131" y="318"/>
                  </a:lnTo>
                  <a:lnTo>
                    <a:pt x="122" y="331"/>
                  </a:lnTo>
                  <a:lnTo>
                    <a:pt x="110" y="342"/>
                  </a:lnTo>
                  <a:lnTo>
                    <a:pt x="105" y="354"/>
                  </a:lnTo>
                  <a:lnTo>
                    <a:pt x="97" y="365"/>
                  </a:lnTo>
                  <a:lnTo>
                    <a:pt x="93" y="377"/>
                  </a:lnTo>
                  <a:lnTo>
                    <a:pt x="82" y="369"/>
                  </a:lnTo>
                  <a:lnTo>
                    <a:pt x="70" y="365"/>
                  </a:lnTo>
                  <a:lnTo>
                    <a:pt x="59" y="360"/>
                  </a:lnTo>
                  <a:lnTo>
                    <a:pt x="48" y="356"/>
                  </a:lnTo>
                  <a:lnTo>
                    <a:pt x="34" y="350"/>
                  </a:lnTo>
                  <a:lnTo>
                    <a:pt x="23" y="344"/>
                  </a:lnTo>
                  <a:lnTo>
                    <a:pt x="11" y="339"/>
                  </a:lnTo>
                  <a:lnTo>
                    <a:pt x="0" y="335"/>
                  </a:lnTo>
                  <a:lnTo>
                    <a:pt x="0" y="327"/>
                  </a:lnTo>
                  <a:lnTo>
                    <a:pt x="2" y="320"/>
                  </a:lnTo>
                  <a:lnTo>
                    <a:pt x="2" y="312"/>
                  </a:lnTo>
                  <a:lnTo>
                    <a:pt x="6" y="304"/>
                  </a:lnTo>
                  <a:lnTo>
                    <a:pt x="10" y="291"/>
                  </a:lnTo>
                  <a:lnTo>
                    <a:pt x="13" y="278"/>
                  </a:lnTo>
                  <a:lnTo>
                    <a:pt x="19" y="264"/>
                  </a:lnTo>
                  <a:lnTo>
                    <a:pt x="25" y="253"/>
                  </a:lnTo>
                  <a:lnTo>
                    <a:pt x="32" y="242"/>
                  </a:lnTo>
                  <a:lnTo>
                    <a:pt x="42" y="230"/>
                  </a:lnTo>
                  <a:lnTo>
                    <a:pt x="49" y="219"/>
                  </a:lnTo>
                  <a:lnTo>
                    <a:pt x="59" y="207"/>
                  </a:lnTo>
                  <a:lnTo>
                    <a:pt x="67" y="198"/>
                  </a:lnTo>
                  <a:lnTo>
                    <a:pt x="78" y="188"/>
                  </a:lnTo>
                  <a:lnTo>
                    <a:pt x="87" y="177"/>
                  </a:lnTo>
                  <a:lnTo>
                    <a:pt x="99" y="167"/>
                  </a:lnTo>
                  <a:lnTo>
                    <a:pt x="110" y="158"/>
                  </a:lnTo>
                  <a:lnTo>
                    <a:pt x="122" y="150"/>
                  </a:lnTo>
                  <a:lnTo>
                    <a:pt x="131" y="141"/>
                  </a:lnTo>
                  <a:lnTo>
                    <a:pt x="143" y="131"/>
                  </a:lnTo>
                  <a:lnTo>
                    <a:pt x="154" y="122"/>
                  </a:lnTo>
                  <a:lnTo>
                    <a:pt x="167" y="114"/>
                  </a:lnTo>
                  <a:lnTo>
                    <a:pt x="179" y="105"/>
                  </a:lnTo>
                  <a:lnTo>
                    <a:pt x="190" y="95"/>
                  </a:lnTo>
                  <a:lnTo>
                    <a:pt x="202" y="88"/>
                  </a:lnTo>
                  <a:lnTo>
                    <a:pt x="213" y="80"/>
                  </a:lnTo>
                  <a:lnTo>
                    <a:pt x="224" y="69"/>
                  </a:lnTo>
                  <a:lnTo>
                    <a:pt x="236" y="61"/>
                  </a:lnTo>
                  <a:lnTo>
                    <a:pt x="247" y="50"/>
                  </a:lnTo>
                  <a:lnTo>
                    <a:pt x="259" y="42"/>
                  </a:lnTo>
                  <a:lnTo>
                    <a:pt x="268" y="31"/>
                  </a:lnTo>
                  <a:lnTo>
                    <a:pt x="280" y="21"/>
                  </a:lnTo>
                  <a:lnTo>
                    <a:pt x="289" y="12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F6F08"/>
                </a:buClr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-106" charset="-128"/>
                <a:ea typeface="ＭＳ Ｐゴシック" pitchFamily="-106" charset="-128"/>
                <a:cs typeface="+mn-cs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2171" y="1105"/>
              <a:ext cx="94" cy="173"/>
            </a:xfrm>
            <a:custGeom>
              <a:avLst/>
              <a:gdLst>
                <a:gd name="T0" fmla="*/ 1 w 190"/>
                <a:gd name="T1" fmla="*/ 1 h 344"/>
                <a:gd name="T2" fmla="*/ 1 w 190"/>
                <a:gd name="T3" fmla="*/ 1 h 344"/>
                <a:gd name="T4" fmla="*/ 1 w 190"/>
                <a:gd name="T5" fmla="*/ 1 h 344"/>
                <a:gd name="T6" fmla="*/ 1 w 190"/>
                <a:gd name="T7" fmla="*/ 1 h 344"/>
                <a:gd name="T8" fmla="*/ 1 w 190"/>
                <a:gd name="T9" fmla="*/ 1 h 344"/>
                <a:gd name="T10" fmla="*/ 1 w 190"/>
                <a:gd name="T11" fmla="*/ 1 h 344"/>
                <a:gd name="T12" fmla="*/ 1 w 190"/>
                <a:gd name="T13" fmla="*/ 1 h 344"/>
                <a:gd name="T14" fmla="*/ 1 w 190"/>
                <a:gd name="T15" fmla="*/ 1 h 344"/>
                <a:gd name="T16" fmla="*/ 1 w 190"/>
                <a:gd name="T17" fmla="*/ 1 h 344"/>
                <a:gd name="T18" fmla="*/ 1 w 190"/>
                <a:gd name="T19" fmla="*/ 1 h 344"/>
                <a:gd name="T20" fmla="*/ 1 w 190"/>
                <a:gd name="T21" fmla="*/ 1 h 344"/>
                <a:gd name="T22" fmla="*/ 1 w 190"/>
                <a:gd name="T23" fmla="*/ 1 h 344"/>
                <a:gd name="T24" fmla="*/ 1 w 190"/>
                <a:gd name="T25" fmla="*/ 1 h 344"/>
                <a:gd name="T26" fmla="*/ 1 w 190"/>
                <a:gd name="T27" fmla="*/ 1 h 344"/>
                <a:gd name="T28" fmla="*/ 1 w 190"/>
                <a:gd name="T29" fmla="*/ 1 h 344"/>
                <a:gd name="T30" fmla="*/ 1 w 190"/>
                <a:gd name="T31" fmla="*/ 1 h 344"/>
                <a:gd name="T32" fmla="*/ 1 w 190"/>
                <a:gd name="T33" fmla="*/ 1 h 344"/>
                <a:gd name="T34" fmla="*/ 1 w 190"/>
                <a:gd name="T35" fmla="*/ 1 h 344"/>
                <a:gd name="T36" fmla="*/ 1 w 190"/>
                <a:gd name="T37" fmla="*/ 1 h 344"/>
                <a:gd name="T38" fmla="*/ 1 w 190"/>
                <a:gd name="T39" fmla="*/ 1 h 344"/>
                <a:gd name="T40" fmla="*/ 1 w 190"/>
                <a:gd name="T41" fmla="*/ 1 h 344"/>
                <a:gd name="T42" fmla="*/ 1 w 190"/>
                <a:gd name="T43" fmla="*/ 1 h 344"/>
                <a:gd name="T44" fmla="*/ 1 w 190"/>
                <a:gd name="T45" fmla="*/ 1 h 344"/>
                <a:gd name="T46" fmla="*/ 1 w 190"/>
                <a:gd name="T47" fmla="*/ 1 h 344"/>
                <a:gd name="T48" fmla="*/ 1 w 190"/>
                <a:gd name="T49" fmla="*/ 1 h 344"/>
                <a:gd name="T50" fmla="*/ 1 w 190"/>
                <a:gd name="T51" fmla="*/ 1 h 344"/>
                <a:gd name="T52" fmla="*/ 0 w 190"/>
                <a:gd name="T53" fmla="*/ 1 h 344"/>
                <a:gd name="T54" fmla="*/ 0 w 190"/>
                <a:gd name="T55" fmla="*/ 1 h 344"/>
                <a:gd name="T56" fmla="*/ 1 w 190"/>
                <a:gd name="T57" fmla="*/ 1 h 344"/>
                <a:gd name="T58" fmla="*/ 1 w 190"/>
                <a:gd name="T59" fmla="*/ 1 h 344"/>
                <a:gd name="T60" fmla="*/ 1 w 190"/>
                <a:gd name="T61" fmla="*/ 1 h 344"/>
                <a:gd name="T62" fmla="*/ 1 w 190"/>
                <a:gd name="T63" fmla="*/ 1 h 344"/>
                <a:gd name="T64" fmla="*/ 1 w 190"/>
                <a:gd name="T65" fmla="*/ 0 h 3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0"/>
                <a:gd name="T100" fmla="*/ 0 h 344"/>
                <a:gd name="T101" fmla="*/ 190 w 190"/>
                <a:gd name="T102" fmla="*/ 344 h 34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0" h="344">
                  <a:moveTo>
                    <a:pt x="45" y="0"/>
                  </a:moveTo>
                  <a:lnTo>
                    <a:pt x="53" y="4"/>
                  </a:lnTo>
                  <a:lnTo>
                    <a:pt x="61" y="10"/>
                  </a:lnTo>
                  <a:lnTo>
                    <a:pt x="68" y="17"/>
                  </a:lnTo>
                  <a:lnTo>
                    <a:pt x="78" y="25"/>
                  </a:lnTo>
                  <a:lnTo>
                    <a:pt x="85" y="32"/>
                  </a:lnTo>
                  <a:lnTo>
                    <a:pt x="93" y="40"/>
                  </a:lnTo>
                  <a:lnTo>
                    <a:pt x="101" y="50"/>
                  </a:lnTo>
                  <a:lnTo>
                    <a:pt x="110" y="61"/>
                  </a:lnTo>
                  <a:lnTo>
                    <a:pt x="118" y="70"/>
                  </a:lnTo>
                  <a:lnTo>
                    <a:pt x="125" y="82"/>
                  </a:lnTo>
                  <a:lnTo>
                    <a:pt x="133" y="93"/>
                  </a:lnTo>
                  <a:lnTo>
                    <a:pt x="142" y="105"/>
                  </a:lnTo>
                  <a:lnTo>
                    <a:pt x="148" y="116"/>
                  </a:lnTo>
                  <a:lnTo>
                    <a:pt x="156" y="128"/>
                  </a:lnTo>
                  <a:lnTo>
                    <a:pt x="161" y="139"/>
                  </a:lnTo>
                  <a:lnTo>
                    <a:pt x="169" y="152"/>
                  </a:lnTo>
                  <a:lnTo>
                    <a:pt x="173" y="164"/>
                  </a:lnTo>
                  <a:lnTo>
                    <a:pt x="177" y="177"/>
                  </a:lnTo>
                  <a:lnTo>
                    <a:pt x="180" y="188"/>
                  </a:lnTo>
                  <a:lnTo>
                    <a:pt x="184" y="202"/>
                  </a:lnTo>
                  <a:lnTo>
                    <a:pt x="186" y="213"/>
                  </a:lnTo>
                  <a:lnTo>
                    <a:pt x="188" y="226"/>
                  </a:lnTo>
                  <a:lnTo>
                    <a:pt x="188" y="238"/>
                  </a:lnTo>
                  <a:lnTo>
                    <a:pt x="190" y="253"/>
                  </a:lnTo>
                  <a:lnTo>
                    <a:pt x="188" y="264"/>
                  </a:lnTo>
                  <a:lnTo>
                    <a:pt x="186" y="276"/>
                  </a:lnTo>
                  <a:lnTo>
                    <a:pt x="182" y="287"/>
                  </a:lnTo>
                  <a:lnTo>
                    <a:pt x="180" y="299"/>
                  </a:lnTo>
                  <a:lnTo>
                    <a:pt x="173" y="310"/>
                  </a:lnTo>
                  <a:lnTo>
                    <a:pt x="167" y="321"/>
                  </a:lnTo>
                  <a:lnTo>
                    <a:pt x="160" y="333"/>
                  </a:lnTo>
                  <a:lnTo>
                    <a:pt x="152" y="344"/>
                  </a:lnTo>
                  <a:lnTo>
                    <a:pt x="139" y="335"/>
                  </a:lnTo>
                  <a:lnTo>
                    <a:pt x="131" y="327"/>
                  </a:lnTo>
                  <a:lnTo>
                    <a:pt x="120" y="318"/>
                  </a:lnTo>
                  <a:lnTo>
                    <a:pt x="110" y="310"/>
                  </a:lnTo>
                  <a:lnTo>
                    <a:pt x="101" y="301"/>
                  </a:lnTo>
                  <a:lnTo>
                    <a:pt x="91" y="291"/>
                  </a:lnTo>
                  <a:lnTo>
                    <a:pt x="82" y="280"/>
                  </a:lnTo>
                  <a:lnTo>
                    <a:pt x="74" y="270"/>
                  </a:lnTo>
                  <a:lnTo>
                    <a:pt x="65" y="259"/>
                  </a:lnTo>
                  <a:lnTo>
                    <a:pt x="57" y="247"/>
                  </a:lnTo>
                  <a:lnTo>
                    <a:pt x="49" y="236"/>
                  </a:lnTo>
                  <a:lnTo>
                    <a:pt x="42" y="226"/>
                  </a:lnTo>
                  <a:lnTo>
                    <a:pt x="34" y="213"/>
                  </a:lnTo>
                  <a:lnTo>
                    <a:pt x="28" y="202"/>
                  </a:lnTo>
                  <a:lnTo>
                    <a:pt x="23" y="190"/>
                  </a:lnTo>
                  <a:lnTo>
                    <a:pt x="19" y="179"/>
                  </a:lnTo>
                  <a:lnTo>
                    <a:pt x="11" y="166"/>
                  </a:lnTo>
                  <a:lnTo>
                    <a:pt x="7" y="154"/>
                  </a:lnTo>
                  <a:lnTo>
                    <a:pt x="4" y="143"/>
                  </a:lnTo>
                  <a:lnTo>
                    <a:pt x="4" y="131"/>
                  </a:lnTo>
                  <a:lnTo>
                    <a:pt x="0" y="118"/>
                  </a:lnTo>
                  <a:lnTo>
                    <a:pt x="0" y="107"/>
                  </a:lnTo>
                  <a:lnTo>
                    <a:pt x="0" y="95"/>
                  </a:lnTo>
                  <a:lnTo>
                    <a:pt x="2" y="84"/>
                  </a:lnTo>
                  <a:lnTo>
                    <a:pt x="2" y="70"/>
                  </a:lnTo>
                  <a:lnTo>
                    <a:pt x="6" y="59"/>
                  </a:lnTo>
                  <a:lnTo>
                    <a:pt x="7" y="48"/>
                  </a:lnTo>
                  <a:lnTo>
                    <a:pt x="15" y="38"/>
                  </a:lnTo>
                  <a:lnTo>
                    <a:pt x="19" y="27"/>
                  </a:lnTo>
                  <a:lnTo>
                    <a:pt x="26" y="17"/>
                  </a:lnTo>
                  <a:lnTo>
                    <a:pt x="34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F6F08"/>
                </a:buClr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-106" charset="-128"/>
                <a:ea typeface="ＭＳ Ｐゴシック" pitchFamily="-106" charset="-128"/>
                <a:cs typeface="+mn-cs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2617" y="1295"/>
              <a:ext cx="244" cy="91"/>
            </a:xfrm>
            <a:custGeom>
              <a:avLst/>
              <a:gdLst>
                <a:gd name="T0" fmla="*/ 1 w 488"/>
                <a:gd name="T1" fmla="*/ 1 h 179"/>
                <a:gd name="T2" fmla="*/ 1 w 488"/>
                <a:gd name="T3" fmla="*/ 1 h 179"/>
                <a:gd name="T4" fmla="*/ 1 w 488"/>
                <a:gd name="T5" fmla="*/ 1 h 179"/>
                <a:gd name="T6" fmla="*/ 1 w 488"/>
                <a:gd name="T7" fmla="*/ 1 h 179"/>
                <a:gd name="T8" fmla="*/ 1 w 488"/>
                <a:gd name="T9" fmla="*/ 1 h 179"/>
                <a:gd name="T10" fmla="*/ 1 w 488"/>
                <a:gd name="T11" fmla="*/ 0 h 179"/>
                <a:gd name="T12" fmla="*/ 1 w 488"/>
                <a:gd name="T13" fmla="*/ 0 h 179"/>
                <a:gd name="T14" fmla="*/ 1 w 488"/>
                <a:gd name="T15" fmla="*/ 0 h 179"/>
                <a:gd name="T16" fmla="*/ 1 w 488"/>
                <a:gd name="T17" fmla="*/ 0 h 179"/>
                <a:gd name="T18" fmla="*/ 1 w 488"/>
                <a:gd name="T19" fmla="*/ 0 h 179"/>
                <a:gd name="T20" fmla="*/ 1 w 488"/>
                <a:gd name="T21" fmla="*/ 1 h 179"/>
                <a:gd name="T22" fmla="*/ 1 w 488"/>
                <a:gd name="T23" fmla="*/ 1 h 179"/>
                <a:gd name="T24" fmla="*/ 1 w 488"/>
                <a:gd name="T25" fmla="*/ 1 h 179"/>
                <a:gd name="T26" fmla="*/ 1 w 488"/>
                <a:gd name="T27" fmla="*/ 1 h 179"/>
                <a:gd name="T28" fmla="*/ 1 w 488"/>
                <a:gd name="T29" fmla="*/ 1 h 179"/>
                <a:gd name="T30" fmla="*/ 1 w 488"/>
                <a:gd name="T31" fmla="*/ 1 h 179"/>
                <a:gd name="T32" fmla="*/ 1 w 488"/>
                <a:gd name="T33" fmla="*/ 1 h 179"/>
                <a:gd name="T34" fmla="*/ 1 w 488"/>
                <a:gd name="T35" fmla="*/ 1 h 179"/>
                <a:gd name="T36" fmla="*/ 1 w 488"/>
                <a:gd name="T37" fmla="*/ 1 h 179"/>
                <a:gd name="T38" fmla="*/ 1 w 488"/>
                <a:gd name="T39" fmla="*/ 1 h 179"/>
                <a:gd name="T40" fmla="*/ 1 w 488"/>
                <a:gd name="T41" fmla="*/ 1 h 179"/>
                <a:gd name="T42" fmla="*/ 1 w 488"/>
                <a:gd name="T43" fmla="*/ 1 h 179"/>
                <a:gd name="T44" fmla="*/ 1 w 488"/>
                <a:gd name="T45" fmla="*/ 1 h 179"/>
                <a:gd name="T46" fmla="*/ 1 w 488"/>
                <a:gd name="T47" fmla="*/ 1 h 179"/>
                <a:gd name="T48" fmla="*/ 1 w 488"/>
                <a:gd name="T49" fmla="*/ 1 h 179"/>
                <a:gd name="T50" fmla="*/ 1 w 488"/>
                <a:gd name="T51" fmla="*/ 1 h 179"/>
                <a:gd name="T52" fmla="*/ 1 w 488"/>
                <a:gd name="T53" fmla="*/ 1 h 179"/>
                <a:gd name="T54" fmla="*/ 1 w 488"/>
                <a:gd name="T55" fmla="*/ 1 h 179"/>
                <a:gd name="T56" fmla="*/ 1 w 488"/>
                <a:gd name="T57" fmla="*/ 1 h 179"/>
                <a:gd name="T58" fmla="*/ 1 w 488"/>
                <a:gd name="T59" fmla="*/ 1 h 179"/>
                <a:gd name="T60" fmla="*/ 1 w 488"/>
                <a:gd name="T61" fmla="*/ 1 h 179"/>
                <a:gd name="T62" fmla="*/ 1 w 488"/>
                <a:gd name="T63" fmla="*/ 1 h 179"/>
                <a:gd name="T64" fmla="*/ 1 w 488"/>
                <a:gd name="T65" fmla="*/ 1 h 179"/>
                <a:gd name="T66" fmla="*/ 1 w 488"/>
                <a:gd name="T67" fmla="*/ 1 h 179"/>
                <a:gd name="T68" fmla="*/ 1 w 488"/>
                <a:gd name="T69" fmla="*/ 1 h 179"/>
                <a:gd name="T70" fmla="*/ 1 w 488"/>
                <a:gd name="T71" fmla="*/ 1 h 179"/>
                <a:gd name="T72" fmla="*/ 1 w 488"/>
                <a:gd name="T73" fmla="*/ 1 h 179"/>
                <a:gd name="T74" fmla="*/ 1 w 488"/>
                <a:gd name="T75" fmla="*/ 1 h 179"/>
                <a:gd name="T76" fmla="*/ 1 w 488"/>
                <a:gd name="T77" fmla="*/ 1 h 179"/>
                <a:gd name="T78" fmla="*/ 1 w 488"/>
                <a:gd name="T79" fmla="*/ 1 h 179"/>
                <a:gd name="T80" fmla="*/ 1 w 488"/>
                <a:gd name="T81" fmla="*/ 1 h 179"/>
                <a:gd name="T82" fmla="*/ 1 w 488"/>
                <a:gd name="T83" fmla="*/ 1 h 179"/>
                <a:gd name="T84" fmla="*/ 1 w 488"/>
                <a:gd name="T85" fmla="*/ 1 h 179"/>
                <a:gd name="T86" fmla="*/ 1 w 488"/>
                <a:gd name="T87" fmla="*/ 1 h 179"/>
                <a:gd name="T88" fmla="*/ 1 w 488"/>
                <a:gd name="T89" fmla="*/ 1 h 179"/>
                <a:gd name="T90" fmla="*/ 1 w 488"/>
                <a:gd name="T91" fmla="*/ 1 h 179"/>
                <a:gd name="T92" fmla="*/ 1 w 488"/>
                <a:gd name="T93" fmla="*/ 1 h 17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88"/>
                <a:gd name="T142" fmla="*/ 0 h 179"/>
                <a:gd name="T143" fmla="*/ 488 w 488"/>
                <a:gd name="T144" fmla="*/ 179 h 17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88" h="179">
                  <a:moveTo>
                    <a:pt x="163" y="4"/>
                  </a:moveTo>
                  <a:lnTo>
                    <a:pt x="173" y="4"/>
                  </a:lnTo>
                  <a:lnTo>
                    <a:pt x="184" y="4"/>
                  </a:lnTo>
                  <a:lnTo>
                    <a:pt x="195" y="4"/>
                  </a:lnTo>
                  <a:lnTo>
                    <a:pt x="207" y="6"/>
                  </a:lnTo>
                  <a:lnTo>
                    <a:pt x="216" y="4"/>
                  </a:lnTo>
                  <a:lnTo>
                    <a:pt x="228" y="4"/>
                  </a:lnTo>
                  <a:lnTo>
                    <a:pt x="239" y="4"/>
                  </a:lnTo>
                  <a:lnTo>
                    <a:pt x="250" y="4"/>
                  </a:lnTo>
                  <a:lnTo>
                    <a:pt x="260" y="2"/>
                  </a:lnTo>
                  <a:lnTo>
                    <a:pt x="271" y="0"/>
                  </a:lnTo>
                  <a:lnTo>
                    <a:pt x="281" y="0"/>
                  </a:lnTo>
                  <a:lnTo>
                    <a:pt x="292" y="0"/>
                  </a:lnTo>
                  <a:lnTo>
                    <a:pt x="302" y="0"/>
                  </a:lnTo>
                  <a:lnTo>
                    <a:pt x="313" y="0"/>
                  </a:lnTo>
                  <a:lnTo>
                    <a:pt x="325" y="0"/>
                  </a:lnTo>
                  <a:lnTo>
                    <a:pt x="336" y="0"/>
                  </a:lnTo>
                  <a:lnTo>
                    <a:pt x="344" y="0"/>
                  </a:lnTo>
                  <a:lnTo>
                    <a:pt x="355" y="0"/>
                  </a:lnTo>
                  <a:lnTo>
                    <a:pt x="365" y="0"/>
                  </a:lnTo>
                  <a:lnTo>
                    <a:pt x="376" y="4"/>
                  </a:lnTo>
                  <a:lnTo>
                    <a:pt x="385" y="4"/>
                  </a:lnTo>
                  <a:lnTo>
                    <a:pt x="395" y="8"/>
                  </a:lnTo>
                  <a:lnTo>
                    <a:pt x="404" y="12"/>
                  </a:lnTo>
                  <a:lnTo>
                    <a:pt x="416" y="16"/>
                  </a:lnTo>
                  <a:lnTo>
                    <a:pt x="423" y="19"/>
                  </a:lnTo>
                  <a:lnTo>
                    <a:pt x="433" y="23"/>
                  </a:lnTo>
                  <a:lnTo>
                    <a:pt x="443" y="27"/>
                  </a:lnTo>
                  <a:lnTo>
                    <a:pt x="452" y="35"/>
                  </a:lnTo>
                  <a:lnTo>
                    <a:pt x="460" y="42"/>
                  </a:lnTo>
                  <a:lnTo>
                    <a:pt x="469" y="50"/>
                  </a:lnTo>
                  <a:lnTo>
                    <a:pt x="477" y="57"/>
                  </a:lnTo>
                  <a:lnTo>
                    <a:pt x="488" y="69"/>
                  </a:lnTo>
                  <a:lnTo>
                    <a:pt x="477" y="82"/>
                  </a:lnTo>
                  <a:lnTo>
                    <a:pt x="467" y="93"/>
                  </a:lnTo>
                  <a:lnTo>
                    <a:pt x="456" y="103"/>
                  </a:lnTo>
                  <a:lnTo>
                    <a:pt x="446" y="112"/>
                  </a:lnTo>
                  <a:lnTo>
                    <a:pt x="433" y="118"/>
                  </a:lnTo>
                  <a:lnTo>
                    <a:pt x="422" y="126"/>
                  </a:lnTo>
                  <a:lnTo>
                    <a:pt x="410" y="131"/>
                  </a:lnTo>
                  <a:lnTo>
                    <a:pt x="399" y="137"/>
                  </a:lnTo>
                  <a:lnTo>
                    <a:pt x="385" y="137"/>
                  </a:lnTo>
                  <a:lnTo>
                    <a:pt x="374" y="141"/>
                  </a:lnTo>
                  <a:lnTo>
                    <a:pt x="361" y="141"/>
                  </a:lnTo>
                  <a:lnTo>
                    <a:pt x="347" y="145"/>
                  </a:lnTo>
                  <a:lnTo>
                    <a:pt x="334" y="145"/>
                  </a:lnTo>
                  <a:lnTo>
                    <a:pt x="321" y="145"/>
                  </a:lnTo>
                  <a:lnTo>
                    <a:pt x="309" y="145"/>
                  </a:lnTo>
                  <a:lnTo>
                    <a:pt x="296" y="145"/>
                  </a:lnTo>
                  <a:lnTo>
                    <a:pt x="289" y="143"/>
                  </a:lnTo>
                  <a:lnTo>
                    <a:pt x="281" y="141"/>
                  </a:lnTo>
                  <a:lnTo>
                    <a:pt x="275" y="141"/>
                  </a:lnTo>
                  <a:lnTo>
                    <a:pt x="268" y="141"/>
                  </a:lnTo>
                  <a:lnTo>
                    <a:pt x="260" y="141"/>
                  </a:lnTo>
                  <a:lnTo>
                    <a:pt x="252" y="141"/>
                  </a:lnTo>
                  <a:lnTo>
                    <a:pt x="247" y="141"/>
                  </a:lnTo>
                  <a:lnTo>
                    <a:pt x="241" y="141"/>
                  </a:lnTo>
                  <a:lnTo>
                    <a:pt x="226" y="139"/>
                  </a:lnTo>
                  <a:lnTo>
                    <a:pt x="214" y="139"/>
                  </a:lnTo>
                  <a:lnTo>
                    <a:pt x="199" y="139"/>
                  </a:lnTo>
                  <a:lnTo>
                    <a:pt x="190" y="141"/>
                  </a:lnTo>
                  <a:lnTo>
                    <a:pt x="176" y="141"/>
                  </a:lnTo>
                  <a:lnTo>
                    <a:pt x="163" y="143"/>
                  </a:lnTo>
                  <a:lnTo>
                    <a:pt x="152" y="147"/>
                  </a:lnTo>
                  <a:lnTo>
                    <a:pt x="140" y="151"/>
                  </a:lnTo>
                  <a:lnTo>
                    <a:pt x="129" y="154"/>
                  </a:lnTo>
                  <a:lnTo>
                    <a:pt x="117" y="162"/>
                  </a:lnTo>
                  <a:lnTo>
                    <a:pt x="106" y="168"/>
                  </a:lnTo>
                  <a:lnTo>
                    <a:pt x="98" y="179"/>
                  </a:lnTo>
                  <a:lnTo>
                    <a:pt x="85" y="171"/>
                  </a:lnTo>
                  <a:lnTo>
                    <a:pt x="72" y="168"/>
                  </a:lnTo>
                  <a:lnTo>
                    <a:pt x="60" y="160"/>
                  </a:lnTo>
                  <a:lnTo>
                    <a:pt x="49" y="156"/>
                  </a:lnTo>
                  <a:lnTo>
                    <a:pt x="36" y="149"/>
                  </a:lnTo>
                  <a:lnTo>
                    <a:pt x="24" y="145"/>
                  </a:lnTo>
                  <a:lnTo>
                    <a:pt x="11" y="139"/>
                  </a:lnTo>
                  <a:lnTo>
                    <a:pt x="0" y="135"/>
                  </a:lnTo>
                  <a:lnTo>
                    <a:pt x="7" y="128"/>
                  </a:lnTo>
                  <a:lnTo>
                    <a:pt x="15" y="120"/>
                  </a:lnTo>
                  <a:lnTo>
                    <a:pt x="24" y="111"/>
                  </a:lnTo>
                  <a:lnTo>
                    <a:pt x="36" y="103"/>
                  </a:lnTo>
                  <a:lnTo>
                    <a:pt x="47" y="92"/>
                  </a:lnTo>
                  <a:lnTo>
                    <a:pt x="58" y="80"/>
                  </a:lnTo>
                  <a:lnTo>
                    <a:pt x="72" y="71"/>
                  </a:lnTo>
                  <a:lnTo>
                    <a:pt x="85" y="61"/>
                  </a:lnTo>
                  <a:lnTo>
                    <a:pt x="96" y="50"/>
                  </a:lnTo>
                  <a:lnTo>
                    <a:pt x="110" y="40"/>
                  </a:lnTo>
                  <a:lnTo>
                    <a:pt x="121" y="31"/>
                  </a:lnTo>
                  <a:lnTo>
                    <a:pt x="133" y="23"/>
                  </a:lnTo>
                  <a:lnTo>
                    <a:pt x="140" y="16"/>
                  </a:lnTo>
                  <a:lnTo>
                    <a:pt x="150" y="12"/>
                  </a:lnTo>
                  <a:lnTo>
                    <a:pt x="155" y="6"/>
                  </a:lnTo>
                  <a:lnTo>
                    <a:pt x="163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F6F08"/>
                </a:buClr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-106" charset="-128"/>
                <a:ea typeface="ＭＳ Ｐゴシック" pitchFamily="-106" charset="-128"/>
                <a:cs typeface="+mn-cs"/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3085" y="1316"/>
              <a:ext cx="154" cy="101"/>
            </a:xfrm>
            <a:custGeom>
              <a:avLst/>
              <a:gdLst>
                <a:gd name="T0" fmla="*/ 1 w 306"/>
                <a:gd name="T1" fmla="*/ 1 h 200"/>
                <a:gd name="T2" fmla="*/ 1 w 306"/>
                <a:gd name="T3" fmla="*/ 0 h 200"/>
                <a:gd name="T4" fmla="*/ 1 w 306"/>
                <a:gd name="T5" fmla="*/ 1 h 200"/>
                <a:gd name="T6" fmla="*/ 1 w 306"/>
                <a:gd name="T7" fmla="*/ 1 h 200"/>
                <a:gd name="T8" fmla="*/ 1 w 306"/>
                <a:gd name="T9" fmla="*/ 1 h 200"/>
                <a:gd name="T10" fmla="*/ 1 w 306"/>
                <a:gd name="T11" fmla="*/ 1 h 200"/>
                <a:gd name="T12" fmla="*/ 1 w 306"/>
                <a:gd name="T13" fmla="*/ 1 h 200"/>
                <a:gd name="T14" fmla="*/ 1 w 306"/>
                <a:gd name="T15" fmla="*/ 1 h 200"/>
                <a:gd name="T16" fmla="*/ 1 w 306"/>
                <a:gd name="T17" fmla="*/ 1 h 200"/>
                <a:gd name="T18" fmla="*/ 1 w 306"/>
                <a:gd name="T19" fmla="*/ 1 h 200"/>
                <a:gd name="T20" fmla="*/ 1 w 306"/>
                <a:gd name="T21" fmla="*/ 1 h 200"/>
                <a:gd name="T22" fmla="*/ 1 w 306"/>
                <a:gd name="T23" fmla="*/ 1 h 200"/>
                <a:gd name="T24" fmla="*/ 1 w 306"/>
                <a:gd name="T25" fmla="*/ 1 h 200"/>
                <a:gd name="T26" fmla="*/ 1 w 306"/>
                <a:gd name="T27" fmla="*/ 1 h 200"/>
                <a:gd name="T28" fmla="*/ 1 w 306"/>
                <a:gd name="T29" fmla="*/ 1 h 200"/>
                <a:gd name="T30" fmla="*/ 1 w 306"/>
                <a:gd name="T31" fmla="*/ 1 h 200"/>
                <a:gd name="T32" fmla="*/ 1 w 306"/>
                <a:gd name="T33" fmla="*/ 1 h 200"/>
                <a:gd name="T34" fmla="*/ 1 w 306"/>
                <a:gd name="T35" fmla="*/ 1 h 200"/>
                <a:gd name="T36" fmla="*/ 1 w 306"/>
                <a:gd name="T37" fmla="*/ 1 h 200"/>
                <a:gd name="T38" fmla="*/ 1 w 306"/>
                <a:gd name="T39" fmla="*/ 1 h 200"/>
                <a:gd name="T40" fmla="*/ 1 w 306"/>
                <a:gd name="T41" fmla="*/ 1 h 200"/>
                <a:gd name="T42" fmla="*/ 1 w 306"/>
                <a:gd name="T43" fmla="*/ 1 h 200"/>
                <a:gd name="T44" fmla="*/ 1 w 306"/>
                <a:gd name="T45" fmla="*/ 1 h 200"/>
                <a:gd name="T46" fmla="*/ 1 w 306"/>
                <a:gd name="T47" fmla="*/ 1 h 200"/>
                <a:gd name="T48" fmla="*/ 1 w 306"/>
                <a:gd name="T49" fmla="*/ 1 h 200"/>
                <a:gd name="T50" fmla="*/ 1 w 306"/>
                <a:gd name="T51" fmla="*/ 1 h 200"/>
                <a:gd name="T52" fmla="*/ 1 w 306"/>
                <a:gd name="T53" fmla="*/ 1 h 200"/>
                <a:gd name="T54" fmla="*/ 1 w 306"/>
                <a:gd name="T55" fmla="*/ 1 h 200"/>
                <a:gd name="T56" fmla="*/ 1 w 306"/>
                <a:gd name="T57" fmla="*/ 1 h 200"/>
                <a:gd name="T58" fmla="*/ 1 w 306"/>
                <a:gd name="T59" fmla="*/ 1 h 200"/>
                <a:gd name="T60" fmla="*/ 1 w 306"/>
                <a:gd name="T61" fmla="*/ 1 h 200"/>
                <a:gd name="T62" fmla="*/ 1 w 306"/>
                <a:gd name="T63" fmla="*/ 1 h 200"/>
                <a:gd name="T64" fmla="*/ 0 w 306"/>
                <a:gd name="T65" fmla="*/ 1 h 200"/>
                <a:gd name="T66" fmla="*/ 0 w 306"/>
                <a:gd name="T67" fmla="*/ 1 h 200"/>
                <a:gd name="T68" fmla="*/ 1 w 306"/>
                <a:gd name="T69" fmla="*/ 1 h 200"/>
                <a:gd name="T70" fmla="*/ 1 w 306"/>
                <a:gd name="T71" fmla="*/ 1 h 200"/>
                <a:gd name="T72" fmla="*/ 1 w 306"/>
                <a:gd name="T73" fmla="*/ 1 h 200"/>
                <a:gd name="T74" fmla="*/ 1 w 306"/>
                <a:gd name="T75" fmla="*/ 1 h 2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6"/>
                <a:gd name="T115" fmla="*/ 0 h 200"/>
                <a:gd name="T116" fmla="*/ 306 w 306"/>
                <a:gd name="T117" fmla="*/ 200 h 20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6" h="200">
                  <a:moveTo>
                    <a:pt x="44" y="6"/>
                  </a:moveTo>
                  <a:lnTo>
                    <a:pt x="51" y="2"/>
                  </a:lnTo>
                  <a:lnTo>
                    <a:pt x="61" y="2"/>
                  </a:lnTo>
                  <a:lnTo>
                    <a:pt x="72" y="0"/>
                  </a:lnTo>
                  <a:lnTo>
                    <a:pt x="83" y="2"/>
                  </a:lnTo>
                  <a:lnTo>
                    <a:pt x="95" y="2"/>
                  </a:lnTo>
                  <a:lnTo>
                    <a:pt x="108" y="4"/>
                  </a:lnTo>
                  <a:lnTo>
                    <a:pt x="114" y="4"/>
                  </a:lnTo>
                  <a:lnTo>
                    <a:pt x="122" y="6"/>
                  </a:lnTo>
                  <a:lnTo>
                    <a:pt x="129" y="8"/>
                  </a:lnTo>
                  <a:lnTo>
                    <a:pt x="137" y="10"/>
                  </a:lnTo>
                  <a:lnTo>
                    <a:pt x="150" y="12"/>
                  </a:lnTo>
                  <a:lnTo>
                    <a:pt x="163" y="15"/>
                  </a:lnTo>
                  <a:lnTo>
                    <a:pt x="171" y="17"/>
                  </a:lnTo>
                  <a:lnTo>
                    <a:pt x="179" y="19"/>
                  </a:lnTo>
                  <a:lnTo>
                    <a:pt x="186" y="21"/>
                  </a:lnTo>
                  <a:lnTo>
                    <a:pt x="194" y="25"/>
                  </a:lnTo>
                  <a:lnTo>
                    <a:pt x="205" y="31"/>
                  </a:lnTo>
                  <a:lnTo>
                    <a:pt x="220" y="36"/>
                  </a:lnTo>
                  <a:lnTo>
                    <a:pt x="232" y="42"/>
                  </a:lnTo>
                  <a:lnTo>
                    <a:pt x="247" y="50"/>
                  </a:lnTo>
                  <a:lnTo>
                    <a:pt x="256" y="57"/>
                  </a:lnTo>
                  <a:lnTo>
                    <a:pt x="268" y="65"/>
                  </a:lnTo>
                  <a:lnTo>
                    <a:pt x="275" y="72"/>
                  </a:lnTo>
                  <a:lnTo>
                    <a:pt x="285" y="80"/>
                  </a:lnTo>
                  <a:lnTo>
                    <a:pt x="291" y="88"/>
                  </a:lnTo>
                  <a:lnTo>
                    <a:pt x="298" y="97"/>
                  </a:lnTo>
                  <a:lnTo>
                    <a:pt x="302" y="107"/>
                  </a:lnTo>
                  <a:lnTo>
                    <a:pt x="306" y="116"/>
                  </a:lnTo>
                  <a:lnTo>
                    <a:pt x="306" y="126"/>
                  </a:lnTo>
                  <a:lnTo>
                    <a:pt x="306" y="135"/>
                  </a:lnTo>
                  <a:lnTo>
                    <a:pt x="302" y="145"/>
                  </a:lnTo>
                  <a:lnTo>
                    <a:pt x="298" y="156"/>
                  </a:lnTo>
                  <a:lnTo>
                    <a:pt x="291" y="166"/>
                  </a:lnTo>
                  <a:lnTo>
                    <a:pt x="283" y="179"/>
                  </a:lnTo>
                  <a:lnTo>
                    <a:pt x="275" y="183"/>
                  </a:lnTo>
                  <a:lnTo>
                    <a:pt x="270" y="190"/>
                  </a:lnTo>
                  <a:lnTo>
                    <a:pt x="262" y="194"/>
                  </a:lnTo>
                  <a:lnTo>
                    <a:pt x="256" y="200"/>
                  </a:lnTo>
                  <a:lnTo>
                    <a:pt x="247" y="194"/>
                  </a:lnTo>
                  <a:lnTo>
                    <a:pt x="239" y="188"/>
                  </a:lnTo>
                  <a:lnTo>
                    <a:pt x="232" y="183"/>
                  </a:lnTo>
                  <a:lnTo>
                    <a:pt x="220" y="179"/>
                  </a:lnTo>
                  <a:lnTo>
                    <a:pt x="209" y="173"/>
                  </a:lnTo>
                  <a:lnTo>
                    <a:pt x="198" y="169"/>
                  </a:lnTo>
                  <a:lnTo>
                    <a:pt x="186" y="166"/>
                  </a:lnTo>
                  <a:lnTo>
                    <a:pt x="173" y="162"/>
                  </a:lnTo>
                  <a:lnTo>
                    <a:pt x="165" y="160"/>
                  </a:lnTo>
                  <a:lnTo>
                    <a:pt x="160" y="158"/>
                  </a:lnTo>
                  <a:lnTo>
                    <a:pt x="152" y="156"/>
                  </a:lnTo>
                  <a:lnTo>
                    <a:pt x="144" y="154"/>
                  </a:lnTo>
                  <a:lnTo>
                    <a:pt x="131" y="150"/>
                  </a:lnTo>
                  <a:lnTo>
                    <a:pt x="118" y="147"/>
                  </a:lnTo>
                  <a:lnTo>
                    <a:pt x="104" y="143"/>
                  </a:lnTo>
                  <a:lnTo>
                    <a:pt x="91" y="139"/>
                  </a:lnTo>
                  <a:lnTo>
                    <a:pt x="80" y="135"/>
                  </a:lnTo>
                  <a:lnTo>
                    <a:pt x="68" y="131"/>
                  </a:lnTo>
                  <a:lnTo>
                    <a:pt x="55" y="126"/>
                  </a:lnTo>
                  <a:lnTo>
                    <a:pt x="45" y="122"/>
                  </a:lnTo>
                  <a:lnTo>
                    <a:pt x="34" y="116"/>
                  </a:lnTo>
                  <a:lnTo>
                    <a:pt x="26" y="110"/>
                  </a:lnTo>
                  <a:lnTo>
                    <a:pt x="17" y="105"/>
                  </a:lnTo>
                  <a:lnTo>
                    <a:pt x="11" y="99"/>
                  </a:lnTo>
                  <a:lnTo>
                    <a:pt x="6" y="91"/>
                  </a:lnTo>
                  <a:lnTo>
                    <a:pt x="4" y="86"/>
                  </a:lnTo>
                  <a:lnTo>
                    <a:pt x="0" y="76"/>
                  </a:lnTo>
                  <a:lnTo>
                    <a:pt x="0" y="69"/>
                  </a:lnTo>
                  <a:lnTo>
                    <a:pt x="0" y="59"/>
                  </a:lnTo>
                  <a:lnTo>
                    <a:pt x="6" y="50"/>
                  </a:lnTo>
                  <a:lnTo>
                    <a:pt x="11" y="38"/>
                  </a:lnTo>
                  <a:lnTo>
                    <a:pt x="19" y="29"/>
                  </a:lnTo>
                  <a:lnTo>
                    <a:pt x="23" y="23"/>
                  </a:lnTo>
                  <a:lnTo>
                    <a:pt x="30" y="17"/>
                  </a:lnTo>
                  <a:lnTo>
                    <a:pt x="36" y="12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F6F08"/>
                </a:buClr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-106" charset="-128"/>
                <a:ea typeface="ＭＳ Ｐゴシック" pitchFamily="-106" charset="-128"/>
                <a:cs typeface="+mn-cs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2221" y="1406"/>
              <a:ext cx="137" cy="119"/>
            </a:xfrm>
            <a:custGeom>
              <a:avLst/>
              <a:gdLst>
                <a:gd name="T0" fmla="*/ 1 w 272"/>
                <a:gd name="T1" fmla="*/ 1 h 238"/>
                <a:gd name="T2" fmla="*/ 1 w 272"/>
                <a:gd name="T3" fmla="*/ 1 h 238"/>
                <a:gd name="T4" fmla="*/ 1 w 272"/>
                <a:gd name="T5" fmla="*/ 1 h 238"/>
                <a:gd name="T6" fmla="*/ 1 w 272"/>
                <a:gd name="T7" fmla="*/ 1 h 238"/>
                <a:gd name="T8" fmla="*/ 1 w 272"/>
                <a:gd name="T9" fmla="*/ 1 h 238"/>
                <a:gd name="T10" fmla="*/ 1 w 272"/>
                <a:gd name="T11" fmla="*/ 1 h 238"/>
                <a:gd name="T12" fmla="*/ 1 w 272"/>
                <a:gd name="T13" fmla="*/ 1 h 238"/>
                <a:gd name="T14" fmla="*/ 1 w 272"/>
                <a:gd name="T15" fmla="*/ 1 h 238"/>
                <a:gd name="T16" fmla="*/ 1 w 272"/>
                <a:gd name="T17" fmla="*/ 1 h 238"/>
                <a:gd name="T18" fmla="*/ 1 w 272"/>
                <a:gd name="T19" fmla="*/ 1 h 238"/>
                <a:gd name="T20" fmla="*/ 1 w 272"/>
                <a:gd name="T21" fmla="*/ 1 h 238"/>
                <a:gd name="T22" fmla="*/ 1 w 272"/>
                <a:gd name="T23" fmla="*/ 1 h 238"/>
                <a:gd name="T24" fmla="*/ 1 w 272"/>
                <a:gd name="T25" fmla="*/ 1 h 238"/>
                <a:gd name="T26" fmla="*/ 1 w 272"/>
                <a:gd name="T27" fmla="*/ 1 h 238"/>
                <a:gd name="T28" fmla="*/ 1 w 272"/>
                <a:gd name="T29" fmla="*/ 1 h 238"/>
                <a:gd name="T30" fmla="*/ 1 w 272"/>
                <a:gd name="T31" fmla="*/ 1 h 238"/>
                <a:gd name="T32" fmla="*/ 1 w 272"/>
                <a:gd name="T33" fmla="*/ 1 h 238"/>
                <a:gd name="T34" fmla="*/ 1 w 272"/>
                <a:gd name="T35" fmla="*/ 1 h 238"/>
                <a:gd name="T36" fmla="*/ 1 w 272"/>
                <a:gd name="T37" fmla="*/ 1 h 238"/>
                <a:gd name="T38" fmla="*/ 1 w 272"/>
                <a:gd name="T39" fmla="*/ 1 h 238"/>
                <a:gd name="T40" fmla="*/ 0 w 272"/>
                <a:gd name="T41" fmla="*/ 1 h 238"/>
                <a:gd name="T42" fmla="*/ 1 w 272"/>
                <a:gd name="T43" fmla="*/ 1 h 238"/>
                <a:gd name="T44" fmla="*/ 1 w 272"/>
                <a:gd name="T45" fmla="*/ 1 h 238"/>
                <a:gd name="T46" fmla="*/ 1 w 272"/>
                <a:gd name="T47" fmla="*/ 1 h 238"/>
                <a:gd name="T48" fmla="*/ 1 w 272"/>
                <a:gd name="T49" fmla="*/ 1 h 238"/>
                <a:gd name="T50" fmla="*/ 1 w 272"/>
                <a:gd name="T51" fmla="*/ 1 h 238"/>
                <a:gd name="T52" fmla="*/ 1 w 272"/>
                <a:gd name="T53" fmla="*/ 1 h 238"/>
                <a:gd name="T54" fmla="*/ 1 w 272"/>
                <a:gd name="T55" fmla="*/ 1 h 238"/>
                <a:gd name="T56" fmla="*/ 1 w 272"/>
                <a:gd name="T57" fmla="*/ 1 h 238"/>
                <a:gd name="T58" fmla="*/ 1 w 272"/>
                <a:gd name="T59" fmla="*/ 1 h 238"/>
                <a:gd name="T60" fmla="*/ 1 w 272"/>
                <a:gd name="T61" fmla="*/ 1 h 238"/>
                <a:gd name="T62" fmla="*/ 1 w 272"/>
                <a:gd name="T63" fmla="*/ 1 h 238"/>
                <a:gd name="T64" fmla="*/ 1 w 272"/>
                <a:gd name="T65" fmla="*/ 1 h 238"/>
                <a:gd name="T66" fmla="*/ 1 w 272"/>
                <a:gd name="T67" fmla="*/ 1 h 238"/>
                <a:gd name="T68" fmla="*/ 1 w 272"/>
                <a:gd name="T69" fmla="*/ 0 h 23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2"/>
                <a:gd name="T106" fmla="*/ 0 h 238"/>
                <a:gd name="T107" fmla="*/ 272 w 272"/>
                <a:gd name="T108" fmla="*/ 238 h 23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2" h="238">
                  <a:moveTo>
                    <a:pt x="215" y="0"/>
                  </a:moveTo>
                  <a:lnTo>
                    <a:pt x="220" y="4"/>
                  </a:lnTo>
                  <a:lnTo>
                    <a:pt x="228" y="7"/>
                  </a:lnTo>
                  <a:lnTo>
                    <a:pt x="234" y="11"/>
                  </a:lnTo>
                  <a:lnTo>
                    <a:pt x="241" y="15"/>
                  </a:lnTo>
                  <a:lnTo>
                    <a:pt x="249" y="25"/>
                  </a:lnTo>
                  <a:lnTo>
                    <a:pt x="258" y="34"/>
                  </a:lnTo>
                  <a:lnTo>
                    <a:pt x="264" y="44"/>
                  </a:lnTo>
                  <a:lnTo>
                    <a:pt x="268" y="53"/>
                  </a:lnTo>
                  <a:lnTo>
                    <a:pt x="270" y="65"/>
                  </a:lnTo>
                  <a:lnTo>
                    <a:pt x="272" y="74"/>
                  </a:lnTo>
                  <a:lnTo>
                    <a:pt x="268" y="84"/>
                  </a:lnTo>
                  <a:lnTo>
                    <a:pt x="264" y="95"/>
                  </a:lnTo>
                  <a:lnTo>
                    <a:pt x="260" y="104"/>
                  </a:lnTo>
                  <a:lnTo>
                    <a:pt x="256" y="114"/>
                  </a:lnTo>
                  <a:lnTo>
                    <a:pt x="249" y="123"/>
                  </a:lnTo>
                  <a:lnTo>
                    <a:pt x="241" y="135"/>
                  </a:lnTo>
                  <a:lnTo>
                    <a:pt x="230" y="144"/>
                  </a:lnTo>
                  <a:lnTo>
                    <a:pt x="222" y="156"/>
                  </a:lnTo>
                  <a:lnTo>
                    <a:pt x="209" y="163"/>
                  </a:lnTo>
                  <a:lnTo>
                    <a:pt x="197" y="173"/>
                  </a:lnTo>
                  <a:lnTo>
                    <a:pt x="184" y="180"/>
                  </a:lnTo>
                  <a:lnTo>
                    <a:pt x="173" y="188"/>
                  </a:lnTo>
                  <a:lnTo>
                    <a:pt x="158" y="196"/>
                  </a:lnTo>
                  <a:lnTo>
                    <a:pt x="146" y="203"/>
                  </a:lnTo>
                  <a:lnTo>
                    <a:pt x="133" y="209"/>
                  </a:lnTo>
                  <a:lnTo>
                    <a:pt x="119" y="217"/>
                  </a:lnTo>
                  <a:lnTo>
                    <a:pt x="112" y="219"/>
                  </a:lnTo>
                  <a:lnTo>
                    <a:pt x="104" y="220"/>
                  </a:lnTo>
                  <a:lnTo>
                    <a:pt x="99" y="222"/>
                  </a:lnTo>
                  <a:lnTo>
                    <a:pt x="93" y="226"/>
                  </a:lnTo>
                  <a:lnTo>
                    <a:pt x="78" y="230"/>
                  </a:lnTo>
                  <a:lnTo>
                    <a:pt x="66" y="234"/>
                  </a:lnTo>
                  <a:lnTo>
                    <a:pt x="55" y="234"/>
                  </a:lnTo>
                  <a:lnTo>
                    <a:pt x="43" y="238"/>
                  </a:lnTo>
                  <a:lnTo>
                    <a:pt x="32" y="238"/>
                  </a:lnTo>
                  <a:lnTo>
                    <a:pt x="23" y="238"/>
                  </a:lnTo>
                  <a:lnTo>
                    <a:pt x="15" y="226"/>
                  </a:lnTo>
                  <a:lnTo>
                    <a:pt x="9" y="215"/>
                  </a:lnTo>
                  <a:lnTo>
                    <a:pt x="4" y="203"/>
                  </a:lnTo>
                  <a:lnTo>
                    <a:pt x="2" y="192"/>
                  </a:lnTo>
                  <a:lnTo>
                    <a:pt x="0" y="182"/>
                  </a:lnTo>
                  <a:lnTo>
                    <a:pt x="2" y="173"/>
                  </a:lnTo>
                  <a:lnTo>
                    <a:pt x="2" y="163"/>
                  </a:lnTo>
                  <a:lnTo>
                    <a:pt x="5" y="156"/>
                  </a:lnTo>
                  <a:lnTo>
                    <a:pt x="7" y="148"/>
                  </a:lnTo>
                  <a:lnTo>
                    <a:pt x="13" y="139"/>
                  </a:lnTo>
                  <a:lnTo>
                    <a:pt x="19" y="131"/>
                  </a:lnTo>
                  <a:lnTo>
                    <a:pt x="26" y="123"/>
                  </a:lnTo>
                  <a:lnTo>
                    <a:pt x="34" y="116"/>
                  </a:lnTo>
                  <a:lnTo>
                    <a:pt x="42" y="108"/>
                  </a:lnTo>
                  <a:lnTo>
                    <a:pt x="51" y="103"/>
                  </a:lnTo>
                  <a:lnTo>
                    <a:pt x="61" y="97"/>
                  </a:lnTo>
                  <a:lnTo>
                    <a:pt x="70" y="89"/>
                  </a:lnTo>
                  <a:lnTo>
                    <a:pt x="80" y="85"/>
                  </a:lnTo>
                  <a:lnTo>
                    <a:pt x="89" y="80"/>
                  </a:lnTo>
                  <a:lnTo>
                    <a:pt x="100" y="74"/>
                  </a:lnTo>
                  <a:lnTo>
                    <a:pt x="110" y="68"/>
                  </a:lnTo>
                  <a:lnTo>
                    <a:pt x="121" y="63"/>
                  </a:lnTo>
                  <a:lnTo>
                    <a:pt x="131" y="55"/>
                  </a:lnTo>
                  <a:lnTo>
                    <a:pt x="142" y="51"/>
                  </a:lnTo>
                  <a:lnTo>
                    <a:pt x="152" y="44"/>
                  </a:lnTo>
                  <a:lnTo>
                    <a:pt x="161" y="38"/>
                  </a:lnTo>
                  <a:lnTo>
                    <a:pt x="173" y="30"/>
                  </a:lnTo>
                  <a:lnTo>
                    <a:pt x="182" y="26"/>
                  </a:lnTo>
                  <a:lnTo>
                    <a:pt x="190" y="19"/>
                  </a:lnTo>
                  <a:lnTo>
                    <a:pt x="199" y="13"/>
                  </a:lnTo>
                  <a:lnTo>
                    <a:pt x="207" y="7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F6F08"/>
                </a:buClr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-106" charset="-128"/>
                <a:ea typeface="ＭＳ Ｐゴシック" pitchFamily="-106" charset="-128"/>
                <a:cs typeface="+mn-cs"/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3476" y="1440"/>
              <a:ext cx="125" cy="122"/>
            </a:xfrm>
            <a:custGeom>
              <a:avLst/>
              <a:gdLst>
                <a:gd name="T0" fmla="*/ 0 w 253"/>
                <a:gd name="T1" fmla="*/ 0 h 245"/>
                <a:gd name="T2" fmla="*/ 0 w 253"/>
                <a:gd name="T3" fmla="*/ 0 h 245"/>
                <a:gd name="T4" fmla="*/ 0 w 253"/>
                <a:gd name="T5" fmla="*/ 0 h 245"/>
                <a:gd name="T6" fmla="*/ 0 w 253"/>
                <a:gd name="T7" fmla="*/ 0 h 245"/>
                <a:gd name="T8" fmla="*/ 0 w 253"/>
                <a:gd name="T9" fmla="*/ 0 h 245"/>
                <a:gd name="T10" fmla="*/ 0 w 253"/>
                <a:gd name="T11" fmla="*/ 0 h 245"/>
                <a:gd name="T12" fmla="*/ 0 w 253"/>
                <a:gd name="T13" fmla="*/ 0 h 245"/>
                <a:gd name="T14" fmla="*/ 0 w 253"/>
                <a:gd name="T15" fmla="*/ 0 h 245"/>
                <a:gd name="T16" fmla="*/ 0 w 253"/>
                <a:gd name="T17" fmla="*/ 0 h 245"/>
                <a:gd name="T18" fmla="*/ 0 w 253"/>
                <a:gd name="T19" fmla="*/ 0 h 245"/>
                <a:gd name="T20" fmla="*/ 0 w 253"/>
                <a:gd name="T21" fmla="*/ 0 h 245"/>
                <a:gd name="T22" fmla="*/ 0 w 253"/>
                <a:gd name="T23" fmla="*/ 0 h 245"/>
                <a:gd name="T24" fmla="*/ 0 w 253"/>
                <a:gd name="T25" fmla="*/ 0 h 245"/>
                <a:gd name="T26" fmla="*/ 0 w 253"/>
                <a:gd name="T27" fmla="*/ 0 h 245"/>
                <a:gd name="T28" fmla="*/ 0 w 253"/>
                <a:gd name="T29" fmla="*/ 0 h 245"/>
                <a:gd name="T30" fmla="*/ 0 w 253"/>
                <a:gd name="T31" fmla="*/ 0 h 245"/>
                <a:gd name="T32" fmla="*/ 0 w 253"/>
                <a:gd name="T33" fmla="*/ 0 h 245"/>
                <a:gd name="T34" fmla="*/ 0 w 253"/>
                <a:gd name="T35" fmla="*/ 0 h 245"/>
                <a:gd name="T36" fmla="*/ 0 w 253"/>
                <a:gd name="T37" fmla="*/ 0 h 245"/>
                <a:gd name="T38" fmla="*/ 0 w 253"/>
                <a:gd name="T39" fmla="*/ 0 h 245"/>
                <a:gd name="T40" fmla="*/ 0 w 253"/>
                <a:gd name="T41" fmla="*/ 0 h 245"/>
                <a:gd name="T42" fmla="*/ 0 w 253"/>
                <a:gd name="T43" fmla="*/ 0 h 245"/>
                <a:gd name="T44" fmla="*/ 0 w 253"/>
                <a:gd name="T45" fmla="*/ 0 h 245"/>
                <a:gd name="T46" fmla="*/ 0 w 253"/>
                <a:gd name="T47" fmla="*/ 0 h 245"/>
                <a:gd name="T48" fmla="*/ 0 w 253"/>
                <a:gd name="T49" fmla="*/ 0 h 245"/>
                <a:gd name="T50" fmla="*/ 0 w 253"/>
                <a:gd name="T51" fmla="*/ 0 h 245"/>
                <a:gd name="T52" fmla="*/ 0 w 253"/>
                <a:gd name="T53" fmla="*/ 0 h 245"/>
                <a:gd name="T54" fmla="*/ 0 w 253"/>
                <a:gd name="T55" fmla="*/ 0 h 245"/>
                <a:gd name="T56" fmla="*/ 0 w 253"/>
                <a:gd name="T57" fmla="*/ 0 h 245"/>
                <a:gd name="T58" fmla="*/ 0 w 253"/>
                <a:gd name="T59" fmla="*/ 0 h 245"/>
                <a:gd name="T60" fmla="*/ 0 w 253"/>
                <a:gd name="T61" fmla="*/ 0 h 245"/>
                <a:gd name="T62" fmla="*/ 0 w 253"/>
                <a:gd name="T63" fmla="*/ 0 h 245"/>
                <a:gd name="T64" fmla="*/ 0 w 253"/>
                <a:gd name="T65" fmla="*/ 0 h 24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3"/>
                <a:gd name="T100" fmla="*/ 0 h 245"/>
                <a:gd name="T101" fmla="*/ 253 w 253"/>
                <a:gd name="T102" fmla="*/ 245 h 24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3" h="245">
                  <a:moveTo>
                    <a:pt x="38" y="0"/>
                  </a:moveTo>
                  <a:lnTo>
                    <a:pt x="44" y="3"/>
                  </a:lnTo>
                  <a:lnTo>
                    <a:pt x="52" y="7"/>
                  </a:lnTo>
                  <a:lnTo>
                    <a:pt x="59" y="9"/>
                  </a:lnTo>
                  <a:lnTo>
                    <a:pt x="69" y="15"/>
                  </a:lnTo>
                  <a:lnTo>
                    <a:pt x="76" y="20"/>
                  </a:lnTo>
                  <a:lnTo>
                    <a:pt x="88" y="26"/>
                  </a:lnTo>
                  <a:lnTo>
                    <a:pt x="99" y="32"/>
                  </a:lnTo>
                  <a:lnTo>
                    <a:pt x="111" y="41"/>
                  </a:lnTo>
                  <a:lnTo>
                    <a:pt x="122" y="47"/>
                  </a:lnTo>
                  <a:lnTo>
                    <a:pt x="133" y="53"/>
                  </a:lnTo>
                  <a:lnTo>
                    <a:pt x="145" y="60"/>
                  </a:lnTo>
                  <a:lnTo>
                    <a:pt x="158" y="70"/>
                  </a:lnTo>
                  <a:lnTo>
                    <a:pt x="168" y="77"/>
                  </a:lnTo>
                  <a:lnTo>
                    <a:pt x="179" y="85"/>
                  </a:lnTo>
                  <a:lnTo>
                    <a:pt x="190" y="93"/>
                  </a:lnTo>
                  <a:lnTo>
                    <a:pt x="202" y="104"/>
                  </a:lnTo>
                  <a:lnTo>
                    <a:pt x="211" y="112"/>
                  </a:lnTo>
                  <a:lnTo>
                    <a:pt x="219" y="119"/>
                  </a:lnTo>
                  <a:lnTo>
                    <a:pt x="227" y="129"/>
                  </a:lnTo>
                  <a:lnTo>
                    <a:pt x="234" y="138"/>
                  </a:lnTo>
                  <a:lnTo>
                    <a:pt x="240" y="146"/>
                  </a:lnTo>
                  <a:lnTo>
                    <a:pt x="246" y="157"/>
                  </a:lnTo>
                  <a:lnTo>
                    <a:pt x="249" y="165"/>
                  </a:lnTo>
                  <a:lnTo>
                    <a:pt x="253" y="176"/>
                  </a:lnTo>
                  <a:lnTo>
                    <a:pt x="253" y="184"/>
                  </a:lnTo>
                  <a:lnTo>
                    <a:pt x="253" y="193"/>
                  </a:lnTo>
                  <a:lnTo>
                    <a:pt x="249" y="201"/>
                  </a:lnTo>
                  <a:lnTo>
                    <a:pt x="246" y="211"/>
                  </a:lnTo>
                  <a:lnTo>
                    <a:pt x="238" y="218"/>
                  </a:lnTo>
                  <a:lnTo>
                    <a:pt x="230" y="228"/>
                  </a:lnTo>
                  <a:lnTo>
                    <a:pt x="219" y="237"/>
                  </a:lnTo>
                  <a:lnTo>
                    <a:pt x="208" y="245"/>
                  </a:lnTo>
                  <a:lnTo>
                    <a:pt x="198" y="245"/>
                  </a:lnTo>
                  <a:lnTo>
                    <a:pt x="189" y="245"/>
                  </a:lnTo>
                  <a:lnTo>
                    <a:pt x="179" y="241"/>
                  </a:lnTo>
                  <a:lnTo>
                    <a:pt x="170" y="241"/>
                  </a:lnTo>
                  <a:lnTo>
                    <a:pt x="158" y="235"/>
                  </a:lnTo>
                  <a:lnTo>
                    <a:pt x="149" y="231"/>
                  </a:lnTo>
                  <a:lnTo>
                    <a:pt x="137" y="226"/>
                  </a:lnTo>
                  <a:lnTo>
                    <a:pt x="128" y="222"/>
                  </a:lnTo>
                  <a:lnTo>
                    <a:pt x="116" y="214"/>
                  </a:lnTo>
                  <a:lnTo>
                    <a:pt x="105" y="207"/>
                  </a:lnTo>
                  <a:lnTo>
                    <a:pt x="93" y="199"/>
                  </a:lnTo>
                  <a:lnTo>
                    <a:pt x="84" y="192"/>
                  </a:lnTo>
                  <a:lnTo>
                    <a:pt x="73" y="180"/>
                  </a:lnTo>
                  <a:lnTo>
                    <a:pt x="63" y="173"/>
                  </a:lnTo>
                  <a:lnTo>
                    <a:pt x="54" y="163"/>
                  </a:lnTo>
                  <a:lnTo>
                    <a:pt x="46" y="154"/>
                  </a:lnTo>
                  <a:lnTo>
                    <a:pt x="36" y="142"/>
                  </a:lnTo>
                  <a:lnTo>
                    <a:pt x="29" y="133"/>
                  </a:lnTo>
                  <a:lnTo>
                    <a:pt x="21" y="123"/>
                  </a:lnTo>
                  <a:lnTo>
                    <a:pt x="16" y="112"/>
                  </a:lnTo>
                  <a:lnTo>
                    <a:pt x="10" y="100"/>
                  </a:lnTo>
                  <a:lnTo>
                    <a:pt x="6" y="91"/>
                  </a:lnTo>
                  <a:lnTo>
                    <a:pt x="2" y="81"/>
                  </a:lnTo>
                  <a:lnTo>
                    <a:pt x="2" y="70"/>
                  </a:lnTo>
                  <a:lnTo>
                    <a:pt x="0" y="58"/>
                  </a:lnTo>
                  <a:lnTo>
                    <a:pt x="0" y="51"/>
                  </a:lnTo>
                  <a:lnTo>
                    <a:pt x="2" y="41"/>
                  </a:lnTo>
                  <a:lnTo>
                    <a:pt x="8" y="32"/>
                  </a:lnTo>
                  <a:lnTo>
                    <a:pt x="12" y="22"/>
                  </a:lnTo>
                  <a:lnTo>
                    <a:pt x="19" y="15"/>
                  </a:lnTo>
                  <a:lnTo>
                    <a:pt x="27" y="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F6F08"/>
                </a:buClr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-106" charset="-128"/>
                <a:ea typeface="ＭＳ Ｐゴシック" pitchFamily="-106" charset="-128"/>
                <a:cs typeface="+mn-cs"/>
              </a:endParaRPr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2913" y="949"/>
              <a:ext cx="200" cy="226"/>
            </a:xfrm>
            <a:custGeom>
              <a:avLst/>
              <a:gdLst>
                <a:gd name="T0" fmla="*/ 1 w 399"/>
                <a:gd name="T1" fmla="*/ 0 h 453"/>
                <a:gd name="T2" fmla="*/ 1 w 399"/>
                <a:gd name="T3" fmla="*/ 0 h 453"/>
                <a:gd name="T4" fmla="*/ 1 w 399"/>
                <a:gd name="T5" fmla="*/ 0 h 453"/>
                <a:gd name="T6" fmla="*/ 1 w 399"/>
                <a:gd name="T7" fmla="*/ 0 h 453"/>
                <a:gd name="T8" fmla="*/ 1 w 399"/>
                <a:gd name="T9" fmla="*/ 0 h 453"/>
                <a:gd name="T10" fmla="*/ 1 w 399"/>
                <a:gd name="T11" fmla="*/ 0 h 453"/>
                <a:gd name="T12" fmla="*/ 1 w 399"/>
                <a:gd name="T13" fmla="*/ 0 h 453"/>
                <a:gd name="T14" fmla="*/ 1 w 399"/>
                <a:gd name="T15" fmla="*/ 0 h 453"/>
                <a:gd name="T16" fmla="*/ 1 w 399"/>
                <a:gd name="T17" fmla="*/ 0 h 453"/>
                <a:gd name="T18" fmla="*/ 1 w 399"/>
                <a:gd name="T19" fmla="*/ 0 h 453"/>
                <a:gd name="T20" fmla="*/ 1 w 399"/>
                <a:gd name="T21" fmla="*/ 0 h 453"/>
                <a:gd name="T22" fmla="*/ 1 w 399"/>
                <a:gd name="T23" fmla="*/ 0 h 453"/>
                <a:gd name="T24" fmla="*/ 1 w 399"/>
                <a:gd name="T25" fmla="*/ 0 h 453"/>
                <a:gd name="T26" fmla="*/ 1 w 399"/>
                <a:gd name="T27" fmla="*/ 0 h 453"/>
                <a:gd name="T28" fmla="*/ 1 w 399"/>
                <a:gd name="T29" fmla="*/ 0 h 453"/>
                <a:gd name="T30" fmla="*/ 1 w 399"/>
                <a:gd name="T31" fmla="*/ 0 h 453"/>
                <a:gd name="T32" fmla="*/ 1 w 399"/>
                <a:gd name="T33" fmla="*/ 0 h 453"/>
                <a:gd name="T34" fmla="*/ 1 w 399"/>
                <a:gd name="T35" fmla="*/ 0 h 453"/>
                <a:gd name="T36" fmla="*/ 1 w 399"/>
                <a:gd name="T37" fmla="*/ 0 h 453"/>
                <a:gd name="T38" fmla="*/ 1 w 399"/>
                <a:gd name="T39" fmla="*/ 0 h 453"/>
                <a:gd name="T40" fmla="*/ 1 w 399"/>
                <a:gd name="T41" fmla="*/ 0 h 453"/>
                <a:gd name="T42" fmla="*/ 1 w 399"/>
                <a:gd name="T43" fmla="*/ 0 h 453"/>
                <a:gd name="T44" fmla="*/ 1 w 399"/>
                <a:gd name="T45" fmla="*/ 0 h 453"/>
                <a:gd name="T46" fmla="*/ 1 w 399"/>
                <a:gd name="T47" fmla="*/ 0 h 453"/>
                <a:gd name="T48" fmla="*/ 1 w 399"/>
                <a:gd name="T49" fmla="*/ 0 h 453"/>
                <a:gd name="T50" fmla="*/ 1 w 399"/>
                <a:gd name="T51" fmla="*/ 0 h 453"/>
                <a:gd name="T52" fmla="*/ 1 w 399"/>
                <a:gd name="T53" fmla="*/ 0 h 453"/>
                <a:gd name="T54" fmla="*/ 1 w 399"/>
                <a:gd name="T55" fmla="*/ 0 h 453"/>
                <a:gd name="T56" fmla="*/ 1 w 399"/>
                <a:gd name="T57" fmla="*/ 0 h 453"/>
                <a:gd name="T58" fmla="*/ 1 w 399"/>
                <a:gd name="T59" fmla="*/ 0 h 453"/>
                <a:gd name="T60" fmla="*/ 1 w 399"/>
                <a:gd name="T61" fmla="*/ 0 h 453"/>
                <a:gd name="T62" fmla="*/ 1 w 399"/>
                <a:gd name="T63" fmla="*/ 0 h 453"/>
                <a:gd name="T64" fmla="*/ 1 w 399"/>
                <a:gd name="T65" fmla="*/ 0 h 453"/>
                <a:gd name="T66" fmla="*/ 1 w 399"/>
                <a:gd name="T67" fmla="*/ 0 h 453"/>
                <a:gd name="T68" fmla="*/ 1 w 399"/>
                <a:gd name="T69" fmla="*/ 0 h 453"/>
                <a:gd name="T70" fmla="*/ 1 w 399"/>
                <a:gd name="T71" fmla="*/ 0 h 453"/>
                <a:gd name="T72" fmla="*/ 1 w 399"/>
                <a:gd name="T73" fmla="*/ 0 h 453"/>
                <a:gd name="T74" fmla="*/ 1 w 399"/>
                <a:gd name="T75" fmla="*/ 0 h 453"/>
                <a:gd name="T76" fmla="*/ 1 w 399"/>
                <a:gd name="T77" fmla="*/ 0 h 453"/>
                <a:gd name="T78" fmla="*/ 1 w 399"/>
                <a:gd name="T79" fmla="*/ 0 h 453"/>
                <a:gd name="T80" fmla="*/ 1 w 399"/>
                <a:gd name="T81" fmla="*/ 0 h 453"/>
                <a:gd name="T82" fmla="*/ 1 w 399"/>
                <a:gd name="T83" fmla="*/ 0 h 453"/>
                <a:gd name="T84" fmla="*/ 1 w 399"/>
                <a:gd name="T85" fmla="*/ 0 h 453"/>
                <a:gd name="T86" fmla="*/ 1 w 399"/>
                <a:gd name="T87" fmla="*/ 0 h 453"/>
                <a:gd name="T88" fmla="*/ 1 w 399"/>
                <a:gd name="T89" fmla="*/ 0 h 453"/>
                <a:gd name="T90" fmla="*/ 1 w 399"/>
                <a:gd name="T91" fmla="*/ 0 h 453"/>
                <a:gd name="T92" fmla="*/ 1 w 399"/>
                <a:gd name="T93" fmla="*/ 0 h 453"/>
                <a:gd name="T94" fmla="*/ 1 w 399"/>
                <a:gd name="T95" fmla="*/ 0 h 453"/>
                <a:gd name="T96" fmla="*/ 1 w 399"/>
                <a:gd name="T97" fmla="*/ 0 h 453"/>
                <a:gd name="T98" fmla="*/ 1 w 399"/>
                <a:gd name="T99" fmla="*/ 0 h 453"/>
                <a:gd name="T100" fmla="*/ 1 w 399"/>
                <a:gd name="T101" fmla="*/ 0 h 453"/>
                <a:gd name="T102" fmla="*/ 1 w 399"/>
                <a:gd name="T103" fmla="*/ 0 h 453"/>
                <a:gd name="T104" fmla="*/ 1 w 399"/>
                <a:gd name="T105" fmla="*/ 0 h 453"/>
                <a:gd name="T106" fmla="*/ 1 w 399"/>
                <a:gd name="T107" fmla="*/ 0 h 453"/>
                <a:gd name="T108" fmla="*/ 1 w 399"/>
                <a:gd name="T109" fmla="*/ 0 h 45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99"/>
                <a:gd name="T166" fmla="*/ 0 h 453"/>
                <a:gd name="T167" fmla="*/ 399 w 399"/>
                <a:gd name="T168" fmla="*/ 453 h 45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99" h="453">
                  <a:moveTo>
                    <a:pt x="44" y="0"/>
                  </a:moveTo>
                  <a:lnTo>
                    <a:pt x="51" y="0"/>
                  </a:lnTo>
                  <a:lnTo>
                    <a:pt x="59" y="4"/>
                  </a:lnTo>
                  <a:lnTo>
                    <a:pt x="66" y="4"/>
                  </a:lnTo>
                  <a:lnTo>
                    <a:pt x="74" y="8"/>
                  </a:lnTo>
                  <a:lnTo>
                    <a:pt x="80" y="12"/>
                  </a:lnTo>
                  <a:lnTo>
                    <a:pt x="87" y="16"/>
                  </a:lnTo>
                  <a:lnTo>
                    <a:pt x="95" y="19"/>
                  </a:lnTo>
                  <a:lnTo>
                    <a:pt x="102" y="23"/>
                  </a:lnTo>
                  <a:lnTo>
                    <a:pt x="116" y="31"/>
                  </a:lnTo>
                  <a:lnTo>
                    <a:pt x="129" y="38"/>
                  </a:lnTo>
                  <a:lnTo>
                    <a:pt x="142" y="48"/>
                  </a:lnTo>
                  <a:lnTo>
                    <a:pt x="156" y="59"/>
                  </a:lnTo>
                  <a:lnTo>
                    <a:pt x="167" y="69"/>
                  </a:lnTo>
                  <a:lnTo>
                    <a:pt x="179" y="80"/>
                  </a:lnTo>
                  <a:lnTo>
                    <a:pt x="190" y="93"/>
                  </a:lnTo>
                  <a:lnTo>
                    <a:pt x="203" y="107"/>
                  </a:lnTo>
                  <a:lnTo>
                    <a:pt x="213" y="118"/>
                  </a:lnTo>
                  <a:lnTo>
                    <a:pt x="224" y="131"/>
                  </a:lnTo>
                  <a:lnTo>
                    <a:pt x="228" y="137"/>
                  </a:lnTo>
                  <a:lnTo>
                    <a:pt x="234" y="145"/>
                  </a:lnTo>
                  <a:lnTo>
                    <a:pt x="239" y="152"/>
                  </a:lnTo>
                  <a:lnTo>
                    <a:pt x="245" y="160"/>
                  </a:lnTo>
                  <a:lnTo>
                    <a:pt x="255" y="173"/>
                  </a:lnTo>
                  <a:lnTo>
                    <a:pt x="264" y="187"/>
                  </a:lnTo>
                  <a:lnTo>
                    <a:pt x="268" y="194"/>
                  </a:lnTo>
                  <a:lnTo>
                    <a:pt x="274" y="202"/>
                  </a:lnTo>
                  <a:lnTo>
                    <a:pt x="277" y="208"/>
                  </a:lnTo>
                  <a:lnTo>
                    <a:pt x="283" y="215"/>
                  </a:lnTo>
                  <a:lnTo>
                    <a:pt x="287" y="223"/>
                  </a:lnTo>
                  <a:lnTo>
                    <a:pt x="293" y="230"/>
                  </a:lnTo>
                  <a:lnTo>
                    <a:pt x="296" y="238"/>
                  </a:lnTo>
                  <a:lnTo>
                    <a:pt x="302" y="246"/>
                  </a:lnTo>
                  <a:lnTo>
                    <a:pt x="308" y="251"/>
                  </a:lnTo>
                  <a:lnTo>
                    <a:pt x="312" y="259"/>
                  </a:lnTo>
                  <a:lnTo>
                    <a:pt x="317" y="266"/>
                  </a:lnTo>
                  <a:lnTo>
                    <a:pt x="323" y="274"/>
                  </a:lnTo>
                  <a:lnTo>
                    <a:pt x="331" y="287"/>
                  </a:lnTo>
                  <a:lnTo>
                    <a:pt x="340" y="301"/>
                  </a:lnTo>
                  <a:lnTo>
                    <a:pt x="344" y="306"/>
                  </a:lnTo>
                  <a:lnTo>
                    <a:pt x="350" y="314"/>
                  </a:lnTo>
                  <a:lnTo>
                    <a:pt x="353" y="322"/>
                  </a:lnTo>
                  <a:lnTo>
                    <a:pt x="359" y="329"/>
                  </a:lnTo>
                  <a:lnTo>
                    <a:pt x="369" y="341"/>
                  </a:lnTo>
                  <a:lnTo>
                    <a:pt x="378" y="354"/>
                  </a:lnTo>
                  <a:lnTo>
                    <a:pt x="388" y="365"/>
                  </a:lnTo>
                  <a:lnTo>
                    <a:pt x="399" y="379"/>
                  </a:lnTo>
                  <a:lnTo>
                    <a:pt x="391" y="386"/>
                  </a:lnTo>
                  <a:lnTo>
                    <a:pt x="384" y="394"/>
                  </a:lnTo>
                  <a:lnTo>
                    <a:pt x="378" y="405"/>
                  </a:lnTo>
                  <a:lnTo>
                    <a:pt x="372" y="415"/>
                  </a:lnTo>
                  <a:lnTo>
                    <a:pt x="365" y="424"/>
                  </a:lnTo>
                  <a:lnTo>
                    <a:pt x="359" y="434"/>
                  </a:lnTo>
                  <a:lnTo>
                    <a:pt x="353" y="443"/>
                  </a:lnTo>
                  <a:lnTo>
                    <a:pt x="346" y="453"/>
                  </a:lnTo>
                  <a:lnTo>
                    <a:pt x="338" y="447"/>
                  </a:lnTo>
                  <a:lnTo>
                    <a:pt x="333" y="443"/>
                  </a:lnTo>
                  <a:lnTo>
                    <a:pt x="325" y="438"/>
                  </a:lnTo>
                  <a:lnTo>
                    <a:pt x="319" y="432"/>
                  </a:lnTo>
                  <a:lnTo>
                    <a:pt x="304" y="422"/>
                  </a:lnTo>
                  <a:lnTo>
                    <a:pt x="293" y="413"/>
                  </a:lnTo>
                  <a:lnTo>
                    <a:pt x="277" y="401"/>
                  </a:lnTo>
                  <a:lnTo>
                    <a:pt x="266" y="390"/>
                  </a:lnTo>
                  <a:lnTo>
                    <a:pt x="251" y="379"/>
                  </a:lnTo>
                  <a:lnTo>
                    <a:pt x="239" y="367"/>
                  </a:lnTo>
                  <a:lnTo>
                    <a:pt x="226" y="356"/>
                  </a:lnTo>
                  <a:lnTo>
                    <a:pt x="213" y="343"/>
                  </a:lnTo>
                  <a:lnTo>
                    <a:pt x="199" y="329"/>
                  </a:lnTo>
                  <a:lnTo>
                    <a:pt x="188" y="318"/>
                  </a:lnTo>
                  <a:lnTo>
                    <a:pt x="175" y="305"/>
                  </a:lnTo>
                  <a:lnTo>
                    <a:pt x="163" y="291"/>
                  </a:lnTo>
                  <a:lnTo>
                    <a:pt x="152" y="280"/>
                  </a:lnTo>
                  <a:lnTo>
                    <a:pt x="140" y="266"/>
                  </a:lnTo>
                  <a:lnTo>
                    <a:pt x="133" y="259"/>
                  </a:lnTo>
                  <a:lnTo>
                    <a:pt x="127" y="251"/>
                  </a:lnTo>
                  <a:lnTo>
                    <a:pt x="121" y="244"/>
                  </a:lnTo>
                  <a:lnTo>
                    <a:pt x="116" y="238"/>
                  </a:lnTo>
                  <a:lnTo>
                    <a:pt x="110" y="230"/>
                  </a:lnTo>
                  <a:lnTo>
                    <a:pt x="104" y="223"/>
                  </a:lnTo>
                  <a:lnTo>
                    <a:pt x="99" y="215"/>
                  </a:lnTo>
                  <a:lnTo>
                    <a:pt x="95" y="209"/>
                  </a:lnTo>
                  <a:lnTo>
                    <a:pt x="89" y="202"/>
                  </a:lnTo>
                  <a:lnTo>
                    <a:pt x="83" y="194"/>
                  </a:lnTo>
                  <a:lnTo>
                    <a:pt x="78" y="187"/>
                  </a:lnTo>
                  <a:lnTo>
                    <a:pt x="74" y="181"/>
                  </a:lnTo>
                  <a:lnTo>
                    <a:pt x="70" y="173"/>
                  </a:lnTo>
                  <a:lnTo>
                    <a:pt x="64" y="166"/>
                  </a:lnTo>
                  <a:lnTo>
                    <a:pt x="61" y="158"/>
                  </a:lnTo>
                  <a:lnTo>
                    <a:pt x="57" y="152"/>
                  </a:lnTo>
                  <a:lnTo>
                    <a:pt x="51" y="145"/>
                  </a:lnTo>
                  <a:lnTo>
                    <a:pt x="47" y="135"/>
                  </a:lnTo>
                  <a:lnTo>
                    <a:pt x="42" y="128"/>
                  </a:lnTo>
                  <a:lnTo>
                    <a:pt x="38" y="120"/>
                  </a:lnTo>
                  <a:lnTo>
                    <a:pt x="34" y="114"/>
                  </a:lnTo>
                  <a:lnTo>
                    <a:pt x="30" y="107"/>
                  </a:lnTo>
                  <a:lnTo>
                    <a:pt x="26" y="99"/>
                  </a:lnTo>
                  <a:lnTo>
                    <a:pt x="25" y="92"/>
                  </a:lnTo>
                  <a:lnTo>
                    <a:pt x="21" y="84"/>
                  </a:lnTo>
                  <a:lnTo>
                    <a:pt x="17" y="76"/>
                  </a:lnTo>
                  <a:lnTo>
                    <a:pt x="13" y="69"/>
                  </a:lnTo>
                  <a:lnTo>
                    <a:pt x="9" y="59"/>
                  </a:lnTo>
                  <a:lnTo>
                    <a:pt x="6" y="54"/>
                  </a:lnTo>
                  <a:lnTo>
                    <a:pt x="4" y="46"/>
                  </a:lnTo>
                  <a:lnTo>
                    <a:pt x="2" y="38"/>
                  </a:lnTo>
                  <a:lnTo>
                    <a:pt x="0" y="31"/>
                  </a:lnTo>
                  <a:lnTo>
                    <a:pt x="9" y="23"/>
                  </a:lnTo>
                  <a:lnTo>
                    <a:pt x="21" y="16"/>
                  </a:lnTo>
                  <a:lnTo>
                    <a:pt x="32" y="8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F6F08"/>
                </a:buClr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-106" charset="-128"/>
                <a:ea typeface="ＭＳ Ｐゴシック" pitchFamily="-106" charset="-128"/>
                <a:cs typeface="+mn-cs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2867" y="1052"/>
              <a:ext cx="108" cy="146"/>
            </a:xfrm>
            <a:custGeom>
              <a:avLst/>
              <a:gdLst>
                <a:gd name="T0" fmla="*/ 1 w 216"/>
                <a:gd name="T1" fmla="*/ 0 h 293"/>
                <a:gd name="T2" fmla="*/ 1 w 216"/>
                <a:gd name="T3" fmla="*/ 0 h 293"/>
                <a:gd name="T4" fmla="*/ 1 w 216"/>
                <a:gd name="T5" fmla="*/ 0 h 293"/>
                <a:gd name="T6" fmla="*/ 1 w 216"/>
                <a:gd name="T7" fmla="*/ 0 h 293"/>
                <a:gd name="T8" fmla="*/ 1 w 216"/>
                <a:gd name="T9" fmla="*/ 0 h 293"/>
                <a:gd name="T10" fmla="*/ 1 w 216"/>
                <a:gd name="T11" fmla="*/ 0 h 293"/>
                <a:gd name="T12" fmla="*/ 1 w 216"/>
                <a:gd name="T13" fmla="*/ 0 h 293"/>
                <a:gd name="T14" fmla="*/ 1 w 216"/>
                <a:gd name="T15" fmla="*/ 0 h 293"/>
                <a:gd name="T16" fmla="*/ 1 w 216"/>
                <a:gd name="T17" fmla="*/ 0 h 293"/>
                <a:gd name="T18" fmla="*/ 1 w 216"/>
                <a:gd name="T19" fmla="*/ 0 h 293"/>
                <a:gd name="T20" fmla="*/ 1 w 216"/>
                <a:gd name="T21" fmla="*/ 0 h 293"/>
                <a:gd name="T22" fmla="*/ 1 w 216"/>
                <a:gd name="T23" fmla="*/ 0 h 293"/>
                <a:gd name="T24" fmla="*/ 1 w 216"/>
                <a:gd name="T25" fmla="*/ 0 h 293"/>
                <a:gd name="T26" fmla="*/ 1 w 216"/>
                <a:gd name="T27" fmla="*/ 0 h 293"/>
                <a:gd name="T28" fmla="*/ 1 w 216"/>
                <a:gd name="T29" fmla="*/ 0 h 293"/>
                <a:gd name="T30" fmla="*/ 1 w 216"/>
                <a:gd name="T31" fmla="*/ 0 h 293"/>
                <a:gd name="T32" fmla="*/ 1 w 216"/>
                <a:gd name="T33" fmla="*/ 0 h 293"/>
                <a:gd name="T34" fmla="*/ 1 w 216"/>
                <a:gd name="T35" fmla="*/ 0 h 293"/>
                <a:gd name="T36" fmla="*/ 1 w 216"/>
                <a:gd name="T37" fmla="*/ 0 h 293"/>
                <a:gd name="T38" fmla="*/ 1 w 216"/>
                <a:gd name="T39" fmla="*/ 0 h 293"/>
                <a:gd name="T40" fmla="*/ 1 w 216"/>
                <a:gd name="T41" fmla="*/ 0 h 293"/>
                <a:gd name="T42" fmla="*/ 1 w 216"/>
                <a:gd name="T43" fmla="*/ 0 h 293"/>
                <a:gd name="T44" fmla="*/ 1 w 216"/>
                <a:gd name="T45" fmla="*/ 0 h 293"/>
                <a:gd name="T46" fmla="*/ 1 w 216"/>
                <a:gd name="T47" fmla="*/ 0 h 293"/>
                <a:gd name="T48" fmla="*/ 1 w 216"/>
                <a:gd name="T49" fmla="*/ 0 h 293"/>
                <a:gd name="T50" fmla="*/ 1 w 216"/>
                <a:gd name="T51" fmla="*/ 0 h 293"/>
                <a:gd name="T52" fmla="*/ 1 w 216"/>
                <a:gd name="T53" fmla="*/ 0 h 293"/>
                <a:gd name="T54" fmla="*/ 1 w 216"/>
                <a:gd name="T55" fmla="*/ 0 h 293"/>
                <a:gd name="T56" fmla="*/ 0 w 216"/>
                <a:gd name="T57" fmla="*/ 0 h 293"/>
                <a:gd name="T58" fmla="*/ 0 w 216"/>
                <a:gd name="T59" fmla="*/ 0 h 293"/>
                <a:gd name="T60" fmla="*/ 1 w 216"/>
                <a:gd name="T61" fmla="*/ 0 h 293"/>
                <a:gd name="T62" fmla="*/ 1 w 216"/>
                <a:gd name="T63" fmla="*/ 0 h 293"/>
                <a:gd name="T64" fmla="*/ 1 w 216"/>
                <a:gd name="T65" fmla="*/ 0 h 293"/>
                <a:gd name="T66" fmla="*/ 1 w 216"/>
                <a:gd name="T67" fmla="*/ 0 h 29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293"/>
                <a:gd name="T104" fmla="*/ 216 w 216"/>
                <a:gd name="T105" fmla="*/ 293 h 29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293">
                  <a:moveTo>
                    <a:pt x="40" y="0"/>
                  </a:moveTo>
                  <a:lnTo>
                    <a:pt x="45" y="4"/>
                  </a:lnTo>
                  <a:lnTo>
                    <a:pt x="53" y="7"/>
                  </a:lnTo>
                  <a:lnTo>
                    <a:pt x="60" y="13"/>
                  </a:lnTo>
                  <a:lnTo>
                    <a:pt x="72" y="21"/>
                  </a:lnTo>
                  <a:lnTo>
                    <a:pt x="79" y="26"/>
                  </a:lnTo>
                  <a:lnTo>
                    <a:pt x="91" y="34"/>
                  </a:lnTo>
                  <a:lnTo>
                    <a:pt x="99" y="42"/>
                  </a:lnTo>
                  <a:lnTo>
                    <a:pt x="110" y="51"/>
                  </a:lnTo>
                  <a:lnTo>
                    <a:pt x="121" y="59"/>
                  </a:lnTo>
                  <a:lnTo>
                    <a:pt x="131" y="68"/>
                  </a:lnTo>
                  <a:lnTo>
                    <a:pt x="140" y="76"/>
                  </a:lnTo>
                  <a:lnTo>
                    <a:pt x="152" y="87"/>
                  </a:lnTo>
                  <a:lnTo>
                    <a:pt x="159" y="97"/>
                  </a:lnTo>
                  <a:lnTo>
                    <a:pt x="169" y="106"/>
                  </a:lnTo>
                  <a:lnTo>
                    <a:pt x="178" y="118"/>
                  </a:lnTo>
                  <a:lnTo>
                    <a:pt x="186" y="129"/>
                  </a:lnTo>
                  <a:lnTo>
                    <a:pt x="194" y="140"/>
                  </a:lnTo>
                  <a:lnTo>
                    <a:pt x="199" y="150"/>
                  </a:lnTo>
                  <a:lnTo>
                    <a:pt x="205" y="161"/>
                  </a:lnTo>
                  <a:lnTo>
                    <a:pt x="209" y="173"/>
                  </a:lnTo>
                  <a:lnTo>
                    <a:pt x="213" y="182"/>
                  </a:lnTo>
                  <a:lnTo>
                    <a:pt x="216" y="194"/>
                  </a:lnTo>
                  <a:lnTo>
                    <a:pt x="216" y="205"/>
                  </a:lnTo>
                  <a:lnTo>
                    <a:pt x="216" y="217"/>
                  </a:lnTo>
                  <a:lnTo>
                    <a:pt x="214" y="224"/>
                  </a:lnTo>
                  <a:lnTo>
                    <a:pt x="213" y="236"/>
                  </a:lnTo>
                  <a:lnTo>
                    <a:pt x="207" y="245"/>
                  </a:lnTo>
                  <a:lnTo>
                    <a:pt x="201" y="256"/>
                  </a:lnTo>
                  <a:lnTo>
                    <a:pt x="194" y="266"/>
                  </a:lnTo>
                  <a:lnTo>
                    <a:pt x="182" y="274"/>
                  </a:lnTo>
                  <a:lnTo>
                    <a:pt x="176" y="277"/>
                  </a:lnTo>
                  <a:lnTo>
                    <a:pt x="171" y="283"/>
                  </a:lnTo>
                  <a:lnTo>
                    <a:pt x="163" y="289"/>
                  </a:lnTo>
                  <a:lnTo>
                    <a:pt x="157" y="293"/>
                  </a:lnTo>
                  <a:lnTo>
                    <a:pt x="148" y="287"/>
                  </a:lnTo>
                  <a:lnTo>
                    <a:pt x="140" y="281"/>
                  </a:lnTo>
                  <a:lnTo>
                    <a:pt x="131" y="274"/>
                  </a:lnTo>
                  <a:lnTo>
                    <a:pt x="121" y="268"/>
                  </a:lnTo>
                  <a:lnTo>
                    <a:pt x="114" y="258"/>
                  </a:lnTo>
                  <a:lnTo>
                    <a:pt x="104" y="251"/>
                  </a:lnTo>
                  <a:lnTo>
                    <a:pt x="95" y="243"/>
                  </a:lnTo>
                  <a:lnTo>
                    <a:pt x="87" y="236"/>
                  </a:lnTo>
                  <a:lnTo>
                    <a:pt x="78" y="224"/>
                  </a:lnTo>
                  <a:lnTo>
                    <a:pt x="68" y="217"/>
                  </a:lnTo>
                  <a:lnTo>
                    <a:pt x="60" y="207"/>
                  </a:lnTo>
                  <a:lnTo>
                    <a:pt x="53" y="197"/>
                  </a:lnTo>
                  <a:lnTo>
                    <a:pt x="45" y="186"/>
                  </a:lnTo>
                  <a:lnTo>
                    <a:pt x="40" y="178"/>
                  </a:lnTo>
                  <a:lnTo>
                    <a:pt x="32" y="167"/>
                  </a:lnTo>
                  <a:lnTo>
                    <a:pt x="26" y="158"/>
                  </a:lnTo>
                  <a:lnTo>
                    <a:pt x="19" y="146"/>
                  </a:lnTo>
                  <a:lnTo>
                    <a:pt x="13" y="137"/>
                  </a:lnTo>
                  <a:lnTo>
                    <a:pt x="9" y="125"/>
                  </a:lnTo>
                  <a:lnTo>
                    <a:pt x="5" y="116"/>
                  </a:lnTo>
                  <a:lnTo>
                    <a:pt x="2" y="104"/>
                  </a:lnTo>
                  <a:lnTo>
                    <a:pt x="0" y="95"/>
                  </a:lnTo>
                  <a:lnTo>
                    <a:pt x="0" y="83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2" y="53"/>
                  </a:lnTo>
                  <a:lnTo>
                    <a:pt x="5" y="43"/>
                  </a:lnTo>
                  <a:lnTo>
                    <a:pt x="9" y="34"/>
                  </a:lnTo>
                  <a:lnTo>
                    <a:pt x="13" y="24"/>
                  </a:lnTo>
                  <a:lnTo>
                    <a:pt x="21" y="17"/>
                  </a:lnTo>
                  <a:lnTo>
                    <a:pt x="28" y="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F6F08"/>
                </a:buClr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-106" charset="-128"/>
                <a:ea typeface="ＭＳ Ｐゴシック" pitchFamily="-106" charset="-128"/>
                <a:cs typeface="+mn-cs"/>
              </a:endParaRPr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3075" y="1510"/>
              <a:ext cx="176" cy="123"/>
            </a:xfrm>
            <a:custGeom>
              <a:avLst/>
              <a:gdLst>
                <a:gd name="T0" fmla="*/ 0 w 354"/>
                <a:gd name="T1" fmla="*/ 1 h 247"/>
                <a:gd name="T2" fmla="*/ 0 w 354"/>
                <a:gd name="T3" fmla="*/ 1 h 247"/>
                <a:gd name="T4" fmla="*/ 0 w 354"/>
                <a:gd name="T5" fmla="*/ 1 h 247"/>
                <a:gd name="T6" fmla="*/ 0 w 354"/>
                <a:gd name="T7" fmla="*/ 1 h 247"/>
                <a:gd name="T8" fmla="*/ 0 w 354"/>
                <a:gd name="T9" fmla="*/ 1 h 247"/>
                <a:gd name="T10" fmla="*/ 0 w 354"/>
                <a:gd name="T11" fmla="*/ 1 h 247"/>
                <a:gd name="T12" fmla="*/ 0 w 354"/>
                <a:gd name="T13" fmla="*/ 1 h 247"/>
                <a:gd name="T14" fmla="*/ 0 w 354"/>
                <a:gd name="T15" fmla="*/ 1 h 247"/>
                <a:gd name="T16" fmla="*/ 0 w 354"/>
                <a:gd name="T17" fmla="*/ 1 h 247"/>
                <a:gd name="T18" fmla="*/ 0 w 354"/>
                <a:gd name="T19" fmla="*/ 1 h 247"/>
                <a:gd name="T20" fmla="*/ 0 w 354"/>
                <a:gd name="T21" fmla="*/ 1 h 247"/>
                <a:gd name="T22" fmla="*/ 0 w 354"/>
                <a:gd name="T23" fmla="*/ 1 h 247"/>
                <a:gd name="T24" fmla="*/ 0 w 354"/>
                <a:gd name="T25" fmla="*/ 1 h 247"/>
                <a:gd name="T26" fmla="*/ 0 w 354"/>
                <a:gd name="T27" fmla="*/ 1 h 247"/>
                <a:gd name="T28" fmla="*/ 0 w 354"/>
                <a:gd name="T29" fmla="*/ 1 h 247"/>
                <a:gd name="T30" fmla="*/ 0 w 354"/>
                <a:gd name="T31" fmla="*/ 1 h 247"/>
                <a:gd name="T32" fmla="*/ 0 w 354"/>
                <a:gd name="T33" fmla="*/ 1 h 247"/>
                <a:gd name="T34" fmla="*/ 0 w 354"/>
                <a:gd name="T35" fmla="*/ 1 h 247"/>
                <a:gd name="T36" fmla="*/ 0 w 354"/>
                <a:gd name="T37" fmla="*/ 1 h 247"/>
                <a:gd name="T38" fmla="*/ 0 w 354"/>
                <a:gd name="T39" fmla="*/ 1 h 247"/>
                <a:gd name="T40" fmla="*/ 0 w 354"/>
                <a:gd name="T41" fmla="*/ 1 h 247"/>
                <a:gd name="T42" fmla="*/ 0 w 354"/>
                <a:gd name="T43" fmla="*/ 1 h 247"/>
                <a:gd name="T44" fmla="*/ 0 w 354"/>
                <a:gd name="T45" fmla="*/ 1 h 247"/>
                <a:gd name="T46" fmla="*/ 0 w 354"/>
                <a:gd name="T47" fmla="*/ 1 h 247"/>
                <a:gd name="T48" fmla="*/ 0 w 354"/>
                <a:gd name="T49" fmla="*/ 1 h 247"/>
                <a:gd name="T50" fmla="*/ 0 w 354"/>
                <a:gd name="T51" fmla="*/ 1 h 247"/>
                <a:gd name="T52" fmla="*/ 0 w 354"/>
                <a:gd name="T53" fmla="*/ 1 h 247"/>
                <a:gd name="T54" fmla="*/ 0 w 354"/>
                <a:gd name="T55" fmla="*/ 1 h 247"/>
                <a:gd name="T56" fmla="*/ 0 w 354"/>
                <a:gd name="T57" fmla="*/ 1 h 247"/>
                <a:gd name="T58" fmla="*/ 0 w 354"/>
                <a:gd name="T59" fmla="*/ 1 h 247"/>
                <a:gd name="T60" fmla="*/ 0 w 354"/>
                <a:gd name="T61" fmla="*/ 1 h 247"/>
                <a:gd name="T62" fmla="*/ 0 w 354"/>
                <a:gd name="T63" fmla="*/ 1 h 247"/>
                <a:gd name="T64" fmla="*/ 0 w 354"/>
                <a:gd name="T65" fmla="*/ 1 h 247"/>
                <a:gd name="T66" fmla="*/ 0 w 354"/>
                <a:gd name="T67" fmla="*/ 1 h 247"/>
                <a:gd name="T68" fmla="*/ 0 w 354"/>
                <a:gd name="T69" fmla="*/ 1 h 247"/>
                <a:gd name="T70" fmla="*/ 0 w 354"/>
                <a:gd name="T71" fmla="*/ 1 h 247"/>
                <a:gd name="T72" fmla="*/ 0 w 354"/>
                <a:gd name="T73" fmla="*/ 1 h 247"/>
                <a:gd name="T74" fmla="*/ 0 w 354"/>
                <a:gd name="T75" fmla="*/ 1 h 247"/>
                <a:gd name="T76" fmla="*/ 0 w 354"/>
                <a:gd name="T77" fmla="*/ 1 h 247"/>
                <a:gd name="T78" fmla="*/ 0 w 354"/>
                <a:gd name="T79" fmla="*/ 1 h 247"/>
                <a:gd name="T80" fmla="*/ 0 w 354"/>
                <a:gd name="T81" fmla="*/ 1 h 247"/>
                <a:gd name="T82" fmla="*/ 0 w 354"/>
                <a:gd name="T83" fmla="*/ 1 h 247"/>
                <a:gd name="T84" fmla="*/ 0 w 354"/>
                <a:gd name="T85" fmla="*/ 1 h 247"/>
                <a:gd name="T86" fmla="*/ 0 w 354"/>
                <a:gd name="T87" fmla="*/ 1 h 247"/>
                <a:gd name="T88" fmla="*/ 0 w 354"/>
                <a:gd name="T89" fmla="*/ 1 h 247"/>
                <a:gd name="T90" fmla="*/ 0 w 354"/>
                <a:gd name="T91" fmla="*/ 1 h 247"/>
                <a:gd name="T92" fmla="*/ 0 w 354"/>
                <a:gd name="T93" fmla="*/ 0 h 24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54"/>
                <a:gd name="T142" fmla="*/ 0 h 247"/>
                <a:gd name="T143" fmla="*/ 354 w 354"/>
                <a:gd name="T144" fmla="*/ 247 h 24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54" h="247">
                  <a:moveTo>
                    <a:pt x="300" y="0"/>
                  </a:moveTo>
                  <a:lnTo>
                    <a:pt x="308" y="6"/>
                  </a:lnTo>
                  <a:lnTo>
                    <a:pt x="316" y="12"/>
                  </a:lnTo>
                  <a:lnTo>
                    <a:pt x="321" y="17"/>
                  </a:lnTo>
                  <a:lnTo>
                    <a:pt x="329" y="25"/>
                  </a:lnTo>
                  <a:lnTo>
                    <a:pt x="340" y="36"/>
                  </a:lnTo>
                  <a:lnTo>
                    <a:pt x="348" y="50"/>
                  </a:lnTo>
                  <a:lnTo>
                    <a:pt x="352" y="61"/>
                  </a:lnTo>
                  <a:lnTo>
                    <a:pt x="354" y="74"/>
                  </a:lnTo>
                  <a:lnTo>
                    <a:pt x="354" y="86"/>
                  </a:lnTo>
                  <a:lnTo>
                    <a:pt x="352" y="97"/>
                  </a:lnTo>
                  <a:lnTo>
                    <a:pt x="346" y="109"/>
                  </a:lnTo>
                  <a:lnTo>
                    <a:pt x="340" y="120"/>
                  </a:lnTo>
                  <a:lnTo>
                    <a:pt x="331" y="131"/>
                  </a:lnTo>
                  <a:lnTo>
                    <a:pt x="321" y="143"/>
                  </a:lnTo>
                  <a:lnTo>
                    <a:pt x="314" y="147"/>
                  </a:lnTo>
                  <a:lnTo>
                    <a:pt x="308" y="150"/>
                  </a:lnTo>
                  <a:lnTo>
                    <a:pt x="302" y="156"/>
                  </a:lnTo>
                  <a:lnTo>
                    <a:pt x="297" y="162"/>
                  </a:lnTo>
                  <a:lnTo>
                    <a:pt x="289" y="166"/>
                  </a:lnTo>
                  <a:lnTo>
                    <a:pt x="281" y="171"/>
                  </a:lnTo>
                  <a:lnTo>
                    <a:pt x="274" y="177"/>
                  </a:lnTo>
                  <a:lnTo>
                    <a:pt x="268" y="181"/>
                  </a:lnTo>
                  <a:lnTo>
                    <a:pt x="259" y="185"/>
                  </a:lnTo>
                  <a:lnTo>
                    <a:pt x="251" y="188"/>
                  </a:lnTo>
                  <a:lnTo>
                    <a:pt x="241" y="192"/>
                  </a:lnTo>
                  <a:lnTo>
                    <a:pt x="234" y="196"/>
                  </a:lnTo>
                  <a:lnTo>
                    <a:pt x="224" y="200"/>
                  </a:lnTo>
                  <a:lnTo>
                    <a:pt x="217" y="204"/>
                  </a:lnTo>
                  <a:lnTo>
                    <a:pt x="205" y="207"/>
                  </a:lnTo>
                  <a:lnTo>
                    <a:pt x="198" y="211"/>
                  </a:lnTo>
                  <a:lnTo>
                    <a:pt x="188" y="215"/>
                  </a:lnTo>
                  <a:lnTo>
                    <a:pt x="179" y="217"/>
                  </a:lnTo>
                  <a:lnTo>
                    <a:pt x="169" y="219"/>
                  </a:lnTo>
                  <a:lnTo>
                    <a:pt x="160" y="223"/>
                  </a:lnTo>
                  <a:lnTo>
                    <a:pt x="150" y="226"/>
                  </a:lnTo>
                  <a:lnTo>
                    <a:pt x="143" y="228"/>
                  </a:lnTo>
                  <a:lnTo>
                    <a:pt x="133" y="230"/>
                  </a:lnTo>
                  <a:lnTo>
                    <a:pt x="125" y="234"/>
                  </a:lnTo>
                  <a:lnTo>
                    <a:pt x="114" y="236"/>
                  </a:lnTo>
                  <a:lnTo>
                    <a:pt x="106" y="238"/>
                  </a:lnTo>
                  <a:lnTo>
                    <a:pt x="95" y="238"/>
                  </a:lnTo>
                  <a:lnTo>
                    <a:pt x="87" y="242"/>
                  </a:lnTo>
                  <a:lnTo>
                    <a:pt x="78" y="242"/>
                  </a:lnTo>
                  <a:lnTo>
                    <a:pt x="70" y="244"/>
                  </a:lnTo>
                  <a:lnTo>
                    <a:pt x="63" y="244"/>
                  </a:lnTo>
                  <a:lnTo>
                    <a:pt x="55" y="245"/>
                  </a:lnTo>
                  <a:lnTo>
                    <a:pt x="46" y="245"/>
                  </a:lnTo>
                  <a:lnTo>
                    <a:pt x="38" y="245"/>
                  </a:lnTo>
                  <a:lnTo>
                    <a:pt x="30" y="245"/>
                  </a:lnTo>
                  <a:lnTo>
                    <a:pt x="25" y="247"/>
                  </a:lnTo>
                  <a:lnTo>
                    <a:pt x="11" y="245"/>
                  </a:lnTo>
                  <a:lnTo>
                    <a:pt x="0" y="245"/>
                  </a:lnTo>
                  <a:lnTo>
                    <a:pt x="0" y="234"/>
                  </a:lnTo>
                  <a:lnTo>
                    <a:pt x="0" y="221"/>
                  </a:lnTo>
                  <a:lnTo>
                    <a:pt x="0" y="207"/>
                  </a:lnTo>
                  <a:lnTo>
                    <a:pt x="0" y="196"/>
                  </a:lnTo>
                  <a:lnTo>
                    <a:pt x="0" y="185"/>
                  </a:lnTo>
                  <a:lnTo>
                    <a:pt x="0" y="173"/>
                  </a:lnTo>
                  <a:lnTo>
                    <a:pt x="0" y="160"/>
                  </a:lnTo>
                  <a:lnTo>
                    <a:pt x="0" y="149"/>
                  </a:lnTo>
                  <a:lnTo>
                    <a:pt x="10" y="145"/>
                  </a:lnTo>
                  <a:lnTo>
                    <a:pt x="19" y="141"/>
                  </a:lnTo>
                  <a:lnTo>
                    <a:pt x="30" y="137"/>
                  </a:lnTo>
                  <a:lnTo>
                    <a:pt x="40" y="135"/>
                  </a:lnTo>
                  <a:lnTo>
                    <a:pt x="49" y="131"/>
                  </a:lnTo>
                  <a:lnTo>
                    <a:pt x="59" y="128"/>
                  </a:lnTo>
                  <a:lnTo>
                    <a:pt x="68" y="124"/>
                  </a:lnTo>
                  <a:lnTo>
                    <a:pt x="80" y="120"/>
                  </a:lnTo>
                  <a:lnTo>
                    <a:pt x="87" y="116"/>
                  </a:lnTo>
                  <a:lnTo>
                    <a:pt x="99" y="112"/>
                  </a:lnTo>
                  <a:lnTo>
                    <a:pt x="106" y="109"/>
                  </a:lnTo>
                  <a:lnTo>
                    <a:pt x="118" y="105"/>
                  </a:lnTo>
                  <a:lnTo>
                    <a:pt x="125" y="101"/>
                  </a:lnTo>
                  <a:lnTo>
                    <a:pt x="137" y="97"/>
                  </a:lnTo>
                  <a:lnTo>
                    <a:pt x="146" y="93"/>
                  </a:lnTo>
                  <a:lnTo>
                    <a:pt x="156" y="90"/>
                  </a:lnTo>
                  <a:lnTo>
                    <a:pt x="164" y="86"/>
                  </a:lnTo>
                  <a:lnTo>
                    <a:pt x="175" y="80"/>
                  </a:lnTo>
                  <a:lnTo>
                    <a:pt x="183" y="74"/>
                  </a:lnTo>
                  <a:lnTo>
                    <a:pt x="192" y="71"/>
                  </a:lnTo>
                  <a:lnTo>
                    <a:pt x="202" y="65"/>
                  </a:lnTo>
                  <a:lnTo>
                    <a:pt x="209" y="59"/>
                  </a:lnTo>
                  <a:lnTo>
                    <a:pt x="219" y="55"/>
                  </a:lnTo>
                  <a:lnTo>
                    <a:pt x="228" y="50"/>
                  </a:lnTo>
                  <a:lnTo>
                    <a:pt x="236" y="44"/>
                  </a:lnTo>
                  <a:lnTo>
                    <a:pt x="247" y="38"/>
                  </a:lnTo>
                  <a:lnTo>
                    <a:pt x="255" y="33"/>
                  </a:lnTo>
                  <a:lnTo>
                    <a:pt x="264" y="27"/>
                  </a:lnTo>
                  <a:lnTo>
                    <a:pt x="272" y="19"/>
                  </a:lnTo>
                  <a:lnTo>
                    <a:pt x="281" y="14"/>
                  </a:lnTo>
                  <a:lnTo>
                    <a:pt x="291" y="6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F6F08"/>
                </a:buClr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-106" charset="-128"/>
                <a:ea typeface="ＭＳ Ｐゴシック" pitchFamily="-106" charset="-128"/>
                <a:cs typeface="+mn-cs"/>
              </a:endParaRPr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3208" y="1551"/>
              <a:ext cx="249" cy="141"/>
            </a:xfrm>
            <a:custGeom>
              <a:avLst/>
              <a:gdLst>
                <a:gd name="T0" fmla="*/ 1 w 496"/>
                <a:gd name="T1" fmla="*/ 0 h 279"/>
                <a:gd name="T2" fmla="*/ 1 w 496"/>
                <a:gd name="T3" fmla="*/ 1 h 279"/>
                <a:gd name="T4" fmla="*/ 1 w 496"/>
                <a:gd name="T5" fmla="*/ 1 h 279"/>
                <a:gd name="T6" fmla="*/ 1 w 496"/>
                <a:gd name="T7" fmla="*/ 1 h 279"/>
                <a:gd name="T8" fmla="*/ 1 w 496"/>
                <a:gd name="T9" fmla="*/ 1 h 279"/>
                <a:gd name="T10" fmla="*/ 1 w 496"/>
                <a:gd name="T11" fmla="*/ 1 h 279"/>
                <a:gd name="T12" fmla="*/ 1 w 496"/>
                <a:gd name="T13" fmla="*/ 1 h 279"/>
                <a:gd name="T14" fmla="*/ 1 w 496"/>
                <a:gd name="T15" fmla="*/ 1 h 279"/>
                <a:gd name="T16" fmla="*/ 1 w 496"/>
                <a:gd name="T17" fmla="*/ 1 h 279"/>
                <a:gd name="T18" fmla="*/ 1 w 496"/>
                <a:gd name="T19" fmla="*/ 1 h 279"/>
                <a:gd name="T20" fmla="*/ 1 w 496"/>
                <a:gd name="T21" fmla="*/ 1 h 279"/>
                <a:gd name="T22" fmla="*/ 1 w 496"/>
                <a:gd name="T23" fmla="*/ 1 h 279"/>
                <a:gd name="T24" fmla="*/ 1 w 496"/>
                <a:gd name="T25" fmla="*/ 1 h 279"/>
                <a:gd name="T26" fmla="*/ 1 w 496"/>
                <a:gd name="T27" fmla="*/ 1 h 279"/>
                <a:gd name="T28" fmla="*/ 1 w 496"/>
                <a:gd name="T29" fmla="*/ 1 h 279"/>
                <a:gd name="T30" fmla="*/ 1 w 496"/>
                <a:gd name="T31" fmla="*/ 1 h 279"/>
                <a:gd name="T32" fmla="*/ 1 w 496"/>
                <a:gd name="T33" fmla="*/ 1 h 279"/>
                <a:gd name="T34" fmla="*/ 1 w 496"/>
                <a:gd name="T35" fmla="*/ 1 h 279"/>
                <a:gd name="T36" fmla="*/ 1 w 496"/>
                <a:gd name="T37" fmla="*/ 1 h 279"/>
                <a:gd name="T38" fmla="*/ 1 w 496"/>
                <a:gd name="T39" fmla="*/ 1 h 279"/>
                <a:gd name="T40" fmla="*/ 1 w 496"/>
                <a:gd name="T41" fmla="*/ 1 h 279"/>
                <a:gd name="T42" fmla="*/ 1 w 496"/>
                <a:gd name="T43" fmla="*/ 1 h 279"/>
                <a:gd name="T44" fmla="*/ 1 w 496"/>
                <a:gd name="T45" fmla="*/ 1 h 279"/>
                <a:gd name="T46" fmla="*/ 1 w 496"/>
                <a:gd name="T47" fmla="*/ 1 h 279"/>
                <a:gd name="T48" fmla="*/ 1 w 496"/>
                <a:gd name="T49" fmla="*/ 1 h 279"/>
                <a:gd name="T50" fmla="*/ 1 w 496"/>
                <a:gd name="T51" fmla="*/ 1 h 279"/>
                <a:gd name="T52" fmla="*/ 1 w 496"/>
                <a:gd name="T53" fmla="*/ 1 h 279"/>
                <a:gd name="T54" fmla="*/ 1 w 496"/>
                <a:gd name="T55" fmla="*/ 1 h 279"/>
                <a:gd name="T56" fmla="*/ 1 w 496"/>
                <a:gd name="T57" fmla="*/ 1 h 279"/>
                <a:gd name="T58" fmla="*/ 1 w 496"/>
                <a:gd name="T59" fmla="*/ 1 h 279"/>
                <a:gd name="T60" fmla="*/ 1 w 496"/>
                <a:gd name="T61" fmla="*/ 1 h 279"/>
                <a:gd name="T62" fmla="*/ 1 w 496"/>
                <a:gd name="T63" fmla="*/ 1 h 279"/>
                <a:gd name="T64" fmla="*/ 1 w 496"/>
                <a:gd name="T65" fmla="*/ 1 h 279"/>
                <a:gd name="T66" fmla="*/ 1 w 496"/>
                <a:gd name="T67" fmla="*/ 1 h 279"/>
                <a:gd name="T68" fmla="*/ 0 w 496"/>
                <a:gd name="T69" fmla="*/ 1 h 279"/>
                <a:gd name="T70" fmla="*/ 0 w 496"/>
                <a:gd name="T71" fmla="*/ 1 h 279"/>
                <a:gd name="T72" fmla="*/ 0 w 496"/>
                <a:gd name="T73" fmla="*/ 1 h 279"/>
                <a:gd name="T74" fmla="*/ 1 w 496"/>
                <a:gd name="T75" fmla="*/ 1 h 279"/>
                <a:gd name="T76" fmla="*/ 1 w 496"/>
                <a:gd name="T77" fmla="*/ 1 h 279"/>
                <a:gd name="T78" fmla="*/ 1 w 496"/>
                <a:gd name="T79" fmla="*/ 1 h 279"/>
                <a:gd name="T80" fmla="*/ 1 w 496"/>
                <a:gd name="T81" fmla="*/ 1 h 279"/>
                <a:gd name="T82" fmla="*/ 1 w 496"/>
                <a:gd name="T83" fmla="*/ 1 h 279"/>
                <a:gd name="T84" fmla="*/ 1 w 496"/>
                <a:gd name="T85" fmla="*/ 1 h 279"/>
                <a:gd name="T86" fmla="*/ 1 w 496"/>
                <a:gd name="T87" fmla="*/ 1 h 279"/>
                <a:gd name="T88" fmla="*/ 1 w 496"/>
                <a:gd name="T89" fmla="*/ 1 h 279"/>
                <a:gd name="T90" fmla="*/ 1 w 496"/>
                <a:gd name="T91" fmla="*/ 1 h 279"/>
                <a:gd name="T92" fmla="*/ 1 w 496"/>
                <a:gd name="T93" fmla="*/ 1 h 279"/>
                <a:gd name="T94" fmla="*/ 1 w 496"/>
                <a:gd name="T95" fmla="*/ 1 h 279"/>
                <a:gd name="T96" fmla="*/ 1 w 496"/>
                <a:gd name="T97" fmla="*/ 1 h 279"/>
                <a:gd name="T98" fmla="*/ 1 w 496"/>
                <a:gd name="T99" fmla="*/ 1 h 279"/>
                <a:gd name="T100" fmla="*/ 1 w 496"/>
                <a:gd name="T101" fmla="*/ 1 h 279"/>
                <a:gd name="T102" fmla="*/ 1 w 496"/>
                <a:gd name="T103" fmla="*/ 1 h 279"/>
                <a:gd name="T104" fmla="*/ 1 w 496"/>
                <a:gd name="T105" fmla="*/ 1 h 279"/>
                <a:gd name="T106" fmla="*/ 1 w 496"/>
                <a:gd name="T107" fmla="*/ 1 h 279"/>
                <a:gd name="T108" fmla="*/ 1 w 496"/>
                <a:gd name="T109" fmla="*/ 1 h 279"/>
                <a:gd name="T110" fmla="*/ 1 w 496"/>
                <a:gd name="T111" fmla="*/ 1 h 279"/>
                <a:gd name="T112" fmla="*/ 1 w 496"/>
                <a:gd name="T113" fmla="*/ 1 h 279"/>
                <a:gd name="T114" fmla="*/ 1 w 496"/>
                <a:gd name="T115" fmla="*/ 1 h 279"/>
                <a:gd name="T116" fmla="*/ 1 w 496"/>
                <a:gd name="T117" fmla="*/ 1 h 279"/>
                <a:gd name="T118" fmla="*/ 1 w 496"/>
                <a:gd name="T119" fmla="*/ 1 h 279"/>
                <a:gd name="T120" fmla="*/ 1 w 496"/>
                <a:gd name="T121" fmla="*/ 1 h 279"/>
                <a:gd name="T122" fmla="*/ 1 w 496"/>
                <a:gd name="T123" fmla="*/ 1 h 279"/>
                <a:gd name="T124" fmla="*/ 1 w 496"/>
                <a:gd name="T125" fmla="*/ 1 h 27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96"/>
                <a:gd name="T190" fmla="*/ 0 h 279"/>
                <a:gd name="T191" fmla="*/ 496 w 496"/>
                <a:gd name="T192" fmla="*/ 279 h 27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96" h="279">
                  <a:moveTo>
                    <a:pt x="430" y="2"/>
                  </a:moveTo>
                  <a:lnTo>
                    <a:pt x="439" y="0"/>
                  </a:lnTo>
                  <a:lnTo>
                    <a:pt x="449" y="0"/>
                  </a:lnTo>
                  <a:lnTo>
                    <a:pt x="456" y="4"/>
                  </a:lnTo>
                  <a:lnTo>
                    <a:pt x="464" y="7"/>
                  </a:lnTo>
                  <a:lnTo>
                    <a:pt x="468" y="11"/>
                  </a:lnTo>
                  <a:lnTo>
                    <a:pt x="475" y="15"/>
                  </a:lnTo>
                  <a:lnTo>
                    <a:pt x="479" y="23"/>
                  </a:lnTo>
                  <a:lnTo>
                    <a:pt x="487" y="30"/>
                  </a:lnTo>
                  <a:lnTo>
                    <a:pt x="489" y="36"/>
                  </a:lnTo>
                  <a:lnTo>
                    <a:pt x="492" y="43"/>
                  </a:lnTo>
                  <a:lnTo>
                    <a:pt x="494" y="53"/>
                  </a:lnTo>
                  <a:lnTo>
                    <a:pt x="496" y="63"/>
                  </a:lnTo>
                  <a:lnTo>
                    <a:pt x="496" y="70"/>
                  </a:lnTo>
                  <a:lnTo>
                    <a:pt x="496" y="80"/>
                  </a:lnTo>
                  <a:lnTo>
                    <a:pt x="496" y="91"/>
                  </a:lnTo>
                  <a:lnTo>
                    <a:pt x="496" y="101"/>
                  </a:lnTo>
                  <a:lnTo>
                    <a:pt x="492" y="108"/>
                  </a:lnTo>
                  <a:lnTo>
                    <a:pt x="490" y="118"/>
                  </a:lnTo>
                  <a:lnTo>
                    <a:pt x="487" y="125"/>
                  </a:lnTo>
                  <a:lnTo>
                    <a:pt x="483" y="133"/>
                  </a:lnTo>
                  <a:lnTo>
                    <a:pt x="475" y="140"/>
                  </a:lnTo>
                  <a:lnTo>
                    <a:pt x="471" y="148"/>
                  </a:lnTo>
                  <a:lnTo>
                    <a:pt x="464" y="154"/>
                  </a:lnTo>
                  <a:lnTo>
                    <a:pt x="458" y="159"/>
                  </a:lnTo>
                  <a:lnTo>
                    <a:pt x="449" y="163"/>
                  </a:lnTo>
                  <a:lnTo>
                    <a:pt x="441" y="167"/>
                  </a:lnTo>
                  <a:lnTo>
                    <a:pt x="430" y="169"/>
                  </a:lnTo>
                  <a:lnTo>
                    <a:pt x="422" y="171"/>
                  </a:lnTo>
                  <a:lnTo>
                    <a:pt x="411" y="169"/>
                  </a:lnTo>
                  <a:lnTo>
                    <a:pt x="399" y="167"/>
                  </a:lnTo>
                  <a:lnTo>
                    <a:pt x="388" y="163"/>
                  </a:lnTo>
                  <a:lnTo>
                    <a:pt x="376" y="159"/>
                  </a:lnTo>
                  <a:lnTo>
                    <a:pt x="363" y="161"/>
                  </a:lnTo>
                  <a:lnTo>
                    <a:pt x="350" y="163"/>
                  </a:lnTo>
                  <a:lnTo>
                    <a:pt x="338" y="167"/>
                  </a:lnTo>
                  <a:lnTo>
                    <a:pt x="329" y="171"/>
                  </a:lnTo>
                  <a:lnTo>
                    <a:pt x="317" y="175"/>
                  </a:lnTo>
                  <a:lnTo>
                    <a:pt x="306" y="178"/>
                  </a:lnTo>
                  <a:lnTo>
                    <a:pt x="295" y="182"/>
                  </a:lnTo>
                  <a:lnTo>
                    <a:pt x="285" y="188"/>
                  </a:lnTo>
                  <a:lnTo>
                    <a:pt x="274" y="192"/>
                  </a:lnTo>
                  <a:lnTo>
                    <a:pt x="262" y="198"/>
                  </a:lnTo>
                  <a:lnTo>
                    <a:pt x="253" y="203"/>
                  </a:lnTo>
                  <a:lnTo>
                    <a:pt x="241" y="209"/>
                  </a:lnTo>
                  <a:lnTo>
                    <a:pt x="230" y="213"/>
                  </a:lnTo>
                  <a:lnTo>
                    <a:pt x="222" y="220"/>
                  </a:lnTo>
                  <a:lnTo>
                    <a:pt x="211" y="224"/>
                  </a:lnTo>
                  <a:lnTo>
                    <a:pt x="202" y="232"/>
                  </a:lnTo>
                  <a:lnTo>
                    <a:pt x="190" y="236"/>
                  </a:lnTo>
                  <a:lnTo>
                    <a:pt x="181" y="239"/>
                  </a:lnTo>
                  <a:lnTo>
                    <a:pt x="169" y="245"/>
                  </a:lnTo>
                  <a:lnTo>
                    <a:pt x="158" y="251"/>
                  </a:lnTo>
                  <a:lnTo>
                    <a:pt x="146" y="255"/>
                  </a:lnTo>
                  <a:lnTo>
                    <a:pt x="137" y="258"/>
                  </a:lnTo>
                  <a:lnTo>
                    <a:pt x="125" y="262"/>
                  </a:lnTo>
                  <a:lnTo>
                    <a:pt x="116" y="266"/>
                  </a:lnTo>
                  <a:lnTo>
                    <a:pt x="103" y="270"/>
                  </a:lnTo>
                  <a:lnTo>
                    <a:pt x="91" y="274"/>
                  </a:lnTo>
                  <a:lnTo>
                    <a:pt x="80" y="274"/>
                  </a:lnTo>
                  <a:lnTo>
                    <a:pt x="68" y="277"/>
                  </a:lnTo>
                  <a:lnTo>
                    <a:pt x="55" y="277"/>
                  </a:lnTo>
                  <a:lnTo>
                    <a:pt x="44" y="279"/>
                  </a:lnTo>
                  <a:lnTo>
                    <a:pt x="30" y="279"/>
                  </a:lnTo>
                  <a:lnTo>
                    <a:pt x="19" y="279"/>
                  </a:lnTo>
                  <a:lnTo>
                    <a:pt x="13" y="272"/>
                  </a:lnTo>
                  <a:lnTo>
                    <a:pt x="9" y="264"/>
                  </a:lnTo>
                  <a:lnTo>
                    <a:pt x="6" y="256"/>
                  </a:lnTo>
                  <a:lnTo>
                    <a:pt x="2" y="251"/>
                  </a:lnTo>
                  <a:lnTo>
                    <a:pt x="0" y="243"/>
                  </a:lnTo>
                  <a:lnTo>
                    <a:pt x="0" y="236"/>
                  </a:lnTo>
                  <a:lnTo>
                    <a:pt x="0" y="230"/>
                  </a:lnTo>
                  <a:lnTo>
                    <a:pt x="0" y="224"/>
                  </a:lnTo>
                  <a:lnTo>
                    <a:pt x="0" y="213"/>
                  </a:lnTo>
                  <a:lnTo>
                    <a:pt x="2" y="201"/>
                  </a:lnTo>
                  <a:lnTo>
                    <a:pt x="8" y="190"/>
                  </a:lnTo>
                  <a:lnTo>
                    <a:pt x="15" y="182"/>
                  </a:lnTo>
                  <a:lnTo>
                    <a:pt x="21" y="171"/>
                  </a:lnTo>
                  <a:lnTo>
                    <a:pt x="32" y="163"/>
                  </a:lnTo>
                  <a:lnTo>
                    <a:pt x="42" y="156"/>
                  </a:lnTo>
                  <a:lnTo>
                    <a:pt x="55" y="148"/>
                  </a:lnTo>
                  <a:lnTo>
                    <a:pt x="61" y="144"/>
                  </a:lnTo>
                  <a:lnTo>
                    <a:pt x="67" y="140"/>
                  </a:lnTo>
                  <a:lnTo>
                    <a:pt x="74" y="137"/>
                  </a:lnTo>
                  <a:lnTo>
                    <a:pt x="82" y="133"/>
                  </a:lnTo>
                  <a:lnTo>
                    <a:pt x="89" y="129"/>
                  </a:lnTo>
                  <a:lnTo>
                    <a:pt x="97" y="127"/>
                  </a:lnTo>
                  <a:lnTo>
                    <a:pt x="105" y="125"/>
                  </a:lnTo>
                  <a:lnTo>
                    <a:pt x="114" y="121"/>
                  </a:lnTo>
                  <a:lnTo>
                    <a:pt x="122" y="118"/>
                  </a:lnTo>
                  <a:lnTo>
                    <a:pt x="129" y="114"/>
                  </a:lnTo>
                  <a:lnTo>
                    <a:pt x="137" y="112"/>
                  </a:lnTo>
                  <a:lnTo>
                    <a:pt x="146" y="110"/>
                  </a:lnTo>
                  <a:lnTo>
                    <a:pt x="154" y="106"/>
                  </a:lnTo>
                  <a:lnTo>
                    <a:pt x="162" y="102"/>
                  </a:lnTo>
                  <a:lnTo>
                    <a:pt x="171" y="101"/>
                  </a:lnTo>
                  <a:lnTo>
                    <a:pt x="181" y="99"/>
                  </a:lnTo>
                  <a:lnTo>
                    <a:pt x="188" y="95"/>
                  </a:lnTo>
                  <a:lnTo>
                    <a:pt x="196" y="91"/>
                  </a:lnTo>
                  <a:lnTo>
                    <a:pt x="203" y="89"/>
                  </a:lnTo>
                  <a:lnTo>
                    <a:pt x="213" y="87"/>
                  </a:lnTo>
                  <a:lnTo>
                    <a:pt x="221" y="83"/>
                  </a:lnTo>
                  <a:lnTo>
                    <a:pt x="228" y="82"/>
                  </a:lnTo>
                  <a:lnTo>
                    <a:pt x="238" y="80"/>
                  </a:lnTo>
                  <a:lnTo>
                    <a:pt x="245" y="78"/>
                  </a:lnTo>
                  <a:lnTo>
                    <a:pt x="253" y="74"/>
                  </a:lnTo>
                  <a:lnTo>
                    <a:pt x="260" y="72"/>
                  </a:lnTo>
                  <a:lnTo>
                    <a:pt x="268" y="68"/>
                  </a:lnTo>
                  <a:lnTo>
                    <a:pt x="276" y="66"/>
                  </a:lnTo>
                  <a:lnTo>
                    <a:pt x="283" y="63"/>
                  </a:lnTo>
                  <a:lnTo>
                    <a:pt x="291" y="61"/>
                  </a:lnTo>
                  <a:lnTo>
                    <a:pt x="297" y="57"/>
                  </a:lnTo>
                  <a:lnTo>
                    <a:pt x="304" y="55"/>
                  </a:lnTo>
                  <a:lnTo>
                    <a:pt x="314" y="49"/>
                  </a:lnTo>
                  <a:lnTo>
                    <a:pt x="325" y="42"/>
                  </a:lnTo>
                  <a:lnTo>
                    <a:pt x="336" y="36"/>
                  </a:lnTo>
                  <a:lnTo>
                    <a:pt x="344" y="30"/>
                  </a:lnTo>
                  <a:lnTo>
                    <a:pt x="354" y="24"/>
                  </a:lnTo>
                  <a:lnTo>
                    <a:pt x="365" y="21"/>
                  </a:lnTo>
                  <a:lnTo>
                    <a:pt x="376" y="17"/>
                  </a:lnTo>
                  <a:lnTo>
                    <a:pt x="386" y="13"/>
                  </a:lnTo>
                  <a:lnTo>
                    <a:pt x="395" y="9"/>
                  </a:lnTo>
                  <a:lnTo>
                    <a:pt x="407" y="7"/>
                  </a:lnTo>
                  <a:lnTo>
                    <a:pt x="418" y="4"/>
                  </a:lnTo>
                  <a:lnTo>
                    <a:pt x="43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F6F08"/>
                </a:buClr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-106" charset="-128"/>
                <a:ea typeface="ＭＳ Ｐゴシック" pitchFamily="-106" charset="-128"/>
                <a:cs typeface="+mn-cs"/>
              </a:endParaRPr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2949" y="1510"/>
              <a:ext cx="75" cy="76"/>
            </a:xfrm>
            <a:custGeom>
              <a:avLst/>
              <a:gdLst>
                <a:gd name="T0" fmla="*/ 1 w 150"/>
                <a:gd name="T1" fmla="*/ 0 h 154"/>
                <a:gd name="T2" fmla="*/ 1 w 150"/>
                <a:gd name="T3" fmla="*/ 0 h 154"/>
                <a:gd name="T4" fmla="*/ 1 w 150"/>
                <a:gd name="T5" fmla="*/ 1 h 154"/>
                <a:gd name="T6" fmla="*/ 1 w 150"/>
                <a:gd name="T7" fmla="*/ 1 h 154"/>
                <a:gd name="T8" fmla="*/ 1 w 150"/>
                <a:gd name="T9" fmla="*/ 1 h 154"/>
                <a:gd name="T10" fmla="*/ 1 w 150"/>
                <a:gd name="T11" fmla="*/ 1 h 154"/>
                <a:gd name="T12" fmla="*/ 1 w 150"/>
                <a:gd name="T13" fmla="*/ 1 h 154"/>
                <a:gd name="T14" fmla="*/ 1 w 150"/>
                <a:gd name="T15" fmla="*/ 1 h 154"/>
                <a:gd name="T16" fmla="*/ 1 w 150"/>
                <a:gd name="T17" fmla="*/ 1 h 154"/>
                <a:gd name="T18" fmla="*/ 1 w 150"/>
                <a:gd name="T19" fmla="*/ 1 h 154"/>
                <a:gd name="T20" fmla="*/ 1 w 150"/>
                <a:gd name="T21" fmla="*/ 1 h 154"/>
                <a:gd name="T22" fmla="*/ 1 w 150"/>
                <a:gd name="T23" fmla="*/ 1 h 154"/>
                <a:gd name="T24" fmla="*/ 1 w 150"/>
                <a:gd name="T25" fmla="*/ 1 h 154"/>
                <a:gd name="T26" fmla="*/ 1 w 150"/>
                <a:gd name="T27" fmla="*/ 1 h 154"/>
                <a:gd name="T28" fmla="*/ 1 w 150"/>
                <a:gd name="T29" fmla="*/ 1 h 154"/>
                <a:gd name="T30" fmla="*/ 1 w 150"/>
                <a:gd name="T31" fmla="*/ 1 h 154"/>
                <a:gd name="T32" fmla="*/ 1 w 150"/>
                <a:gd name="T33" fmla="*/ 1 h 154"/>
                <a:gd name="T34" fmla="*/ 1 w 150"/>
                <a:gd name="T35" fmla="*/ 1 h 154"/>
                <a:gd name="T36" fmla="*/ 1 w 150"/>
                <a:gd name="T37" fmla="*/ 1 h 154"/>
                <a:gd name="T38" fmla="*/ 1 w 150"/>
                <a:gd name="T39" fmla="*/ 1 h 154"/>
                <a:gd name="T40" fmla="*/ 1 w 150"/>
                <a:gd name="T41" fmla="*/ 1 h 154"/>
                <a:gd name="T42" fmla="*/ 1 w 150"/>
                <a:gd name="T43" fmla="*/ 1 h 154"/>
                <a:gd name="T44" fmla="*/ 1 w 150"/>
                <a:gd name="T45" fmla="*/ 1 h 154"/>
                <a:gd name="T46" fmla="*/ 1 w 150"/>
                <a:gd name="T47" fmla="*/ 1 h 154"/>
                <a:gd name="T48" fmla="*/ 1 w 150"/>
                <a:gd name="T49" fmla="*/ 1 h 154"/>
                <a:gd name="T50" fmla="*/ 1 w 150"/>
                <a:gd name="T51" fmla="*/ 1 h 154"/>
                <a:gd name="T52" fmla="*/ 1 w 150"/>
                <a:gd name="T53" fmla="*/ 1 h 154"/>
                <a:gd name="T54" fmla="*/ 1 w 150"/>
                <a:gd name="T55" fmla="*/ 1 h 154"/>
                <a:gd name="T56" fmla="*/ 1 w 150"/>
                <a:gd name="T57" fmla="*/ 1 h 154"/>
                <a:gd name="T58" fmla="*/ 1 w 150"/>
                <a:gd name="T59" fmla="*/ 1 h 154"/>
                <a:gd name="T60" fmla="*/ 1 w 150"/>
                <a:gd name="T61" fmla="*/ 1 h 154"/>
                <a:gd name="T62" fmla="*/ 1 w 150"/>
                <a:gd name="T63" fmla="*/ 1 h 154"/>
                <a:gd name="T64" fmla="*/ 1 w 150"/>
                <a:gd name="T65" fmla="*/ 1 h 154"/>
                <a:gd name="T66" fmla="*/ 0 w 150"/>
                <a:gd name="T67" fmla="*/ 1 h 154"/>
                <a:gd name="T68" fmla="*/ 0 w 150"/>
                <a:gd name="T69" fmla="*/ 1 h 154"/>
                <a:gd name="T70" fmla="*/ 0 w 150"/>
                <a:gd name="T71" fmla="*/ 1 h 154"/>
                <a:gd name="T72" fmla="*/ 0 w 150"/>
                <a:gd name="T73" fmla="*/ 1 h 154"/>
                <a:gd name="T74" fmla="*/ 1 w 150"/>
                <a:gd name="T75" fmla="*/ 1 h 154"/>
                <a:gd name="T76" fmla="*/ 1 w 150"/>
                <a:gd name="T77" fmla="*/ 1 h 154"/>
                <a:gd name="T78" fmla="*/ 1 w 150"/>
                <a:gd name="T79" fmla="*/ 1 h 154"/>
                <a:gd name="T80" fmla="*/ 1 w 150"/>
                <a:gd name="T81" fmla="*/ 1 h 154"/>
                <a:gd name="T82" fmla="*/ 1 w 150"/>
                <a:gd name="T83" fmla="*/ 1 h 154"/>
                <a:gd name="T84" fmla="*/ 1 w 150"/>
                <a:gd name="T85" fmla="*/ 1 h 154"/>
                <a:gd name="T86" fmla="*/ 1 w 150"/>
                <a:gd name="T87" fmla="*/ 1 h 154"/>
                <a:gd name="T88" fmla="*/ 1 w 150"/>
                <a:gd name="T89" fmla="*/ 1 h 154"/>
                <a:gd name="T90" fmla="*/ 1 w 150"/>
                <a:gd name="T91" fmla="*/ 1 h 154"/>
                <a:gd name="T92" fmla="*/ 1 w 150"/>
                <a:gd name="T93" fmla="*/ 0 h 154"/>
                <a:gd name="T94" fmla="*/ 1 w 150"/>
                <a:gd name="T95" fmla="*/ 0 h 15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50"/>
                <a:gd name="T145" fmla="*/ 0 h 154"/>
                <a:gd name="T146" fmla="*/ 150 w 150"/>
                <a:gd name="T147" fmla="*/ 154 h 15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50" h="154">
                  <a:moveTo>
                    <a:pt x="80" y="0"/>
                  </a:moveTo>
                  <a:lnTo>
                    <a:pt x="88" y="0"/>
                  </a:lnTo>
                  <a:lnTo>
                    <a:pt x="97" y="2"/>
                  </a:lnTo>
                  <a:lnTo>
                    <a:pt x="105" y="2"/>
                  </a:lnTo>
                  <a:lnTo>
                    <a:pt x="112" y="6"/>
                  </a:lnTo>
                  <a:lnTo>
                    <a:pt x="124" y="10"/>
                  </a:lnTo>
                  <a:lnTo>
                    <a:pt x="133" y="17"/>
                  </a:lnTo>
                  <a:lnTo>
                    <a:pt x="139" y="25"/>
                  </a:lnTo>
                  <a:lnTo>
                    <a:pt x="145" y="33"/>
                  </a:lnTo>
                  <a:lnTo>
                    <a:pt x="148" y="40"/>
                  </a:lnTo>
                  <a:lnTo>
                    <a:pt x="150" y="52"/>
                  </a:lnTo>
                  <a:lnTo>
                    <a:pt x="148" y="59"/>
                  </a:lnTo>
                  <a:lnTo>
                    <a:pt x="146" y="71"/>
                  </a:lnTo>
                  <a:lnTo>
                    <a:pt x="141" y="78"/>
                  </a:lnTo>
                  <a:lnTo>
                    <a:pt x="137" y="90"/>
                  </a:lnTo>
                  <a:lnTo>
                    <a:pt x="129" y="99"/>
                  </a:lnTo>
                  <a:lnTo>
                    <a:pt x="124" y="109"/>
                  </a:lnTo>
                  <a:lnTo>
                    <a:pt x="114" y="116"/>
                  </a:lnTo>
                  <a:lnTo>
                    <a:pt x="107" y="128"/>
                  </a:lnTo>
                  <a:lnTo>
                    <a:pt x="97" y="133"/>
                  </a:lnTo>
                  <a:lnTo>
                    <a:pt x="86" y="139"/>
                  </a:lnTo>
                  <a:lnTo>
                    <a:pt x="76" y="145"/>
                  </a:lnTo>
                  <a:lnTo>
                    <a:pt x="67" y="150"/>
                  </a:lnTo>
                  <a:lnTo>
                    <a:pt x="55" y="152"/>
                  </a:lnTo>
                  <a:lnTo>
                    <a:pt x="48" y="154"/>
                  </a:lnTo>
                  <a:lnTo>
                    <a:pt x="38" y="154"/>
                  </a:lnTo>
                  <a:lnTo>
                    <a:pt x="30" y="152"/>
                  </a:lnTo>
                  <a:lnTo>
                    <a:pt x="21" y="147"/>
                  </a:lnTo>
                  <a:lnTo>
                    <a:pt x="15" y="141"/>
                  </a:lnTo>
                  <a:lnTo>
                    <a:pt x="10" y="133"/>
                  </a:lnTo>
                  <a:lnTo>
                    <a:pt x="6" y="124"/>
                  </a:lnTo>
                  <a:lnTo>
                    <a:pt x="2" y="116"/>
                  </a:lnTo>
                  <a:lnTo>
                    <a:pt x="2" y="109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0" y="84"/>
                  </a:lnTo>
                  <a:lnTo>
                    <a:pt x="0" y="74"/>
                  </a:lnTo>
                  <a:lnTo>
                    <a:pt x="2" y="65"/>
                  </a:lnTo>
                  <a:lnTo>
                    <a:pt x="4" y="55"/>
                  </a:lnTo>
                  <a:lnTo>
                    <a:pt x="11" y="46"/>
                  </a:lnTo>
                  <a:lnTo>
                    <a:pt x="21" y="40"/>
                  </a:lnTo>
                  <a:lnTo>
                    <a:pt x="30" y="33"/>
                  </a:lnTo>
                  <a:lnTo>
                    <a:pt x="42" y="27"/>
                  </a:lnTo>
                  <a:lnTo>
                    <a:pt x="51" y="21"/>
                  </a:lnTo>
                  <a:lnTo>
                    <a:pt x="61" y="14"/>
                  </a:lnTo>
                  <a:lnTo>
                    <a:pt x="70" y="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F6F08"/>
                </a:buClr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-106" charset="-128"/>
                <a:ea typeface="ＭＳ Ｐゴシック" pitchFamily="-106" charset="-128"/>
                <a:cs typeface="+mn-cs"/>
              </a:endParaRPr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3266" y="1670"/>
              <a:ext cx="335" cy="140"/>
            </a:xfrm>
            <a:custGeom>
              <a:avLst/>
              <a:gdLst>
                <a:gd name="T0" fmla="*/ 2 w 667"/>
                <a:gd name="T1" fmla="*/ 0 h 281"/>
                <a:gd name="T2" fmla="*/ 2 w 667"/>
                <a:gd name="T3" fmla="*/ 0 h 281"/>
                <a:gd name="T4" fmla="*/ 2 w 667"/>
                <a:gd name="T5" fmla="*/ 0 h 281"/>
                <a:gd name="T6" fmla="*/ 2 w 667"/>
                <a:gd name="T7" fmla="*/ 0 h 281"/>
                <a:gd name="T8" fmla="*/ 2 w 667"/>
                <a:gd name="T9" fmla="*/ 0 h 281"/>
                <a:gd name="T10" fmla="*/ 2 w 667"/>
                <a:gd name="T11" fmla="*/ 0 h 281"/>
                <a:gd name="T12" fmla="*/ 2 w 667"/>
                <a:gd name="T13" fmla="*/ 0 h 281"/>
                <a:gd name="T14" fmla="*/ 2 w 667"/>
                <a:gd name="T15" fmla="*/ 0 h 281"/>
                <a:gd name="T16" fmla="*/ 2 w 667"/>
                <a:gd name="T17" fmla="*/ 0 h 281"/>
                <a:gd name="T18" fmla="*/ 1 w 667"/>
                <a:gd name="T19" fmla="*/ 0 h 281"/>
                <a:gd name="T20" fmla="*/ 1 w 667"/>
                <a:gd name="T21" fmla="*/ 0 h 281"/>
                <a:gd name="T22" fmla="*/ 1 w 667"/>
                <a:gd name="T23" fmla="*/ 0 h 281"/>
                <a:gd name="T24" fmla="*/ 1 w 667"/>
                <a:gd name="T25" fmla="*/ 0 h 281"/>
                <a:gd name="T26" fmla="*/ 1 w 667"/>
                <a:gd name="T27" fmla="*/ 0 h 281"/>
                <a:gd name="T28" fmla="*/ 1 w 667"/>
                <a:gd name="T29" fmla="*/ 0 h 281"/>
                <a:gd name="T30" fmla="*/ 1 w 667"/>
                <a:gd name="T31" fmla="*/ 0 h 281"/>
                <a:gd name="T32" fmla="*/ 1 w 667"/>
                <a:gd name="T33" fmla="*/ 0 h 281"/>
                <a:gd name="T34" fmla="*/ 1 w 667"/>
                <a:gd name="T35" fmla="*/ 0 h 281"/>
                <a:gd name="T36" fmla="*/ 1 w 667"/>
                <a:gd name="T37" fmla="*/ 0 h 281"/>
                <a:gd name="T38" fmla="*/ 1 w 667"/>
                <a:gd name="T39" fmla="*/ 0 h 281"/>
                <a:gd name="T40" fmla="*/ 1 w 667"/>
                <a:gd name="T41" fmla="*/ 0 h 281"/>
                <a:gd name="T42" fmla="*/ 1 w 667"/>
                <a:gd name="T43" fmla="*/ 0 h 281"/>
                <a:gd name="T44" fmla="*/ 1 w 667"/>
                <a:gd name="T45" fmla="*/ 0 h 281"/>
                <a:gd name="T46" fmla="*/ 1 w 667"/>
                <a:gd name="T47" fmla="*/ 0 h 281"/>
                <a:gd name="T48" fmla="*/ 1 w 667"/>
                <a:gd name="T49" fmla="*/ 0 h 281"/>
                <a:gd name="T50" fmla="*/ 1 w 667"/>
                <a:gd name="T51" fmla="*/ 0 h 281"/>
                <a:gd name="T52" fmla="*/ 1 w 667"/>
                <a:gd name="T53" fmla="*/ 0 h 281"/>
                <a:gd name="T54" fmla="*/ 1 w 667"/>
                <a:gd name="T55" fmla="*/ 0 h 281"/>
                <a:gd name="T56" fmla="*/ 0 w 667"/>
                <a:gd name="T57" fmla="*/ 0 h 281"/>
                <a:gd name="T58" fmla="*/ 1 w 667"/>
                <a:gd name="T59" fmla="*/ 0 h 281"/>
                <a:gd name="T60" fmla="*/ 1 w 667"/>
                <a:gd name="T61" fmla="*/ 0 h 281"/>
                <a:gd name="T62" fmla="*/ 1 w 667"/>
                <a:gd name="T63" fmla="*/ 0 h 281"/>
                <a:gd name="T64" fmla="*/ 1 w 667"/>
                <a:gd name="T65" fmla="*/ 0 h 281"/>
                <a:gd name="T66" fmla="*/ 1 w 667"/>
                <a:gd name="T67" fmla="*/ 0 h 281"/>
                <a:gd name="T68" fmla="*/ 1 w 667"/>
                <a:gd name="T69" fmla="*/ 0 h 281"/>
                <a:gd name="T70" fmla="*/ 1 w 667"/>
                <a:gd name="T71" fmla="*/ 0 h 281"/>
                <a:gd name="T72" fmla="*/ 1 w 667"/>
                <a:gd name="T73" fmla="*/ 0 h 281"/>
                <a:gd name="T74" fmla="*/ 1 w 667"/>
                <a:gd name="T75" fmla="*/ 0 h 281"/>
                <a:gd name="T76" fmla="*/ 1 w 667"/>
                <a:gd name="T77" fmla="*/ 0 h 281"/>
                <a:gd name="T78" fmla="*/ 1 w 667"/>
                <a:gd name="T79" fmla="*/ 0 h 281"/>
                <a:gd name="T80" fmla="*/ 1 w 667"/>
                <a:gd name="T81" fmla="*/ 0 h 281"/>
                <a:gd name="T82" fmla="*/ 1 w 667"/>
                <a:gd name="T83" fmla="*/ 0 h 281"/>
                <a:gd name="T84" fmla="*/ 1 w 667"/>
                <a:gd name="T85" fmla="*/ 0 h 281"/>
                <a:gd name="T86" fmla="*/ 1 w 667"/>
                <a:gd name="T87" fmla="*/ 0 h 281"/>
                <a:gd name="T88" fmla="*/ 1 w 667"/>
                <a:gd name="T89" fmla="*/ 0 h 281"/>
                <a:gd name="T90" fmla="*/ 1 w 667"/>
                <a:gd name="T91" fmla="*/ 0 h 281"/>
                <a:gd name="T92" fmla="*/ 2 w 667"/>
                <a:gd name="T93" fmla="*/ 0 h 281"/>
                <a:gd name="T94" fmla="*/ 2 w 667"/>
                <a:gd name="T95" fmla="*/ 0 h 281"/>
                <a:gd name="T96" fmla="*/ 2 w 667"/>
                <a:gd name="T97" fmla="*/ 0 h 281"/>
                <a:gd name="T98" fmla="*/ 2 w 667"/>
                <a:gd name="T99" fmla="*/ 0 h 28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67"/>
                <a:gd name="T151" fmla="*/ 0 h 281"/>
                <a:gd name="T152" fmla="*/ 667 w 667"/>
                <a:gd name="T153" fmla="*/ 281 h 28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67" h="281">
                  <a:moveTo>
                    <a:pt x="612" y="0"/>
                  </a:moveTo>
                  <a:lnTo>
                    <a:pt x="616" y="7"/>
                  </a:lnTo>
                  <a:lnTo>
                    <a:pt x="625" y="19"/>
                  </a:lnTo>
                  <a:lnTo>
                    <a:pt x="629" y="24"/>
                  </a:lnTo>
                  <a:lnTo>
                    <a:pt x="633" y="32"/>
                  </a:lnTo>
                  <a:lnTo>
                    <a:pt x="639" y="41"/>
                  </a:lnTo>
                  <a:lnTo>
                    <a:pt x="643" y="51"/>
                  </a:lnTo>
                  <a:lnTo>
                    <a:pt x="646" y="58"/>
                  </a:lnTo>
                  <a:lnTo>
                    <a:pt x="650" y="68"/>
                  </a:lnTo>
                  <a:lnTo>
                    <a:pt x="654" y="77"/>
                  </a:lnTo>
                  <a:lnTo>
                    <a:pt x="660" y="87"/>
                  </a:lnTo>
                  <a:lnTo>
                    <a:pt x="662" y="95"/>
                  </a:lnTo>
                  <a:lnTo>
                    <a:pt x="665" y="104"/>
                  </a:lnTo>
                  <a:lnTo>
                    <a:pt x="665" y="112"/>
                  </a:lnTo>
                  <a:lnTo>
                    <a:pt x="667" y="119"/>
                  </a:lnTo>
                  <a:lnTo>
                    <a:pt x="656" y="121"/>
                  </a:lnTo>
                  <a:lnTo>
                    <a:pt x="644" y="123"/>
                  </a:lnTo>
                  <a:lnTo>
                    <a:pt x="635" y="125"/>
                  </a:lnTo>
                  <a:lnTo>
                    <a:pt x="624" y="129"/>
                  </a:lnTo>
                  <a:lnTo>
                    <a:pt x="612" y="131"/>
                  </a:lnTo>
                  <a:lnTo>
                    <a:pt x="603" y="133"/>
                  </a:lnTo>
                  <a:lnTo>
                    <a:pt x="593" y="136"/>
                  </a:lnTo>
                  <a:lnTo>
                    <a:pt x="582" y="140"/>
                  </a:lnTo>
                  <a:lnTo>
                    <a:pt x="570" y="140"/>
                  </a:lnTo>
                  <a:lnTo>
                    <a:pt x="561" y="144"/>
                  </a:lnTo>
                  <a:lnTo>
                    <a:pt x="551" y="146"/>
                  </a:lnTo>
                  <a:lnTo>
                    <a:pt x="542" y="150"/>
                  </a:lnTo>
                  <a:lnTo>
                    <a:pt x="530" y="152"/>
                  </a:lnTo>
                  <a:lnTo>
                    <a:pt x="521" y="155"/>
                  </a:lnTo>
                  <a:lnTo>
                    <a:pt x="511" y="157"/>
                  </a:lnTo>
                  <a:lnTo>
                    <a:pt x="502" y="161"/>
                  </a:lnTo>
                  <a:lnTo>
                    <a:pt x="490" y="163"/>
                  </a:lnTo>
                  <a:lnTo>
                    <a:pt x="481" y="167"/>
                  </a:lnTo>
                  <a:lnTo>
                    <a:pt x="470" y="169"/>
                  </a:lnTo>
                  <a:lnTo>
                    <a:pt x="460" y="173"/>
                  </a:lnTo>
                  <a:lnTo>
                    <a:pt x="449" y="174"/>
                  </a:lnTo>
                  <a:lnTo>
                    <a:pt x="439" y="178"/>
                  </a:lnTo>
                  <a:lnTo>
                    <a:pt x="428" y="180"/>
                  </a:lnTo>
                  <a:lnTo>
                    <a:pt x="420" y="184"/>
                  </a:lnTo>
                  <a:lnTo>
                    <a:pt x="409" y="186"/>
                  </a:lnTo>
                  <a:lnTo>
                    <a:pt x="399" y="190"/>
                  </a:lnTo>
                  <a:lnTo>
                    <a:pt x="388" y="192"/>
                  </a:lnTo>
                  <a:lnTo>
                    <a:pt x="378" y="195"/>
                  </a:lnTo>
                  <a:lnTo>
                    <a:pt x="369" y="197"/>
                  </a:lnTo>
                  <a:lnTo>
                    <a:pt x="359" y="201"/>
                  </a:lnTo>
                  <a:lnTo>
                    <a:pt x="348" y="205"/>
                  </a:lnTo>
                  <a:lnTo>
                    <a:pt x="340" y="209"/>
                  </a:lnTo>
                  <a:lnTo>
                    <a:pt x="329" y="209"/>
                  </a:lnTo>
                  <a:lnTo>
                    <a:pt x="317" y="212"/>
                  </a:lnTo>
                  <a:lnTo>
                    <a:pt x="308" y="214"/>
                  </a:lnTo>
                  <a:lnTo>
                    <a:pt x="298" y="218"/>
                  </a:lnTo>
                  <a:lnTo>
                    <a:pt x="287" y="220"/>
                  </a:lnTo>
                  <a:lnTo>
                    <a:pt x="278" y="222"/>
                  </a:lnTo>
                  <a:lnTo>
                    <a:pt x="268" y="224"/>
                  </a:lnTo>
                  <a:lnTo>
                    <a:pt x="259" y="228"/>
                  </a:lnTo>
                  <a:lnTo>
                    <a:pt x="247" y="230"/>
                  </a:lnTo>
                  <a:lnTo>
                    <a:pt x="238" y="232"/>
                  </a:lnTo>
                  <a:lnTo>
                    <a:pt x="228" y="235"/>
                  </a:lnTo>
                  <a:lnTo>
                    <a:pt x="217" y="239"/>
                  </a:lnTo>
                  <a:lnTo>
                    <a:pt x="207" y="239"/>
                  </a:lnTo>
                  <a:lnTo>
                    <a:pt x="196" y="243"/>
                  </a:lnTo>
                  <a:lnTo>
                    <a:pt x="186" y="245"/>
                  </a:lnTo>
                  <a:lnTo>
                    <a:pt x="179" y="249"/>
                  </a:lnTo>
                  <a:lnTo>
                    <a:pt x="167" y="251"/>
                  </a:lnTo>
                  <a:lnTo>
                    <a:pt x="156" y="252"/>
                  </a:lnTo>
                  <a:lnTo>
                    <a:pt x="146" y="254"/>
                  </a:lnTo>
                  <a:lnTo>
                    <a:pt x="137" y="258"/>
                  </a:lnTo>
                  <a:lnTo>
                    <a:pt x="125" y="258"/>
                  </a:lnTo>
                  <a:lnTo>
                    <a:pt x="114" y="262"/>
                  </a:lnTo>
                  <a:lnTo>
                    <a:pt x="105" y="262"/>
                  </a:lnTo>
                  <a:lnTo>
                    <a:pt x="95" y="266"/>
                  </a:lnTo>
                  <a:lnTo>
                    <a:pt x="84" y="268"/>
                  </a:lnTo>
                  <a:lnTo>
                    <a:pt x="72" y="270"/>
                  </a:lnTo>
                  <a:lnTo>
                    <a:pt x="63" y="271"/>
                  </a:lnTo>
                  <a:lnTo>
                    <a:pt x="53" y="273"/>
                  </a:lnTo>
                  <a:lnTo>
                    <a:pt x="42" y="275"/>
                  </a:lnTo>
                  <a:lnTo>
                    <a:pt x="32" y="277"/>
                  </a:lnTo>
                  <a:lnTo>
                    <a:pt x="23" y="279"/>
                  </a:lnTo>
                  <a:lnTo>
                    <a:pt x="11" y="281"/>
                  </a:lnTo>
                  <a:lnTo>
                    <a:pt x="11" y="270"/>
                  </a:lnTo>
                  <a:lnTo>
                    <a:pt x="9" y="256"/>
                  </a:lnTo>
                  <a:lnTo>
                    <a:pt x="8" y="243"/>
                  </a:lnTo>
                  <a:lnTo>
                    <a:pt x="6" y="232"/>
                  </a:lnTo>
                  <a:lnTo>
                    <a:pt x="4" y="220"/>
                  </a:lnTo>
                  <a:lnTo>
                    <a:pt x="2" y="209"/>
                  </a:lnTo>
                  <a:lnTo>
                    <a:pt x="0" y="195"/>
                  </a:lnTo>
                  <a:lnTo>
                    <a:pt x="0" y="184"/>
                  </a:lnTo>
                  <a:lnTo>
                    <a:pt x="8" y="178"/>
                  </a:lnTo>
                  <a:lnTo>
                    <a:pt x="19" y="174"/>
                  </a:lnTo>
                  <a:lnTo>
                    <a:pt x="27" y="171"/>
                  </a:lnTo>
                  <a:lnTo>
                    <a:pt x="36" y="167"/>
                  </a:lnTo>
                  <a:lnTo>
                    <a:pt x="46" y="163"/>
                  </a:lnTo>
                  <a:lnTo>
                    <a:pt x="55" y="159"/>
                  </a:lnTo>
                  <a:lnTo>
                    <a:pt x="65" y="155"/>
                  </a:lnTo>
                  <a:lnTo>
                    <a:pt x="74" y="152"/>
                  </a:lnTo>
                  <a:lnTo>
                    <a:pt x="84" y="148"/>
                  </a:lnTo>
                  <a:lnTo>
                    <a:pt x="93" y="144"/>
                  </a:lnTo>
                  <a:lnTo>
                    <a:pt x="103" y="140"/>
                  </a:lnTo>
                  <a:lnTo>
                    <a:pt x="112" y="138"/>
                  </a:lnTo>
                  <a:lnTo>
                    <a:pt x="122" y="135"/>
                  </a:lnTo>
                  <a:lnTo>
                    <a:pt x="131" y="133"/>
                  </a:lnTo>
                  <a:lnTo>
                    <a:pt x="141" y="129"/>
                  </a:lnTo>
                  <a:lnTo>
                    <a:pt x="150" y="125"/>
                  </a:lnTo>
                  <a:lnTo>
                    <a:pt x="160" y="121"/>
                  </a:lnTo>
                  <a:lnTo>
                    <a:pt x="169" y="117"/>
                  </a:lnTo>
                  <a:lnTo>
                    <a:pt x="179" y="114"/>
                  </a:lnTo>
                  <a:lnTo>
                    <a:pt x="188" y="112"/>
                  </a:lnTo>
                  <a:lnTo>
                    <a:pt x="196" y="108"/>
                  </a:lnTo>
                  <a:lnTo>
                    <a:pt x="207" y="106"/>
                  </a:lnTo>
                  <a:lnTo>
                    <a:pt x="215" y="102"/>
                  </a:lnTo>
                  <a:lnTo>
                    <a:pt x="226" y="100"/>
                  </a:lnTo>
                  <a:lnTo>
                    <a:pt x="234" y="97"/>
                  </a:lnTo>
                  <a:lnTo>
                    <a:pt x="245" y="95"/>
                  </a:lnTo>
                  <a:lnTo>
                    <a:pt x="253" y="91"/>
                  </a:lnTo>
                  <a:lnTo>
                    <a:pt x="264" y="89"/>
                  </a:lnTo>
                  <a:lnTo>
                    <a:pt x="274" y="85"/>
                  </a:lnTo>
                  <a:lnTo>
                    <a:pt x="283" y="83"/>
                  </a:lnTo>
                  <a:lnTo>
                    <a:pt x="293" y="79"/>
                  </a:lnTo>
                  <a:lnTo>
                    <a:pt x="304" y="79"/>
                  </a:lnTo>
                  <a:lnTo>
                    <a:pt x="314" y="76"/>
                  </a:lnTo>
                  <a:lnTo>
                    <a:pt x="323" y="72"/>
                  </a:lnTo>
                  <a:lnTo>
                    <a:pt x="333" y="70"/>
                  </a:lnTo>
                  <a:lnTo>
                    <a:pt x="342" y="68"/>
                  </a:lnTo>
                  <a:lnTo>
                    <a:pt x="352" y="64"/>
                  </a:lnTo>
                  <a:lnTo>
                    <a:pt x="361" y="62"/>
                  </a:lnTo>
                  <a:lnTo>
                    <a:pt x="371" y="58"/>
                  </a:lnTo>
                  <a:lnTo>
                    <a:pt x="382" y="57"/>
                  </a:lnTo>
                  <a:lnTo>
                    <a:pt x="390" y="53"/>
                  </a:lnTo>
                  <a:lnTo>
                    <a:pt x="401" y="53"/>
                  </a:lnTo>
                  <a:lnTo>
                    <a:pt x="409" y="49"/>
                  </a:lnTo>
                  <a:lnTo>
                    <a:pt x="420" y="47"/>
                  </a:lnTo>
                  <a:lnTo>
                    <a:pt x="428" y="45"/>
                  </a:lnTo>
                  <a:lnTo>
                    <a:pt x="439" y="41"/>
                  </a:lnTo>
                  <a:lnTo>
                    <a:pt x="449" y="39"/>
                  </a:lnTo>
                  <a:lnTo>
                    <a:pt x="458" y="38"/>
                  </a:lnTo>
                  <a:lnTo>
                    <a:pt x="468" y="34"/>
                  </a:lnTo>
                  <a:lnTo>
                    <a:pt x="477" y="34"/>
                  </a:lnTo>
                  <a:lnTo>
                    <a:pt x="487" y="30"/>
                  </a:lnTo>
                  <a:lnTo>
                    <a:pt x="496" y="28"/>
                  </a:lnTo>
                  <a:lnTo>
                    <a:pt x="506" y="26"/>
                  </a:lnTo>
                  <a:lnTo>
                    <a:pt x="515" y="22"/>
                  </a:lnTo>
                  <a:lnTo>
                    <a:pt x="527" y="20"/>
                  </a:lnTo>
                  <a:lnTo>
                    <a:pt x="536" y="19"/>
                  </a:lnTo>
                  <a:lnTo>
                    <a:pt x="546" y="15"/>
                  </a:lnTo>
                  <a:lnTo>
                    <a:pt x="555" y="15"/>
                  </a:lnTo>
                  <a:lnTo>
                    <a:pt x="565" y="11"/>
                  </a:lnTo>
                  <a:lnTo>
                    <a:pt x="574" y="9"/>
                  </a:lnTo>
                  <a:lnTo>
                    <a:pt x="582" y="7"/>
                  </a:lnTo>
                  <a:lnTo>
                    <a:pt x="593" y="3"/>
                  </a:lnTo>
                  <a:lnTo>
                    <a:pt x="603" y="1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F6F08"/>
                </a:buClr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-106" charset="-128"/>
                <a:ea typeface="ＭＳ Ｐゴシック" pitchFamily="-106" charset="-128"/>
                <a:cs typeface="+mn-cs"/>
              </a:endParaRPr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192" y="1386"/>
              <a:ext cx="1500" cy="587"/>
            </a:xfrm>
            <a:custGeom>
              <a:avLst/>
              <a:gdLst>
                <a:gd name="T0" fmla="*/ 6 w 3000"/>
                <a:gd name="T1" fmla="*/ 0 h 1177"/>
                <a:gd name="T2" fmla="*/ 5 w 3000"/>
                <a:gd name="T3" fmla="*/ 0 h 1177"/>
                <a:gd name="T4" fmla="*/ 5 w 3000"/>
                <a:gd name="T5" fmla="*/ 0 h 1177"/>
                <a:gd name="T6" fmla="*/ 6 w 3000"/>
                <a:gd name="T7" fmla="*/ 1 h 1177"/>
                <a:gd name="T8" fmla="*/ 6 w 3000"/>
                <a:gd name="T9" fmla="*/ 1 h 1177"/>
                <a:gd name="T10" fmla="*/ 6 w 3000"/>
                <a:gd name="T11" fmla="*/ 0 h 1177"/>
                <a:gd name="T12" fmla="*/ 5 w 3000"/>
                <a:gd name="T13" fmla="*/ 0 h 1177"/>
                <a:gd name="T14" fmla="*/ 5 w 3000"/>
                <a:gd name="T15" fmla="*/ 0 h 1177"/>
                <a:gd name="T16" fmla="*/ 5 w 3000"/>
                <a:gd name="T17" fmla="*/ 0 h 1177"/>
                <a:gd name="T18" fmla="*/ 6 w 3000"/>
                <a:gd name="T19" fmla="*/ 0 h 1177"/>
                <a:gd name="T20" fmla="*/ 6 w 3000"/>
                <a:gd name="T21" fmla="*/ 1 h 1177"/>
                <a:gd name="T22" fmla="*/ 6 w 3000"/>
                <a:gd name="T23" fmla="*/ 1 h 1177"/>
                <a:gd name="T24" fmla="*/ 6 w 3000"/>
                <a:gd name="T25" fmla="*/ 1 h 1177"/>
                <a:gd name="T26" fmla="*/ 6 w 3000"/>
                <a:gd name="T27" fmla="*/ 0 h 1177"/>
                <a:gd name="T28" fmla="*/ 6 w 3000"/>
                <a:gd name="T29" fmla="*/ 0 h 1177"/>
                <a:gd name="T30" fmla="*/ 6 w 3000"/>
                <a:gd name="T31" fmla="*/ 0 h 1177"/>
                <a:gd name="T32" fmla="*/ 5 w 3000"/>
                <a:gd name="T33" fmla="*/ 0 h 1177"/>
                <a:gd name="T34" fmla="*/ 5 w 3000"/>
                <a:gd name="T35" fmla="*/ 0 h 1177"/>
                <a:gd name="T36" fmla="*/ 3 w 3000"/>
                <a:gd name="T37" fmla="*/ 0 h 1177"/>
                <a:gd name="T38" fmla="*/ 3 w 3000"/>
                <a:gd name="T39" fmla="*/ 0 h 1177"/>
                <a:gd name="T40" fmla="*/ 3 w 3000"/>
                <a:gd name="T41" fmla="*/ 0 h 1177"/>
                <a:gd name="T42" fmla="*/ 3 w 3000"/>
                <a:gd name="T43" fmla="*/ 0 h 1177"/>
                <a:gd name="T44" fmla="*/ 3 w 3000"/>
                <a:gd name="T45" fmla="*/ 0 h 1177"/>
                <a:gd name="T46" fmla="*/ 5 w 3000"/>
                <a:gd name="T47" fmla="*/ 0 h 1177"/>
                <a:gd name="T48" fmla="*/ 3 w 3000"/>
                <a:gd name="T49" fmla="*/ 0 h 1177"/>
                <a:gd name="T50" fmla="*/ 1 w 3000"/>
                <a:gd name="T51" fmla="*/ 0 h 1177"/>
                <a:gd name="T52" fmla="*/ 1 w 3000"/>
                <a:gd name="T53" fmla="*/ 1 h 1177"/>
                <a:gd name="T54" fmla="*/ 1 w 3000"/>
                <a:gd name="T55" fmla="*/ 1 h 1177"/>
                <a:gd name="T56" fmla="*/ 1 w 3000"/>
                <a:gd name="T57" fmla="*/ 2 h 1177"/>
                <a:gd name="T58" fmla="*/ 3 w 3000"/>
                <a:gd name="T59" fmla="*/ 2 h 1177"/>
                <a:gd name="T60" fmla="*/ 3 w 3000"/>
                <a:gd name="T61" fmla="*/ 2 h 1177"/>
                <a:gd name="T62" fmla="*/ 6 w 3000"/>
                <a:gd name="T63" fmla="*/ 2 h 1177"/>
                <a:gd name="T64" fmla="*/ 6 w 3000"/>
                <a:gd name="T65" fmla="*/ 1 h 1177"/>
                <a:gd name="T66" fmla="*/ 5 w 3000"/>
                <a:gd name="T67" fmla="*/ 2 h 1177"/>
                <a:gd name="T68" fmla="*/ 5 w 3000"/>
                <a:gd name="T69" fmla="*/ 2 h 1177"/>
                <a:gd name="T70" fmla="*/ 5 w 3000"/>
                <a:gd name="T71" fmla="*/ 2 h 1177"/>
                <a:gd name="T72" fmla="*/ 3 w 3000"/>
                <a:gd name="T73" fmla="*/ 2 h 1177"/>
                <a:gd name="T74" fmla="*/ 5 w 3000"/>
                <a:gd name="T75" fmla="*/ 2 h 1177"/>
                <a:gd name="T76" fmla="*/ 5 w 3000"/>
                <a:gd name="T77" fmla="*/ 2 h 1177"/>
                <a:gd name="T78" fmla="*/ 5 w 3000"/>
                <a:gd name="T79" fmla="*/ 1 h 1177"/>
                <a:gd name="T80" fmla="*/ 6 w 3000"/>
                <a:gd name="T81" fmla="*/ 1 h 1177"/>
                <a:gd name="T82" fmla="*/ 6 w 3000"/>
                <a:gd name="T83" fmla="*/ 1 h 1177"/>
                <a:gd name="T84" fmla="*/ 6 w 3000"/>
                <a:gd name="T85" fmla="*/ 1 h 1177"/>
                <a:gd name="T86" fmla="*/ 5 w 3000"/>
                <a:gd name="T87" fmla="*/ 1 h 1177"/>
                <a:gd name="T88" fmla="*/ 5 w 3000"/>
                <a:gd name="T89" fmla="*/ 1 h 1177"/>
                <a:gd name="T90" fmla="*/ 3 w 3000"/>
                <a:gd name="T91" fmla="*/ 2 h 1177"/>
                <a:gd name="T92" fmla="*/ 3 w 3000"/>
                <a:gd name="T93" fmla="*/ 1 h 1177"/>
                <a:gd name="T94" fmla="*/ 5 w 3000"/>
                <a:gd name="T95" fmla="*/ 1 h 1177"/>
                <a:gd name="T96" fmla="*/ 6 w 3000"/>
                <a:gd name="T97" fmla="*/ 1 h 1177"/>
                <a:gd name="T98" fmla="*/ 5 w 3000"/>
                <a:gd name="T99" fmla="*/ 1 h 1177"/>
                <a:gd name="T100" fmla="*/ 5 w 3000"/>
                <a:gd name="T101" fmla="*/ 1 h 1177"/>
                <a:gd name="T102" fmla="*/ 3 w 3000"/>
                <a:gd name="T103" fmla="*/ 1 h 1177"/>
                <a:gd name="T104" fmla="*/ 1 w 3000"/>
                <a:gd name="T105" fmla="*/ 1 h 1177"/>
                <a:gd name="T106" fmla="*/ 1 w 3000"/>
                <a:gd name="T107" fmla="*/ 1 h 1177"/>
                <a:gd name="T108" fmla="*/ 1 w 3000"/>
                <a:gd name="T109" fmla="*/ 0 h 1177"/>
                <a:gd name="T110" fmla="*/ 1 w 3000"/>
                <a:gd name="T111" fmla="*/ 0 h 1177"/>
                <a:gd name="T112" fmla="*/ 1 w 3000"/>
                <a:gd name="T113" fmla="*/ 0 h 1177"/>
                <a:gd name="T114" fmla="*/ 3 w 3000"/>
                <a:gd name="T115" fmla="*/ 0 h 1177"/>
                <a:gd name="T116" fmla="*/ 3 w 3000"/>
                <a:gd name="T117" fmla="*/ 0 h 1177"/>
                <a:gd name="T118" fmla="*/ 5 w 3000"/>
                <a:gd name="T119" fmla="*/ 0 h 1177"/>
                <a:gd name="T120" fmla="*/ 5 w 3000"/>
                <a:gd name="T121" fmla="*/ 0 h 1177"/>
                <a:gd name="T122" fmla="*/ 5 w 3000"/>
                <a:gd name="T123" fmla="*/ 0 h 1177"/>
                <a:gd name="T124" fmla="*/ 6 w 3000"/>
                <a:gd name="T125" fmla="*/ 1 h 117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000"/>
                <a:gd name="T190" fmla="*/ 0 h 1177"/>
                <a:gd name="T191" fmla="*/ 3000 w 3000"/>
                <a:gd name="T192" fmla="*/ 1177 h 117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000" h="1177">
                  <a:moveTo>
                    <a:pt x="2806" y="633"/>
                  </a:moveTo>
                  <a:lnTo>
                    <a:pt x="2808" y="627"/>
                  </a:lnTo>
                  <a:lnTo>
                    <a:pt x="2810" y="622"/>
                  </a:lnTo>
                  <a:lnTo>
                    <a:pt x="2802" y="616"/>
                  </a:lnTo>
                  <a:lnTo>
                    <a:pt x="2794" y="610"/>
                  </a:lnTo>
                  <a:lnTo>
                    <a:pt x="2787" y="603"/>
                  </a:lnTo>
                  <a:lnTo>
                    <a:pt x="2779" y="599"/>
                  </a:lnTo>
                  <a:lnTo>
                    <a:pt x="2770" y="591"/>
                  </a:lnTo>
                  <a:lnTo>
                    <a:pt x="2762" y="586"/>
                  </a:lnTo>
                  <a:lnTo>
                    <a:pt x="2755" y="580"/>
                  </a:lnTo>
                  <a:lnTo>
                    <a:pt x="2747" y="574"/>
                  </a:lnTo>
                  <a:lnTo>
                    <a:pt x="2739" y="569"/>
                  </a:lnTo>
                  <a:lnTo>
                    <a:pt x="2730" y="561"/>
                  </a:lnTo>
                  <a:lnTo>
                    <a:pt x="2720" y="555"/>
                  </a:lnTo>
                  <a:lnTo>
                    <a:pt x="2715" y="550"/>
                  </a:lnTo>
                  <a:lnTo>
                    <a:pt x="2705" y="544"/>
                  </a:lnTo>
                  <a:lnTo>
                    <a:pt x="2698" y="538"/>
                  </a:lnTo>
                  <a:lnTo>
                    <a:pt x="2688" y="532"/>
                  </a:lnTo>
                  <a:lnTo>
                    <a:pt x="2680" y="529"/>
                  </a:lnTo>
                  <a:lnTo>
                    <a:pt x="2671" y="523"/>
                  </a:lnTo>
                  <a:lnTo>
                    <a:pt x="2661" y="517"/>
                  </a:lnTo>
                  <a:lnTo>
                    <a:pt x="2654" y="511"/>
                  </a:lnTo>
                  <a:lnTo>
                    <a:pt x="2646" y="506"/>
                  </a:lnTo>
                  <a:lnTo>
                    <a:pt x="2635" y="500"/>
                  </a:lnTo>
                  <a:lnTo>
                    <a:pt x="2627" y="494"/>
                  </a:lnTo>
                  <a:lnTo>
                    <a:pt x="2618" y="489"/>
                  </a:lnTo>
                  <a:lnTo>
                    <a:pt x="2610" y="485"/>
                  </a:lnTo>
                  <a:lnTo>
                    <a:pt x="2601" y="481"/>
                  </a:lnTo>
                  <a:lnTo>
                    <a:pt x="2593" y="475"/>
                  </a:lnTo>
                  <a:lnTo>
                    <a:pt x="2583" y="472"/>
                  </a:lnTo>
                  <a:lnTo>
                    <a:pt x="2576" y="468"/>
                  </a:lnTo>
                  <a:lnTo>
                    <a:pt x="2566" y="464"/>
                  </a:lnTo>
                  <a:lnTo>
                    <a:pt x="2559" y="460"/>
                  </a:lnTo>
                  <a:lnTo>
                    <a:pt x="2551" y="456"/>
                  </a:lnTo>
                  <a:lnTo>
                    <a:pt x="2544" y="454"/>
                  </a:lnTo>
                  <a:lnTo>
                    <a:pt x="2536" y="451"/>
                  </a:lnTo>
                  <a:lnTo>
                    <a:pt x="2524" y="447"/>
                  </a:lnTo>
                  <a:lnTo>
                    <a:pt x="2517" y="439"/>
                  </a:lnTo>
                  <a:lnTo>
                    <a:pt x="2509" y="435"/>
                  </a:lnTo>
                  <a:lnTo>
                    <a:pt x="2502" y="430"/>
                  </a:lnTo>
                  <a:lnTo>
                    <a:pt x="2492" y="424"/>
                  </a:lnTo>
                  <a:lnTo>
                    <a:pt x="2483" y="418"/>
                  </a:lnTo>
                  <a:lnTo>
                    <a:pt x="2471" y="413"/>
                  </a:lnTo>
                  <a:lnTo>
                    <a:pt x="2462" y="409"/>
                  </a:lnTo>
                  <a:lnTo>
                    <a:pt x="2452" y="405"/>
                  </a:lnTo>
                  <a:lnTo>
                    <a:pt x="2441" y="397"/>
                  </a:lnTo>
                  <a:lnTo>
                    <a:pt x="2431" y="394"/>
                  </a:lnTo>
                  <a:lnTo>
                    <a:pt x="2422" y="390"/>
                  </a:lnTo>
                  <a:lnTo>
                    <a:pt x="2410" y="386"/>
                  </a:lnTo>
                  <a:lnTo>
                    <a:pt x="2401" y="382"/>
                  </a:lnTo>
                  <a:lnTo>
                    <a:pt x="2391" y="378"/>
                  </a:lnTo>
                  <a:lnTo>
                    <a:pt x="2382" y="375"/>
                  </a:lnTo>
                  <a:lnTo>
                    <a:pt x="2374" y="375"/>
                  </a:lnTo>
                  <a:lnTo>
                    <a:pt x="2047" y="280"/>
                  </a:lnTo>
                  <a:lnTo>
                    <a:pt x="2061" y="280"/>
                  </a:lnTo>
                  <a:lnTo>
                    <a:pt x="2074" y="281"/>
                  </a:lnTo>
                  <a:lnTo>
                    <a:pt x="2085" y="283"/>
                  </a:lnTo>
                  <a:lnTo>
                    <a:pt x="2101" y="283"/>
                  </a:lnTo>
                  <a:lnTo>
                    <a:pt x="2112" y="283"/>
                  </a:lnTo>
                  <a:lnTo>
                    <a:pt x="2123" y="287"/>
                  </a:lnTo>
                  <a:lnTo>
                    <a:pt x="2137" y="287"/>
                  </a:lnTo>
                  <a:lnTo>
                    <a:pt x="2150" y="291"/>
                  </a:lnTo>
                  <a:lnTo>
                    <a:pt x="2161" y="291"/>
                  </a:lnTo>
                  <a:lnTo>
                    <a:pt x="2173" y="293"/>
                  </a:lnTo>
                  <a:lnTo>
                    <a:pt x="2184" y="295"/>
                  </a:lnTo>
                  <a:lnTo>
                    <a:pt x="2196" y="297"/>
                  </a:lnTo>
                  <a:lnTo>
                    <a:pt x="2205" y="299"/>
                  </a:lnTo>
                  <a:lnTo>
                    <a:pt x="2216" y="302"/>
                  </a:lnTo>
                  <a:lnTo>
                    <a:pt x="2226" y="302"/>
                  </a:lnTo>
                  <a:lnTo>
                    <a:pt x="2237" y="306"/>
                  </a:lnTo>
                  <a:lnTo>
                    <a:pt x="2247" y="308"/>
                  </a:lnTo>
                  <a:lnTo>
                    <a:pt x="2256" y="310"/>
                  </a:lnTo>
                  <a:lnTo>
                    <a:pt x="2268" y="314"/>
                  </a:lnTo>
                  <a:lnTo>
                    <a:pt x="2277" y="318"/>
                  </a:lnTo>
                  <a:lnTo>
                    <a:pt x="2287" y="319"/>
                  </a:lnTo>
                  <a:lnTo>
                    <a:pt x="2298" y="323"/>
                  </a:lnTo>
                  <a:lnTo>
                    <a:pt x="2306" y="327"/>
                  </a:lnTo>
                  <a:lnTo>
                    <a:pt x="2317" y="331"/>
                  </a:lnTo>
                  <a:lnTo>
                    <a:pt x="2327" y="333"/>
                  </a:lnTo>
                  <a:lnTo>
                    <a:pt x="2336" y="337"/>
                  </a:lnTo>
                  <a:lnTo>
                    <a:pt x="2346" y="340"/>
                  </a:lnTo>
                  <a:lnTo>
                    <a:pt x="2355" y="344"/>
                  </a:lnTo>
                  <a:lnTo>
                    <a:pt x="2365" y="348"/>
                  </a:lnTo>
                  <a:lnTo>
                    <a:pt x="2376" y="352"/>
                  </a:lnTo>
                  <a:lnTo>
                    <a:pt x="2384" y="357"/>
                  </a:lnTo>
                  <a:lnTo>
                    <a:pt x="2397" y="363"/>
                  </a:lnTo>
                  <a:lnTo>
                    <a:pt x="2659" y="472"/>
                  </a:lnTo>
                  <a:lnTo>
                    <a:pt x="2669" y="468"/>
                  </a:lnTo>
                  <a:lnTo>
                    <a:pt x="2678" y="473"/>
                  </a:lnTo>
                  <a:lnTo>
                    <a:pt x="2688" y="481"/>
                  </a:lnTo>
                  <a:lnTo>
                    <a:pt x="2698" y="487"/>
                  </a:lnTo>
                  <a:lnTo>
                    <a:pt x="2707" y="494"/>
                  </a:lnTo>
                  <a:lnTo>
                    <a:pt x="2717" y="500"/>
                  </a:lnTo>
                  <a:lnTo>
                    <a:pt x="2726" y="508"/>
                  </a:lnTo>
                  <a:lnTo>
                    <a:pt x="2736" y="513"/>
                  </a:lnTo>
                  <a:lnTo>
                    <a:pt x="2747" y="521"/>
                  </a:lnTo>
                  <a:lnTo>
                    <a:pt x="2755" y="527"/>
                  </a:lnTo>
                  <a:lnTo>
                    <a:pt x="2766" y="534"/>
                  </a:lnTo>
                  <a:lnTo>
                    <a:pt x="2775" y="540"/>
                  </a:lnTo>
                  <a:lnTo>
                    <a:pt x="2785" y="548"/>
                  </a:lnTo>
                  <a:lnTo>
                    <a:pt x="2794" y="553"/>
                  </a:lnTo>
                  <a:lnTo>
                    <a:pt x="2804" y="561"/>
                  </a:lnTo>
                  <a:lnTo>
                    <a:pt x="2815" y="569"/>
                  </a:lnTo>
                  <a:lnTo>
                    <a:pt x="2825" y="576"/>
                  </a:lnTo>
                  <a:lnTo>
                    <a:pt x="2829" y="584"/>
                  </a:lnTo>
                  <a:lnTo>
                    <a:pt x="2838" y="593"/>
                  </a:lnTo>
                  <a:lnTo>
                    <a:pt x="2846" y="601"/>
                  </a:lnTo>
                  <a:lnTo>
                    <a:pt x="2857" y="608"/>
                  </a:lnTo>
                  <a:lnTo>
                    <a:pt x="2850" y="709"/>
                  </a:lnTo>
                  <a:lnTo>
                    <a:pt x="2853" y="704"/>
                  </a:lnTo>
                  <a:lnTo>
                    <a:pt x="2857" y="698"/>
                  </a:lnTo>
                  <a:lnTo>
                    <a:pt x="2861" y="690"/>
                  </a:lnTo>
                  <a:lnTo>
                    <a:pt x="2865" y="683"/>
                  </a:lnTo>
                  <a:lnTo>
                    <a:pt x="2869" y="675"/>
                  </a:lnTo>
                  <a:lnTo>
                    <a:pt x="2872" y="667"/>
                  </a:lnTo>
                  <a:lnTo>
                    <a:pt x="2876" y="660"/>
                  </a:lnTo>
                  <a:lnTo>
                    <a:pt x="2880" y="652"/>
                  </a:lnTo>
                  <a:lnTo>
                    <a:pt x="2880" y="643"/>
                  </a:lnTo>
                  <a:lnTo>
                    <a:pt x="2884" y="635"/>
                  </a:lnTo>
                  <a:lnTo>
                    <a:pt x="2886" y="626"/>
                  </a:lnTo>
                  <a:lnTo>
                    <a:pt x="2888" y="618"/>
                  </a:lnTo>
                  <a:lnTo>
                    <a:pt x="2888" y="610"/>
                  </a:lnTo>
                  <a:lnTo>
                    <a:pt x="2890" y="603"/>
                  </a:lnTo>
                  <a:lnTo>
                    <a:pt x="2890" y="597"/>
                  </a:lnTo>
                  <a:lnTo>
                    <a:pt x="2890" y="591"/>
                  </a:lnTo>
                  <a:lnTo>
                    <a:pt x="2876" y="578"/>
                  </a:lnTo>
                  <a:lnTo>
                    <a:pt x="2865" y="567"/>
                  </a:lnTo>
                  <a:lnTo>
                    <a:pt x="2853" y="557"/>
                  </a:lnTo>
                  <a:lnTo>
                    <a:pt x="2842" y="548"/>
                  </a:lnTo>
                  <a:lnTo>
                    <a:pt x="2831" y="538"/>
                  </a:lnTo>
                  <a:lnTo>
                    <a:pt x="2817" y="529"/>
                  </a:lnTo>
                  <a:lnTo>
                    <a:pt x="2804" y="519"/>
                  </a:lnTo>
                  <a:lnTo>
                    <a:pt x="2793" y="511"/>
                  </a:lnTo>
                  <a:lnTo>
                    <a:pt x="2785" y="510"/>
                  </a:lnTo>
                  <a:lnTo>
                    <a:pt x="2779" y="508"/>
                  </a:lnTo>
                  <a:lnTo>
                    <a:pt x="2770" y="502"/>
                  </a:lnTo>
                  <a:lnTo>
                    <a:pt x="2762" y="496"/>
                  </a:lnTo>
                  <a:lnTo>
                    <a:pt x="2751" y="489"/>
                  </a:lnTo>
                  <a:lnTo>
                    <a:pt x="2743" y="483"/>
                  </a:lnTo>
                  <a:lnTo>
                    <a:pt x="2736" y="477"/>
                  </a:lnTo>
                  <a:lnTo>
                    <a:pt x="2732" y="475"/>
                  </a:lnTo>
                  <a:lnTo>
                    <a:pt x="2724" y="470"/>
                  </a:lnTo>
                  <a:lnTo>
                    <a:pt x="2717" y="464"/>
                  </a:lnTo>
                  <a:lnTo>
                    <a:pt x="2709" y="458"/>
                  </a:lnTo>
                  <a:lnTo>
                    <a:pt x="2701" y="454"/>
                  </a:lnTo>
                  <a:lnTo>
                    <a:pt x="2694" y="451"/>
                  </a:lnTo>
                  <a:lnTo>
                    <a:pt x="2686" y="445"/>
                  </a:lnTo>
                  <a:lnTo>
                    <a:pt x="2678" y="441"/>
                  </a:lnTo>
                  <a:lnTo>
                    <a:pt x="2671" y="437"/>
                  </a:lnTo>
                  <a:lnTo>
                    <a:pt x="2663" y="432"/>
                  </a:lnTo>
                  <a:lnTo>
                    <a:pt x="2656" y="428"/>
                  </a:lnTo>
                  <a:lnTo>
                    <a:pt x="2648" y="424"/>
                  </a:lnTo>
                  <a:lnTo>
                    <a:pt x="2642" y="420"/>
                  </a:lnTo>
                  <a:lnTo>
                    <a:pt x="2635" y="416"/>
                  </a:lnTo>
                  <a:lnTo>
                    <a:pt x="2627" y="413"/>
                  </a:lnTo>
                  <a:lnTo>
                    <a:pt x="2620" y="409"/>
                  </a:lnTo>
                  <a:lnTo>
                    <a:pt x="2612" y="407"/>
                  </a:lnTo>
                  <a:lnTo>
                    <a:pt x="2604" y="403"/>
                  </a:lnTo>
                  <a:lnTo>
                    <a:pt x="2597" y="399"/>
                  </a:lnTo>
                  <a:lnTo>
                    <a:pt x="2589" y="396"/>
                  </a:lnTo>
                  <a:lnTo>
                    <a:pt x="2583" y="392"/>
                  </a:lnTo>
                  <a:lnTo>
                    <a:pt x="2576" y="388"/>
                  </a:lnTo>
                  <a:lnTo>
                    <a:pt x="2570" y="386"/>
                  </a:lnTo>
                  <a:lnTo>
                    <a:pt x="2563" y="382"/>
                  </a:lnTo>
                  <a:lnTo>
                    <a:pt x="2555" y="380"/>
                  </a:lnTo>
                  <a:lnTo>
                    <a:pt x="2547" y="376"/>
                  </a:lnTo>
                  <a:lnTo>
                    <a:pt x="2540" y="375"/>
                  </a:lnTo>
                  <a:lnTo>
                    <a:pt x="2532" y="371"/>
                  </a:lnTo>
                  <a:lnTo>
                    <a:pt x="2526" y="369"/>
                  </a:lnTo>
                  <a:lnTo>
                    <a:pt x="2519" y="365"/>
                  </a:lnTo>
                  <a:lnTo>
                    <a:pt x="2513" y="363"/>
                  </a:lnTo>
                  <a:lnTo>
                    <a:pt x="2505" y="359"/>
                  </a:lnTo>
                  <a:lnTo>
                    <a:pt x="2498" y="357"/>
                  </a:lnTo>
                  <a:lnTo>
                    <a:pt x="2490" y="354"/>
                  </a:lnTo>
                  <a:lnTo>
                    <a:pt x="2483" y="352"/>
                  </a:lnTo>
                  <a:lnTo>
                    <a:pt x="2475" y="348"/>
                  </a:lnTo>
                  <a:lnTo>
                    <a:pt x="2469" y="346"/>
                  </a:lnTo>
                  <a:lnTo>
                    <a:pt x="2462" y="342"/>
                  </a:lnTo>
                  <a:lnTo>
                    <a:pt x="2454" y="340"/>
                  </a:lnTo>
                  <a:lnTo>
                    <a:pt x="2447" y="337"/>
                  </a:lnTo>
                  <a:lnTo>
                    <a:pt x="2441" y="335"/>
                  </a:lnTo>
                  <a:lnTo>
                    <a:pt x="2433" y="331"/>
                  </a:lnTo>
                  <a:lnTo>
                    <a:pt x="2426" y="329"/>
                  </a:lnTo>
                  <a:lnTo>
                    <a:pt x="2418" y="325"/>
                  </a:lnTo>
                  <a:lnTo>
                    <a:pt x="2410" y="323"/>
                  </a:lnTo>
                  <a:lnTo>
                    <a:pt x="2403" y="319"/>
                  </a:lnTo>
                  <a:lnTo>
                    <a:pt x="2397" y="318"/>
                  </a:lnTo>
                  <a:lnTo>
                    <a:pt x="2390" y="314"/>
                  </a:lnTo>
                  <a:lnTo>
                    <a:pt x="2384" y="314"/>
                  </a:lnTo>
                  <a:lnTo>
                    <a:pt x="2376" y="310"/>
                  </a:lnTo>
                  <a:lnTo>
                    <a:pt x="2369" y="306"/>
                  </a:lnTo>
                  <a:lnTo>
                    <a:pt x="2361" y="302"/>
                  </a:lnTo>
                  <a:lnTo>
                    <a:pt x="2353" y="300"/>
                  </a:lnTo>
                  <a:lnTo>
                    <a:pt x="2346" y="297"/>
                  </a:lnTo>
                  <a:lnTo>
                    <a:pt x="2340" y="293"/>
                  </a:lnTo>
                  <a:lnTo>
                    <a:pt x="2332" y="291"/>
                  </a:lnTo>
                  <a:lnTo>
                    <a:pt x="2327" y="287"/>
                  </a:lnTo>
                  <a:lnTo>
                    <a:pt x="2319" y="283"/>
                  </a:lnTo>
                  <a:lnTo>
                    <a:pt x="2312" y="280"/>
                  </a:lnTo>
                  <a:lnTo>
                    <a:pt x="2304" y="276"/>
                  </a:lnTo>
                  <a:lnTo>
                    <a:pt x="2298" y="272"/>
                  </a:lnTo>
                  <a:lnTo>
                    <a:pt x="2291" y="268"/>
                  </a:lnTo>
                  <a:lnTo>
                    <a:pt x="2283" y="264"/>
                  </a:lnTo>
                  <a:lnTo>
                    <a:pt x="2275" y="261"/>
                  </a:lnTo>
                  <a:lnTo>
                    <a:pt x="2270" y="259"/>
                  </a:lnTo>
                  <a:lnTo>
                    <a:pt x="2350" y="262"/>
                  </a:lnTo>
                  <a:lnTo>
                    <a:pt x="2353" y="268"/>
                  </a:lnTo>
                  <a:lnTo>
                    <a:pt x="2361" y="270"/>
                  </a:lnTo>
                  <a:lnTo>
                    <a:pt x="2369" y="272"/>
                  </a:lnTo>
                  <a:lnTo>
                    <a:pt x="2376" y="274"/>
                  </a:lnTo>
                  <a:lnTo>
                    <a:pt x="2384" y="276"/>
                  </a:lnTo>
                  <a:lnTo>
                    <a:pt x="2391" y="280"/>
                  </a:lnTo>
                  <a:lnTo>
                    <a:pt x="2403" y="281"/>
                  </a:lnTo>
                  <a:lnTo>
                    <a:pt x="2410" y="283"/>
                  </a:lnTo>
                  <a:lnTo>
                    <a:pt x="2422" y="287"/>
                  </a:lnTo>
                  <a:lnTo>
                    <a:pt x="2429" y="291"/>
                  </a:lnTo>
                  <a:lnTo>
                    <a:pt x="2441" y="293"/>
                  </a:lnTo>
                  <a:lnTo>
                    <a:pt x="2448" y="297"/>
                  </a:lnTo>
                  <a:lnTo>
                    <a:pt x="2460" y="300"/>
                  </a:lnTo>
                  <a:lnTo>
                    <a:pt x="2469" y="304"/>
                  </a:lnTo>
                  <a:lnTo>
                    <a:pt x="2479" y="308"/>
                  </a:lnTo>
                  <a:lnTo>
                    <a:pt x="2490" y="312"/>
                  </a:lnTo>
                  <a:lnTo>
                    <a:pt x="2502" y="316"/>
                  </a:lnTo>
                  <a:lnTo>
                    <a:pt x="2513" y="319"/>
                  </a:lnTo>
                  <a:lnTo>
                    <a:pt x="2523" y="323"/>
                  </a:lnTo>
                  <a:lnTo>
                    <a:pt x="2532" y="327"/>
                  </a:lnTo>
                  <a:lnTo>
                    <a:pt x="2544" y="331"/>
                  </a:lnTo>
                  <a:lnTo>
                    <a:pt x="2555" y="335"/>
                  </a:lnTo>
                  <a:lnTo>
                    <a:pt x="2566" y="338"/>
                  </a:lnTo>
                  <a:lnTo>
                    <a:pt x="2578" y="344"/>
                  </a:lnTo>
                  <a:lnTo>
                    <a:pt x="2589" y="348"/>
                  </a:lnTo>
                  <a:lnTo>
                    <a:pt x="2601" y="352"/>
                  </a:lnTo>
                  <a:lnTo>
                    <a:pt x="2612" y="356"/>
                  </a:lnTo>
                  <a:lnTo>
                    <a:pt x="2623" y="361"/>
                  </a:lnTo>
                  <a:lnTo>
                    <a:pt x="2635" y="367"/>
                  </a:lnTo>
                  <a:lnTo>
                    <a:pt x="2646" y="371"/>
                  </a:lnTo>
                  <a:lnTo>
                    <a:pt x="2658" y="376"/>
                  </a:lnTo>
                  <a:lnTo>
                    <a:pt x="2669" y="382"/>
                  </a:lnTo>
                  <a:lnTo>
                    <a:pt x="2680" y="388"/>
                  </a:lnTo>
                  <a:lnTo>
                    <a:pt x="2690" y="392"/>
                  </a:lnTo>
                  <a:lnTo>
                    <a:pt x="2701" y="397"/>
                  </a:lnTo>
                  <a:lnTo>
                    <a:pt x="2711" y="401"/>
                  </a:lnTo>
                  <a:lnTo>
                    <a:pt x="2722" y="407"/>
                  </a:lnTo>
                  <a:lnTo>
                    <a:pt x="2732" y="413"/>
                  </a:lnTo>
                  <a:lnTo>
                    <a:pt x="2743" y="418"/>
                  </a:lnTo>
                  <a:lnTo>
                    <a:pt x="2755" y="424"/>
                  </a:lnTo>
                  <a:lnTo>
                    <a:pt x="2766" y="430"/>
                  </a:lnTo>
                  <a:lnTo>
                    <a:pt x="2774" y="435"/>
                  </a:lnTo>
                  <a:lnTo>
                    <a:pt x="2785" y="441"/>
                  </a:lnTo>
                  <a:lnTo>
                    <a:pt x="2794" y="447"/>
                  </a:lnTo>
                  <a:lnTo>
                    <a:pt x="2804" y="453"/>
                  </a:lnTo>
                  <a:lnTo>
                    <a:pt x="2813" y="458"/>
                  </a:lnTo>
                  <a:lnTo>
                    <a:pt x="2823" y="466"/>
                  </a:lnTo>
                  <a:lnTo>
                    <a:pt x="2832" y="470"/>
                  </a:lnTo>
                  <a:lnTo>
                    <a:pt x="2842" y="477"/>
                  </a:lnTo>
                  <a:lnTo>
                    <a:pt x="2850" y="483"/>
                  </a:lnTo>
                  <a:lnTo>
                    <a:pt x="2859" y="489"/>
                  </a:lnTo>
                  <a:lnTo>
                    <a:pt x="2869" y="496"/>
                  </a:lnTo>
                  <a:lnTo>
                    <a:pt x="2876" y="502"/>
                  </a:lnTo>
                  <a:lnTo>
                    <a:pt x="2884" y="508"/>
                  </a:lnTo>
                  <a:lnTo>
                    <a:pt x="2891" y="515"/>
                  </a:lnTo>
                  <a:lnTo>
                    <a:pt x="2899" y="521"/>
                  </a:lnTo>
                  <a:lnTo>
                    <a:pt x="2907" y="529"/>
                  </a:lnTo>
                  <a:lnTo>
                    <a:pt x="2920" y="542"/>
                  </a:lnTo>
                  <a:lnTo>
                    <a:pt x="2933" y="555"/>
                  </a:lnTo>
                  <a:lnTo>
                    <a:pt x="2937" y="561"/>
                  </a:lnTo>
                  <a:lnTo>
                    <a:pt x="2943" y="569"/>
                  </a:lnTo>
                  <a:lnTo>
                    <a:pt x="2948" y="576"/>
                  </a:lnTo>
                  <a:lnTo>
                    <a:pt x="2954" y="584"/>
                  </a:lnTo>
                  <a:lnTo>
                    <a:pt x="2952" y="589"/>
                  </a:lnTo>
                  <a:lnTo>
                    <a:pt x="2948" y="601"/>
                  </a:lnTo>
                  <a:lnTo>
                    <a:pt x="2948" y="607"/>
                  </a:lnTo>
                  <a:lnTo>
                    <a:pt x="2947" y="614"/>
                  </a:lnTo>
                  <a:lnTo>
                    <a:pt x="2945" y="620"/>
                  </a:lnTo>
                  <a:lnTo>
                    <a:pt x="2945" y="627"/>
                  </a:lnTo>
                  <a:lnTo>
                    <a:pt x="2941" y="641"/>
                  </a:lnTo>
                  <a:lnTo>
                    <a:pt x="2939" y="652"/>
                  </a:lnTo>
                  <a:lnTo>
                    <a:pt x="2935" y="664"/>
                  </a:lnTo>
                  <a:lnTo>
                    <a:pt x="2933" y="669"/>
                  </a:lnTo>
                  <a:lnTo>
                    <a:pt x="2933" y="724"/>
                  </a:lnTo>
                  <a:lnTo>
                    <a:pt x="2933" y="726"/>
                  </a:lnTo>
                  <a:lnTo>
                    <a:pt x="2933" y="732"/>
                  </a:lnTo>
                  <a:lnTo>
                    <a:pt x="2933" y="740"/>
                  </a:lnTo>
                  <a:lnTo>
                    <a:pt x="2933" y="749"/>
                  </a:lnTo>
                  <a:lnTo>
                    <a:pt x="2933" y="755"/>
                  </a:lnTo>
                  <a:lnTo>
                    <a:pt x="2933" y="762"/>
                  </a:lnTo>
                  <a:lnTo>
                    <a:pt x="2933" y="770"/>
                  </a:lnTo>
                  <a:lnTo>
                    <a:pt x="2937" y="774"/>
                  </a:lnTo>
                  <a:lnTo>
                    <a:pt x="2941" y="778"/>
                  </a:lnTo>
                  <a:lnTo>
                    <a:pt x="2947" y="780"/>
                  </a:lnTo>
                  <a:lnTo>
                    <a:pt x="2952" y="774"/>
                  </a:lnTo>
                  <a:lnTo>
                    <a:pt x="2958" y="766"/>
                  </a:lnTo>
                  <a:lnTo>
                    <a:pt x="2960" y="759"/>
                  </a:lnTo>
                  <a:lnTo>
                    <a:pt x="2962" y="751"/>
                  </a:lnTo>
                  <a:lnTo>
                    <a:pt x="2964" y="743"/>
                  </a:lnTo>
                  <a:lnTo>
                    <a:pt x="2967" y="736"/>
                  </a:lnTo>
                  <a:lnTo>
                    <a:pt x="2967" y="728"/>
                  </a:lnTo>
                  <a:lnTo>
                    <a:pt x="2971" y="719"/>
                  </a:lnTo>
                  <a:lnTo>
                    <a:pt x="2973" y="709"/>
                  </a:lnTo>
                  <a:lnTo>
                    <a:pt x="2977" y="702"/>
                  </a:lnTo>
                  <a:lnTo>
                    <a:pt x="2979" y="690"/>
                  </a:lnTo>
                  <a:lnTo>
                    <a:pt x="2979" y="679"/>
                  </a:lnTo>
                  <a:lnTo>
                    <a:pt x="2981" y="669"/>
                  </a:lnTo>
                  <a:lnTo>
                    <a:pt x="2983" y="660"/>
                  </a:lnTo>
                  <a:lnTo>
                    <a:pt x="2985" y="648"/>
                  </a:lnTo>
                  <a:lnTo>
                    <a:pt x="2986" y="641"/>
                  </a:lnTo>
                  <a:lnTo>
                    <a:pt x="2988" y="629"/>
                  </a:lnTo>
                  <a:lnTo>
                    <a:pt x="2990" y="622"/>
                  </a:lnTo>
                  <a:lnTo>
                    <a:pt x="2990" y="612"/>
                  </a:lnTo>
                  <a:lnTo>
                    <a:pt x="2994" y="605"/>
                  </a:lnTo>
                  <a:lnTo>
                    <a:pt x="2994" y="597"/>
                  </a:lnTo>
                  <a:lnTo>
                    <a:pt x="2996" y="591"/>
                  </a:lnTo>
                  <a:lnTo>
                    <a:pt x="2998" y="580"/>
                  </a:lnTo>
                  <a:lnTo>
                    <a:pt x="3000" y="576"/>
                  </a:lnTo>
                  <a:lnTo>
                    <a:pt x="2994" y="565"/>
                  </a:lnTo>
                  <a:lnTo>
                    <a:pt x="2986" y="557"/>
                  </a:lnTo>
                  <a:lnTo>
                    <a:pt x="2979" y="546"/>
                  </a:lnTo>
                  <a:lnTo>
                    <a:pt x="2973" y="538"/>
                  </a:lnTo>
                  <a:lnTo>
                    <a:pt x="2966" y="527"/>
                  </a:lnTo>
                  <a:lnTo>
                    <a:pt x="2958" y="519"/>
                  </a:lnTo>
                  <a:lnTo>
                    <a:pt x="2950" y="510"/>
                  </a:lnTo>
                  <a:lnTo>
                    <a:pt x="2943" y="502"/>
                  </a:lnTo>
                  <a:lnTo>
                    <a:pt x="2933" y="492"/>
                  </a:lnTo>
                  <a:lnTo>
                    <a:pt x="2926" y="485"/>
                  </a:lnTo>
                  <a:lnTo>
                    <a:pt x="2914" y="475"/>
                  </a:lnTo>
                  <a:lnTo>
                    <a:pt x="2907" y="468"/>
                  </a:lnTo>
                  <a:lnTo>
                    <a:pt x="2897" y="460"/>
                  </a:lnTo>
                  <a:lnTo>
                    <a:pt x="2888" y="453"/>
                  </a:lnTo>
                  <a:lnTo>
                    <a:pt x="2878" y="445"/>
                  </a:lnTo>
                  <a:lnTo>
                    <a:pt x="2869" y="437"/>
                  </a:lnTo>
                  <a:lnTo>
                    <a:pt x="2857" y="428"/>
                  </a:lnTo>
                  <a:lnTo>
                    <a:pt x="2848" y="420"/>
                  </a:lnTo>
                  <a:lnTo>
                    <a:pt x="2838" y="413"/>
                  </a:lnTo>
                  <a:lnTo>
                    <a:pt x="2827" y="405"/>
                  </a:lnTo>
                  <a:lnTo>
                    <a:pt x="2817" y="397"/>
                  </a:lnTo>
                  <a:lnTo>
                    <a:pt x="2808" y="392"/>
                  </a:lnTo>
                  <a:lnTo>
                    <a:pt x="2796" y="386"/>
                  </a:lnTo>
                  <a:lnTo>
                    <a:pt x="2787" y="378"/>
                  </a:lnTo>
                  <a:lnTo>
                    <a:pt x="2775" y="371"/>
                  </a:lnTo>
                  <a:lnTo>
                    <a:pt x="2766" y="363"/>
                  </a:lnTo>
                  <a:lnTo>
                    <a:pt x="2755" y="357"/>
                  </a:lnTo>
                  <a:lnTo>
                    <a:pt x="2745" y="352"/>
                  </a:lnTo>
                  <a:lnTo>
                    <a:pt x="2734" y="344"/>
                  </a:lnTo>
                  <a:lnTo>
                    <a:pt x="2724" y="340"/>
                  </a:lnTo>
                  <a:lnTo>
                    <a:pt x="2715" y="333"/>
                  </a:lnTo>
                  <a:lnTo>
                    <a:pt x="2703" y="329"/>
                  </a:lnTo>
                  <a:lnTo>
                    <a:pt x="2692" y="321"/>
                  </a:lnTo>
                  <a:lnTo>
                    <a:pt x="2682" y="316"/>
                  </a:lnTo>
                  <a:lnTo>
                    <a:pt x="2673" y="310"/>
                  </a:lnTo>
                  <a:lnTo>
                    <a:pt x="2661" y="304"/>
                  </a:lnTo>
                  <a:lnTo>
                    <a:pt x="2650" y="299"/>
                  </a:lnTo>
                  <a:lnTo>
                    <a:pt x="2642" y="295"/>
                  </a:lnTo>
                  <a:lnTo>
                    <a:pt x="2631" y="289"/>
                  </a:lnTo>
                  <a:lnTo>
                    <a:pt x="2623" y="285"/>
                  </a:lnTo>
                  <a:lnTo>
                    <a:pt x="2612" y="280"/>
                  </a:lnTo>
                  <a:lnTo>
                    <a:pt x="2604" y="276"/>
                  </a:lnTo>
                  <a:lnTo>
                    <a:pt x="2593" y="270"/>
                  </a:lnTo>
                  <a:lnTo>
                    <a:pt x="2585" y="266"/>
                  </a:lnTo>
                  <a:lnTo>
                    <a:pt x="2578" y="262"/>
                  </a:lnTo>
                  <a:lnTo>
                    <a:pt x="2570" y="259"/>
                  </a:lnTo>
                  <a:lnTo>
                    <a:pt x="2563" y="255"/>
                  </a:lnTo>
                  <a:lnTo>
                    <a:pt x="2555" y="251"/>
                  </a:lnTo>
                  <a:lnTo>
                    <a:pt x="2547" y="247"/>
                  </a:lnTo>
                  <a:lnTo>
                    <a:pt x="2540" y="243"/>
                  </a:lnTo>
                  <a:lnTo>
                    <a:pt x="2532" y="240"/>
                  </a:lnTo>
                  <a:lnTo>
                    <a:pt x="2524" y="236"/>
                  </a:lnTo>
                  <a:lnTo>
                    <a:pt x="2513" y="230"/>
                  </a:lnTo>
                  <a:lnTo>
                    <a:pt x="2502" y="224"/>
                  </a:lnTo>
                  <a:lnTo>
                    <a:pt x="2492" y="219"/>
                  </a:lnTo>
                  <a:lnTo>
                    <a:pt x="2486" y="215"/>
                  </a:lnTo>
                  <a:lnTo>
                    <a:pt x="2481" y="211"/>
                  </a:lnTo>
                  <a:lnTo>
                    <a:pt x="2479" y="207"/>
                  </a:lnTo>
                  <a:lnTo>
                    <a:pt x="2488" y="207"/>
                  </a:lnTo>
                  <a:lnTo>
                    <a:pt x="2500" y="207"/>
                  </a:lnTo>
                  <a:lnTo>
                    <a:pt x="2507" y="207"/>
                  </a:lnTo>
                  <a:lnTo>
                    <a:pt x="2517" y="211"/>
                  </a:lnTo>
                  <a:lnTo>
                    <a:pt x="2524" y="211"/>
                  </a:lnTo>
                  <a:lnTo>
                    <a:pt x="2534" y="215"/>
                  </a:lnTo>
                  <a:lnTo>
                    <a:pt x="2542" y="215"/>
                  </a:lnTo>
                  <a:lnTo>
                    <a:pt x="2551" y="219"/>
                  </a:lnTo>
                  <a:lnTo>
                    <a:pt x="2559" y="221"/>
                  </a:lnTo>
                  <a:lnTo>
                    <a:pt x="2568" y="224"/>
                  </a:lnTo>
                  <a:lnTo>
                    <a:pt x="2576" y="226"/>
                  </a:lnTo>
                  <a:lnTo>
                    <a:pt x="2583" y="230"/>
                  </a:lnTo>
                  <a:lnTo>
                    <a:pt x="2593" y="232"/>
                  </a:lnTo>
                  <a:lnTo>
                    <a:pt x="2601" y="236"/>
                  </a:lnTo>
                  <a:lnTo>
                    <a:pt x="2608" y="238"/>
                  </a:lnTo>
                  <a:lnTo>
                    <a:pt x="2616" y="242"/>
                  </a:lnTo>
                  <a:lnTo>
                    <a:pt x="2625" y="243"/>
                  </a:lnTo>
                  <a:lnTo>
                    <a:pt x="2635" y="247"/>
                  </a:lnTo>
                  <a:lnTo>
                    <a:pt x="2631" y="236"/>
                  </a:lnTo>
                  <a:lnTo>
                    <a:pt x="2623" y="226"/>
                  </a:lnTo>
                  <a:lnTo>
                    <a:pt x="2618" y="222"/>
                  </a:lnTo>
                  <a:lnTo>
                    <a:pt x="2612" y="217"/>
                  </a:lnTo>
                  <a:lnTo>
                    <a:pt x="2606" y="211"/>
                  </a:lnTo>
                  <a:lnTo>
                    <a:pt x="2601" y="207"/>
                  </a:lnTo>
                  <a:lnTo>
                    <a:pt x="2591" y="203"/>
                  </a:lnTo>
                  <a:lnTo>
                    <a:pt x="2583" y="198"/>
                  </a:lnTo>
                  <a:lnTo>
                    <a:pt x="2574" y="192"/>
                  </a:lnTo>
                  <a:lnTo>
                    <a:pt x="2564" y="190"/>
                  </a:lnTo>
                  <a:lnTo>
                    <a:pt x="2553" y="184"/>
                  </a:lnTo>
                  <a:lnTo>
                    <a:pt x="2544" y="181"/>
                  </a:lnTo>
                  <a:lnTo>
                    <a:pt x="2532" y="177"/>
                  </a:lnTo>
                  <a:lnTo>
                    <a:pt x="2521" y="173"/>
                  </a:lnTo>
                  <a:lnTo>
                    <a:pt x="2507" y="167"/>
                  </a:lnTo>
                  <a:lnTo>
                    <a:pt x="2494" y="164"/>
                  </a:lnTo>
                  <a:lnTo>
                    <a:pt x="2481" y="158"/>
                  </a:lnTo>
                  <a:lnTo>
                    <a:pt x="2467" y="156"/>
                  </a:lnTo>
                  <a:lnTo>
                    <a:pt x="2452" y="150"/>
                  </a:lnTo>
                  <a:lnTo>
                    <a:pt x="2439" y="148"/>
                  </a:lnTo>
                  <a:lnTo>
                    <a:pt x="2424" y="143"/>
                  </a:lnTo>
                  <a:lnTo>
                    <a:pt x="2410" y="139"/>
                  </a:lnTo>
                  <a:lnTo>
                    <a:pt x="2393" y="137"/>
                  </a:lnTo>
                  <a:lnTo>
                    <a:pt x="2378" y="131"/>
                  </a:lnTo>
                  <a:lnTo>
                    <a:pt x="2363" y="129"/>
                  </a:lnTo>
                  <a:lnTo>
                    <a:pt x="2346" y="124"/>
                  </a:lnTo>
                  <a:lnTo>
                    <a:pt x="2331" y="122"/>
                  </a:lnTo>
                  <a:lnTo>
                    <a:pt x="2313" y="116"/>
                  </a:lnTo>
                  <a:lnTo>
                    <a:pt x="2298" y="114"/>
                  </a:lnTo>
                  <a:lnTo>
                    <a:pt x="2283" y="112"/>
                  </a:lnTo>
                  <a:lnTo>
                    <a:pt x="2264" y="108"/>
                  </a:lnTo>
                  <a:lnTo>
                    <a:pt x="2249" y="105"/>
                  </a:lnTo>
                  <a:lnTo>
                    <a:pt x="2230" y="101"/>
                  </a:lnTo>
                  <a:lnTo>
                    <a:pt x="2215" y="97"/>
                  </a:lnTo>
                  <a:lnTo>
                    <a:pt x="2197" y="95"/>
                  </a:lnTo>
                  <a:lnTo>
                    <a:pt x="2180" y="91"/>
                  </a:lnTo>
                  <a:lnTo>
                    <a:pt x="2163" y="89"/>
                  </a:lnTo>
                  <a:lnTo>
                    <a:pt x="2148" y="87"/>
                  </a:lnTo>
                  <a:lnTo>
                    <a:pt x="2131" y="84"/>
                  </a:lnTo>
                  <a:lnTo>
                    <a:pt x="2116" y="84"/>
                  </a:lnTo>
                  <a:lnTo>
                    <a:pt x="2101" y="80"/>
                  </a:lnTo>
                  <a:lnTo>
                    <a:pt x="2085" y="78"/>
                  </a:lnTo>
                  <a:lnTo>
                    <a:pt x="2068" y="76"/>
                  </a:lnTo>
                  <a:lnTo>
                    <a:pt x="2053" y="74"/>
                  </a:lnTo>
                  <a:lnTo>
                    <a:pt x="2040" y="72"/>
                  </a:lnTo>
                  <a:lnTo>
                    <a:pt x="2026" y="72"/>
                  </a:lnTo>
                  <a:lnTo>
                    <a:pt x="2011" y="68"/>
                  </a:lnTo>
                  <a:lnTo>
                    <a:pt x="1996" y="68"/>
                  </a:lnTo>
                  <a:lnTo>
                    <a:pt x="1983" y="65"/>
                  </a:lnTo>
                  <a:lnTo>
                    <a:pt x="1971" y="63"/>
                  </a:lnTo>
                  <a:lnTo>
                    <a:pt x="1958" y="63"/>
                  </a:lnTo>
                  <a:lnTo>
                    <a:pt x="1947" y="61"/>
                  </a:lnTo>
                  <a:lnTo>
                    <a:pt x="1935" y="61"/>
                  </a:lnTo>
                  <a:lnTo>
                    <a:pt x="1924" y="61"/>
                  </a:lnTo>
                  <a:lnTo>
                    <a:pt x="1912" y="61"/>
                  </a:lnTo>
                  <a:lnTo>
                    <a:pt x="1905" y="59"/>
                  </a:lnTo>
                  <a:lnTo>
                    <a:pt x="1895" y="59"/>
                  </a:lnTo>
                  <a:lnTo>
                    <a:pt x="1888" y="59"/>
                  </a:lnTo>
                  <a:lnTo>
                    <a:pt x="1878" y="59"/>
                  </a:lnTo>
                  <a:lnTo>
                    <a:pt x="1872" y="59"/>
                  </a:lnTo>
                  <a:lnTo>
                    <a:pt x="1867" y="59"/>
                  </a:lnTo>
                  <a:lnTo>
                    <a:pt x="1863" y="61"/>
                  </a:lnTo>
                  <a:lnTo>
                    <a:pt x="1859" y="57"/>
                  </a:lnTo>
                  <a:lnTo>
                    <a:pt x="1853" y="57"/>
                  </a:lnTo>
                  <a:lnTo>
                    <a:pt x="1846" y="55"/>
                  </a:lnTo>
                  <a:lnTo>
                    <a:pt x="1836" y="55"/>
                  </a:lnTo>
                  <a:lnTo>
                    <a:pt x="1831" y="55"/>
                  </a:lnTo>
                  <a:lnTo>
                    <a:pt x="1825" y="55"/>
                  </a:lnTo>
                  <a:lnTo>
                    <a:pt x="1817" y="55"/>
                  </a:lnTo>
                  <a:lnTo>
                    <a:pt x="1812" y="55"/>
                  </a:lnTo>
                  <a:lnTo>
                    <a:pt x="1804" y="55"/>
                  </a:lnTo>
                  <a:lnTo>
                    <a:pt x="1796" y="55"/>
                  </a:lnTo>
                  <a:lnTo>
                    <a:pt x="1789" y="55"/>
                  </a:lnTo>
                  <a:lnTo>
                    <a:pt x="1783" y="55"/>
                  </a:lnTo>
                  <a:lnTo>
                    <a:pt x="1772" y="55"/>
                  </a:lnTo>
                  <a:lnTo>
                    <a:pt x="1764" y="55"/>
                  </a:lnTo>
                  <a:lnTo>
                    <a:pt x="1755" y="55"/>
                  </a:lnTo>
                  <a:lnTo>
                    <a:pt x="1745" y="55"/>
                  </a:lnTo>
                  <a:lnTo>
                    <a:pt x="1734" y="55"/>
                  </a:lnTo>
                  <a:lnTo>
                    <a:pt x="1726" y="57"/>
                  </a:lnTo>
                  <a:lnTo>
                    <a:pt x="1715" y="57"/>
                  </a:lnTo>
                  <a:lnTo>
                    <a:pt x="1705" y="57"/>
                  </a:lnTo>
                  <a:lnTo>
                    <a:pt x="1694" y="57"/>
                  </a:lnTo>
                  <a:lnTo>
                    <a:pt x="1684" y="57"/>
                  </a:lnTo>
                  <a:lnTo>
                    <a:pt x="1673" y="57"/>
                  </a:lnTo>
                  <a:lnTo>
                    <a:pt x="1663" y="59"/>
                  </a:lnTo>
                  <a:lnTo>
                    <a:pt x="1652" y="59"/>
                  </a:lnTo>
                  <a:lnTo>
                    <a:pt x="1640" y="61"/>
                  </a:lnTo>
                  <a:lnTo>
                    <a:pt x="1629" y="61"/>
                  </a:lnTo>
                  <a:lnTo>
                    <a:pt x="1618" y="61"/>
                  </a:lnTo>
                  <a:lnTo>
                    <a:pt x="1606" y="61"/>
                  </a:lnTo>
                  <a:lnTo>
                    <a:pt x="1595" y="61"/>
                  </a:lnTo>
                  <a:lnTo>
                    <a:pt x="1583" y="61"/>
                  </a:lnTo>
                  <a:lnTo>
                    <a:pt x="1572" y="61"/>
                  </a:lnTo>
                  <a:lnTo>
                    <a:pt x="1561" y="61"/>
                  </a:lnTo>
                  <a:lnTo>
                    <a:pt x="1549" y="63"/>
                  </a:lnTo>
                  <a:lnTo>
                    <a:pt x="1538" y="63"/>
                  </a:lnTo>
                  <a:lnTo>
                    <a:pt x="1526" y="63"/>
                  </a:lnTo>
                  <a:lnTo>
                    <a:pt x="1515" y="63"/>
                  </a:lnTo>
                  <a:lnTo>
                    <a:pt x="1504" y="63"/>
                  </a:lnTo>
                  <a:lnTo>
                    <a:pt x="1492" y="63"/>
                  </a:lnTo>
                  <a:lnTo>
                    <a:pt x="1481" y="63"/>
                  </a:lnTo>
                  <a:lnTo>
                    <a:pt x="1469" y="63"/>
                  </a:lnTo>
                  <a:lnTo>
                    <a:pt x="1462" y="65"/>
                  </a:lnTo>
                  <a:lnTo>
                    <a:pt x="1450" y="65"/>
                  </a:lnTo>
                  <a:lnTo>
                    <a:pt x="1443" y="67"/>
                  </a:lnTo>
                  <a:lnTo>
                    <a:pt x="1431" y="67"/>
                  </a:lnTo>
                  <a:lnTo>
                    <a:pt x="1422" y="67"/>
                  </a:lnTo>
                  <a:lnTo>
                    <a:pt x="1412" y="67"/>
                  </a:lnTo>
                  <a:lnTo>
                    <a:pt x="1405" y="67"/>
                  </a:lnTo>
                  <a:lnTo>
                    <a:pt x="1395" y="67"/>
                  </a:lnTo>
                  <a:lnTo>
                    <a:pt x="1388" y="67"/>
                  </a:lnTo>
                  <a:lnTo>
                    <a:pt x="1380" y="67"/>
                  </a:lnTo>
                  <a:lnTo>
                    <a:pt x="1374" y="68"/>
                  </a:lnTo>
                  <a:lnTo>
                    <a:pt x="1367" y="68"/>
                  </a:lnTo>
                  <a:lnTo>
                    <a:pt x="1361" y="68"/>
                  </a:lnTo>
                  <a:lnTo>
                    <a:pt x="1353" y="68"/>
                  </a:lnTo>
                  <a:lnTo>
                    <a:pt x="1348" y="68"/>
                  </a:lnTo>
                  <a:lnTo>
                    <a:pt x="1340" y="68"/>
                  </a:lnTo>
                  <a:lnTo>
                    <a:pt x="1334" y="68"/>
                  </a:lnTo>
                  <a:lnTo>
                    <a:pt x="1342" y="63"/>
                  </a:lnTo>
                  <a:lnTo>
                    <a:pt x="1351" y="61"/>
                  </a:lnTo>
                  <a:lnTo>
                    <a:pt x="1363" y="57"/>
                  </a:lnTo>
                  <a:lnTo>
                    <a:pt x="1374" y="55"/>
                  </a:lnTo>
                  <a:lnTo>
                    <a:pt x="1384" y="53"/>
                  </a:lnTo>
                  <a:lnTo>
                    <a:pt x="1395" y="51"/>
                  </a:lnTo>
                  <a:lnTo>
                    <a:pt x="1408" y="49"/>
                  </a:lnTo>
                  <a:lnTo>
                    <a:pt x="1422" y="48"/>
                  </a:lnTo>
                  <a:lnTo>
                    <a:pt x="1433" y="46"/>
                  </a:lnTo>
                  <a:lnTo>
                    <a:pt x="1447" y="44"/>
                  </a:lnTo>
                  <a:lnTo>
                    <a:pt x="1460" y="42"/>
                  </a:lnTo>
                  <a:lnTo>
                    <a:pt x="1475" y="42"/>
                  </a:lnTo>
                  <a:lnTo>
                    <a:pt x="1488" y="40"/>
                  </a:lnTo>
                  <a:lnTo>
                    <a:pt x="1504" y="38"/>
                  </a:lnTo>
                  <a:lnTo>
                    <a:pt x="1519" y="38"/>
                  </a:lnTo>
                  <a:lnTo>
                    <a:pt x="1536" y="38"/>
                  </a:lnTo>
                  <a:lnTo>
                    <a:pt x="1551" y="36"/>
                  </a:lnTo>
                  <a:lnTo>
                    <a:pt x="1566" y="34"/>
                  </a:lnTo>
                  <a:lnTo>
                    <a:pt x="1581" y="34"/>
                  </a:lnTo>
                  <a:lnTo>
                    <a:pt x="1599" y="34"/>
                  </a:lnTo>
                  <a:lnTo>
                    <a:pt x="1614" y="32"/>
                  </a:lnTo>
                  <a:lnTo>
                    <a:pt x="1633" y="32"/>
                  </a:lnTo>
                  <a:lnTo>
                    <a:pt x="1648" y="32"/>
                  </a:lnTo>
                  <a:lnTo>
                    <a:pt x="1667" y="32"/>
                  </a:lnTo>
                  <a:lnTo>
                    <a:pt x="1682" y="32"/>
                  </a:lnTo>
                  <a:lnTo>
                    <a:pt x="1701" y="32"/>
                  </a:lnTo>
                  <a:lnTo>
                    <a:pt x="1716" y="32"/>
                  </a:lnTo>
                  <a:lnTo>
                    <a:pt x="1734" y="32"/>
                  </a:lnTo>
                  <a:lnTo>
                    <a:pt x="1753" y="32"/>
                  </a:lnTo>
                  <a:lnTo>
                    <a:pt x="1770" y="34"/>
                  </a:lnTo>
                  <a:lnTo>
                    <a:pt x="1787" y="34"/>
                  </a:lnTo>
                  <a:lnTo>
                    <a:pt x="1806" y="34"/>
                  </a:lnTo>
                  <a:lnTo>
                    <a:pt x="1823" y="34"/>
                  </a:lnTo>
                  <a:lnTo>
                    <a:pt x="1840" y="34"/>
                  </a:lnTo>
                  <a:lnTo>
                    <a:pt x="1859" y="34"/>
                  </a:lnTo>
                  <a:lnTo>
                    <a:pt x="1878" y="34"/>
                  </a:lnTo>
                  <a:lnTo>
                    <a:pt x="1893" y="34"/>
                  </a:lnTo>
                  <a:lnTo>
                    <a:pt x="1912" y="36"/>
                  </a:lnTo>
                  <a:lnTo>
                    <a:pt x="1929" y="38"/>
                  </a:lnTo>
                  <a:lnTo>
                    <a:pt x="1948" y="38"/>
                  </a:lnTo>
                  <a:lnTo>
                    <a:pt x="1966" y="38"/>
                  </a:lnTo>
                  <a:lnTo>
                    <a:pt x="1983" y="38"/>
                  </a:lnTo>
                  <a:lnTo>
                    <a:pt x="2000" y="40"/>
                  </a:lnTo>
                  <a:lnTo>
                    <a:pt x="2017" y="42"/>
                  </a:lnTo>
                  <a:lnTo>
                    <a:pt x="2034" y="42"/>
                  </a:lnTo>
                  <a:lnTo>
                    <a:pt x="2049" y="42"/>
                  </a:lnTo>
                  <a:lnTo>
                    <a:pt x="2066" y="44"/>
                  </a:lnTo>
                  <a:lnTo>
                    <a:pt x="2083" y="46"/>
                  </a:lnTo>
                  <a:lnTo>
                    <a:pt x="2099" y="46"/>
                  </a:lnTo>
                  <a:lnTo>
                    <a:pt x="2116" y="46"/>
                  </a:lnTo>
                  <a:lnTo>
                    <a:pt x="2131" y="48"/>
                  </a:lnTo>
                  <a:lnTo>
                    <a:pt x="2146" y="49"/>
                  </a:lnTo>
                  <a:lnTo>
                    <a:pt x="2161" y="49"/>
                  </a:lnTo>
                  <a:lnTo>
                    <a:pt x="2177" y="49"/>
                  </a:lnTo>
                  <a:lnTo>
                    <a:pt x="2192" y="51"/>
                  </a:lnTo>
                  <a:lnTo>
                    <a:pt x="2207" y="53"/>
                  </a:lnTo>
                  <a:lnTo>
                    <a:pt x="2218" y="53"/>
                  </a:lnTo>
                  <a:lnTo>
                    <a:pt x="2234" y="53"/>
                  </a:lnTo>
                  <a:lnTo>
                    <a:pt x="2245" y="55"/>
                  </a:lnTo>
                  <a:lnTo>
                    <a:pt x="2260" y="57"/>
                  </a:lnTo>
                  <a:lnTo>
                    <a:pt x="2272" y="57"/>
                  </a:lnTo>
                  <a:lnTo>
                    <a:pt x="2285" y="57"/>
                  </a:lnTo>
                  <a:lnTo>
                    <a:pt x="2296" y="59"/>
                  </a:lnTo>
                  <a:lnTo>
                    <a:pt x="2310" y="61"/>
                  </a:lnTo>
                  <a:lnTo>
                    <a:pt x="2256" y="34"/>
                  </a:lnTo>
                  <a:lnTo>
                    <a:pt x="2237" y="25"/>
                  </a:lnTo>
                  <a:lnTo>
                    <a:pt x="2215" y="21"/>
                  </a:lnTo>
                  <a:lnTo>
                    <a:pt x="2192" y="19"/>
                  </a:lnTo>
                  <a:lnTo>
                    <a:pt x="2165" y="15"/>
                  </a:lnTo>
                  <a:lnTo>
                    <a:pt x="2139" y="13"/>
                  </a:lnTo>
                  <a:lnTo>
                    <a:pt x="2108" y="11"/>
                  </a:lnTo>
                  <a:lnTo>
                    <a:pt x="2078" y="10"/>
                  </a:lnTo>
                  <a:lnTo>
                    <a:pt x="2043" y="8"/>
                  </a:lnTo>
                  <a:lnTo>
                    <a:pt x="2011" y="8"/>
                  </a:lnTo>
                  <a:lnTo>
                    <a:pt x="1977" y="4"/>
                  </a:lnTo>
                  <a:lnTo>
                    <a:pt x="1939" y="4"/>
                  </a:lnTo>
                  <a:lnTo>
                    <a:pt x="1901" y="0"/>
                  </a:lnTo>
                  <a:lnTo>
                    <a:pt x="1863" y="0"/>
                  </a:lnTo>
                  <a:lnTo>
                    <a:pt x="1823" y="0"/>
                  </a:lnTo>
                  <a:lnTo>
                    <a:pt x="1783" y="0"/>
                  </a:lnTo>
                  <a:lnTo>
                    <a:pt x="1741" y="0"/>
                  </a:lnTo>
                  <a:lnTo>
                    <a:pt x="1699" y="0"/>
                  </a:lnTo>
                  <a:lnTo>
                    <a:pt x="1656" y="0"/>
                  </a:lnTo>
                  <a:lnTo>
                    <a:pt x="1610" y="0"/>
                  </a:lnTo>
                  <a:lnTo>
                    <a:pt x="1564" y="0"/>
                  </a:lnTo>
                  <a:lnTo>
                    <a:pt x="1519" y="2"/>
                  </a:lnTo>
                  <a:lnTo>
                    <a:pt x="1473" y="4"/>
                  </a:lnTo>
                  <a:lnTo>
                    <a:pt x="1427" y="6"/>
                  </a:lnTo>
                  <a:lnTo>
                    <a:pt x="1380" y="8"/>
                  </a:lnTo>
                  <a:lnTo>
                    <a:pt x="1334" y="11"/>
                  </a:lnTo>
                  <a:lnTo>
                    <a:pt x="1285" y="13"/>
                  </a:lnTo>
                  <a:lnTo>
                    <a:pt x="1237" y="15"/>
                  </a:lnTo>
                  <a:lnTo>
                    <a:pt x="1190" y="19"/>
                  </a:lnTo>
                  <a:lnTo>
                    <a:pt x="1142" y="25"/>
                  </a:lnTo>
                  <a:lnTo>
                    <a:pt x="1093" y="29"/>
                  </a:lnTo>
                  <a:lnTo>
                    <a:pt x="1047" y="34"/>
                  </a:lnTo>
                  <a:lnTo>
                    <a:pt x="998" y="38"/>
                  </a:lnTo>
                  <a:lnTo>
                    <a:pt x="952" y="46"/>
                  </a:lnTo>
                  <a:lnTo>
                    <a:pt x="905" y="51"/>
                  </a:lnTo>
                  <a:lnTo>
                    <a:pt x="857" y="57"/>
                  </a:lnTo>
                  <a:lnTo>
                    <a:pt x="812" y="65"/>
                  </a:lnTo>
                  <a:lnTo>
                    <a:pt x="766" y="72"/>
                  </a:lnTo>
                  <a:lnTo>
                    <a:pt x="720" y="80"/>
                  </a:lnTo>
                  <a:lnTo>
                    <a:pt x="677" y="89"/>
                  </a:lnTo>
                  <a:lnTo>
                    <a:pt x="635" y="97"/>
                  </a:lnTo>
                  <a:lnTo>
                    <a:pt x="593" y="110"/>
                  </a:lnTo>
                  <a:lnTo>
                    <a:pt x="549" y="118"/>
                  </a:lnTo>
                  <a:lnTo>
                    <a:pt x="509" y="129"/>
                  </a:lnTo>
                  <a:lnTo>
                    <a:pt x="467" y="141"/>
                  </a:lnTo>
                  <a:lnTo>
                    <a:pt x="429" y="154"/>
                  </a:lnTo>
                  <a:lnTo>
                    <a:pt x="393" y="165"/>
                  </a:lnTo>
                  <a:lnTo>
                    <a:pt x="355" y="181"/>
                  </a:lnTo>
                  <a:lnTo>
                    <a:pt x="321" y="196"/>
                  </a:lnTo>
                  <a:lnTo>
                    <a:pt x="289" y="211"/>
                  </a:lnTo>
                  <a:lnTo>
                    <a:pt x="256" y="226"/>
                  </a:lnTo>
                  <a:lnTo>
                    <a:pt x="226" y="242"/>
                  </a:lnTo>
                  <a:lnTo>
                    <a:pt x="196" y="257"/>
                  </a:lnTo>
                  <a:lnTo>
                    <a:pt x="169" y="276"/>
                  </a:lnTo>
                  <a:lnTo>
                    <a:pt x="142" y="293"/>
                  </a:lnTo>
                  <a:lnTo>
                    <a:pt x="119" y="314"/>
                  </a:lnTo>
                  <a:lnTo>
                    <a:pt x="97" y="333"/>
                  </a:lnTo>
                  <a:lnTo>
                    <a:pt x="78" y="354"/>
                  </a:lnTo>
                  <a:lnTo>
                    <a:pt x="59" y="375"/>
                  </a:lnTo>
                  <a:lnTo>
                    <a:pt x="45" y="397"/>
                  </a:lnTo>
                  <a:lnTo>
                    <a:pt x="30" y="418"/>
                  </a:lnTo>
                  <a:lnTo>
                    <a:pt x="21" y="443"/>
                  </a:lnTo>
                  <a:lnTo>
                    <a:pt x="11" y="466"/>
                  </a:lnTo>
                  <a:lnTo>
                    <a:pt x="3" y="492"/>
                  </a:lnTo>
                  <a:lnTo>
                    <a:pt x="0" y="519"/>
                  </a:lnTo>
                  <a:lnTo>
                    <a:pt x="0" y="548"/>
                  </a:lnTo>
                  <a:lnTo>
                    <a:pt x="0" y="565"/>
                  </a:lnTo>
                  <a:lnTo>
                    <a:pt x="0" y="584"/>
                  </a:lnTo>
                  <a:lnTo>
                    <a:pt x="3" y="601"/>
                  </a:lnTo>
                  <a:lnTo>
                    <a:pt x="7" y="618"/>
                  </a:lnTo>
                  <a:lnTo>
                    <a:pt x="9" y="635"/>
                  </a:lnTo>
                  <a:lnTo>
                    <a:pt x="15" y="652"/>
                  </a:lnTo>
                  <a:lnTo>
                    <a:pt x="21" y="669"/>
                  </a:lnTo>
                  <a:lnTo>
                    <a:pt x="28" y="686"/>
                  </a:lnTo>
                  <a:lnTo>
                    <a:pt x="36" y="702"/>
                  </a:lnTo>
                  <a:lnTo>
                    <a:pt x="45" y="717"/>
                  </a:lnTo>
                  <a:lnTo>
                    <a:pt x="53" y="732"/>
                  </a:lnTo>
                  <a:lnTo>
                    <a:pt x="64" y="747"/>
                  </a:lnTo>
                  <a:lnTo>
                    <a:pt x="76" y="761"/>
                  </a:lnTo>
                  <a:lnTo>
                    <a:pt x="85" y="776"/>
                  </a:lnTo>
                  <a:lnTo>
                    <a:pt x="99" y="789"/>
                  </a:lnTo>
                  <a:lnTo>
                    <a:pt x="112" y="804"/>
                  </a:lnTo>
                  <a:lnTo>
                    <a:pt x="125" y="816"/>
                  </a:lnTo>
                  <a:lnTo>
                    <a:pt x="138" y="829"/>
                  </a:lnTo>
                  <a:lnTo>
                    <a:pt x="154" y="842"/>
                  </a:lnTo>
                  <a:lnTo>
                    <a:pt x="171" y="854"/>
                  </a:lnTo>
                  <a:lnTo>
                    <a:pt x="186" y="865"/>
                  </a:lnTo>
                  <a:lnTo>
                    <a:pt x="203" y="877"/>
                  </a:lnTo>
                  <a:lnTo>
                    <a:pt x="220" y="888"/>
                  </a:lnTo>
                  <a:lnTo>
                    <a:pt x="239" y="899"/>
                  </a:lnTo>
                  <a:lnTo>
                    <a:pt x="256" y="911"/>
                  </a:lnTo>
                  <a:lnTo>
                    <a:pt x="275" y="920"/>
                  </a:lnTo>
                  <a:lnTo>
                    <a:pt x="294" y="930"/>
                  </a:lnTo>
                  <a:lnTo>
                    <a:pt x="313" y="939"/>
                  </a:lnTo>
                  <a:lnTo>
                    <a:pt x="332" y="949"/>
                  </a:lnTo>
                  <a:lnTo>
                    <a:pt x="351" y="958"/>
                  </a:lnTo>
                  <a:lnTo>
                    <a:pt x="372" y="968"/>
                  </a:lnTo>
                  <a:lnTo>
                    <a:pt x="393" y="979"/>
                  </a:lnTo>
                  <a:lnTo>
                    <a:pt x="412" y="987"/>
                  </a:lnTo>
                  <a:lnTo>
                    <a:pt x="435" y="993"/>
                  </a:lnTo>
                  <a:lnTo>
                    <a:pt x="454" y="1000"/>
                  </a:lnTo>
                  <a:lnTo>
                    <a:pt x="475" y="1008"/>
                  </a:lnTo>
                  <a:lnTo>
                    <a:pt x="496" y="1015"/>
                  </a:lnTo>
                  <a:lnTo>
                    <a:pt x="517" y="1023"/>
                  </a:lnTo>
                  <a:lnTo>
                    <a:pt x="538" y="1029"/>
                  </a:lnTo>
                  <a:lnTo>
                    <a:pt x="561" y="1036"/>
                  </a:lnTo>
                  <a:lnTo>
                    <a:pt x="581" y="1042"/>
                  </a:lnTo>
                  <a:lnTo>
                    <a:pt x="602" y="1048"/>
                  </a:lnTo>
                  <a:lnTo>
                    <a:pt x="623" y="1053"/>
                  </a:lnTo>
                  <a:lnTo>
                    <a:pt x="646" y="1059"/>
                  </a:lnTo>
                  <a:lnTo>
                    <a:pt x="665" y="1063"/>
                  </a:lnTo>
                  <a:lnTo>
                    <a:pt x="688" y="1069"/>
                  </a:lnTo>
                  <a:lnTo>
                    <a:pt x="707" y="1072"/>
                  </a:lnTo>
                  <a:lnTo>
                    <a:pt x="730" y="1078"/>
                  </a:lnTo>
                  <a:lnTo>
                    <a:pt x="747" y="1080"/>
                  </a:lnTo>
                  <a:lnTo>
                    <a:pt x="768" y="1084"/>
                  </a:lnTo>
                  <a:lnTo>
                    <a:pt x="789" y="1088"/>
                  </a:lnTo>
                  <a:lnTo>
                    <a:pt x="808" y="1091"/>
                  </a:lnTo>
                  <a:lnTo>
                    <a:pt x="827" y="1093"/>
                  </a:lnTo>
                  <a:lnTo>
                    <a:pt x="846" y="1095"/>
                  </a:lnTo>
                  <a:lnTo>
                    <a:pt x="865" y="1099"/>
                  </a:lnTo>
                  <a:lnTo>
                    <a:pt x="884" y="1101"/>
                  </a:lnTo>
                  <a:lnTo>
                    <a:pt x="899" y="1103"/>
                  </a:lnTo>
                  <a:lnTo>
                    <a:pt x="918" y="1103"/>
                  </a:lnTo>
                  <a:lnTo>
                    <a:pt x="933" y="1105"/>
                  </a:lnTo>
                  <a:lnTo>
                    <a:pt x="952" y="1107"/>
                  </a:lnTo>
                  <a:lnTo>
                    <a:pt x="967" y="1107"/>
                  </a:lnTo>
                  <a:lnTo>
                    <a:pt x="983" y="1109"/>
                  </a:lnTo>
                  <a:lnTo>
                    <a:pt x="998" y="1109"/>
                  </a:lnTo>
                  <a:lnTo>
                    <a:pt x="1013" y="1110"/>
                  </a:lnTo>
                  <a:lnTo>
                    <a:pt x="937" y="1128"/>
                  </a:lnTo>
                  <a:lnTo>
                    <a:pt x="956" y="1129"/>
                  </a:lnTo>
                  <a:lnTo>
                    <a:pt x="977" y="1133"/>
                  </a:lnTo>
                  <a:lnTo>
                    <a:pt x="998" y="1137"/>
                  </a:lnTo>
                  <a:lnTo>
                    <a:pt x="1021" y="1141"/>
                  </a:lnTo>
                  <a:lnTo>
                    <a:pt x="1043" y="1143"/>
                  </a:lnTo>
                  <a:lnTo>
                    <a:pt x="1064" y="1145"/>
                  </a:lnTo>
                  <a:lnTo>
                    <a:pt x="1089" y="1148"/>
                  </a:lnTo>
                  <a:lnTo>
                    <a:pt x="1114" y="1152"/>
                  </a:lnTo>
                  <a:lnTo>
                    <a:pt x="1137" y="1152"/>
                  </a:lnTo>
                  <a:lnTo>
                    <a:pt x="1161" y="1156"/>
                  </a:lnTo>
                  <a:lnTo>
                    <a:pt x="1186" y="1158"/>
                  </a:lnTo>
                  <a:lnTo>
                    <a:pt x="1213" y="1160"/>
                  </a:lnTo>
                  <a:lnTo>
                    <a:pt x="1239" y="1162"/>
                  </a:lnTo>
                  <a:lnTo>
                    <a:pt x="1266" y="1164"/>
                  </a:lnTo>
                  <a:lnTo>
                    <a:pt x="1294" y="1167"/>
                  </a:lnTo>
                  <a:lnTo>
                    <a:pt x="1323" y="1169"/>
                  </a:lnTo>
                  <a:lnTo>
                    <a:pt x="1348" y="1169"/>
                  </a:lnTo>
                  <a:lnTo>
                    <a:pt x="1378" y="1171"/>
                  </a:lnTo>
                  <a:lnTo>
                    <a:pt x="1407" y="1171"/>
                  </a:lnTo>
                  <a:lnTo>
                    <a:pt x="1435" y="1173"/>
                  </a:lnTo>
                  <a:lnTo>
                    <a:pt x="1464" y="1173"/>
                  </a:lnTo>
                  <a:lnTo>
                    <a:pt x="1492" y="1175"/>
                  </a:lnTo>
                  <a:lnTo>
                    <a:pt x="1523" y="1175"/>
                  </a:lnTo>
                  <a:lnTo>
                    <a:pt x="1553" y="1177"/>
                  </a:lnTo>
                  <a:lnTo>
                    <a:pt x="1581" y="1177"/>
                  </a:lnTo>
                  <a:lnTo>
                    <a:pt x="1612" y="1177"/>
                  </a:lnTo>
                  <a:lnTo>
                    <a:pt x="1642" y="1177"/>
                  </a:lnTo>
                  <a:lnTo>
                    <a:pt x="1673" y="1177"/>
                  </a:lnTo>
                  <a:lnTo>
                    <a:pt x="1703" y="1177"/>
                  </a:lnTo>
                  <a:lnTo>
                    <a:pt x="1734" y="1177"/>
                  </a:lnTo>
                  <a:lnTo>
                    <a:pt x="1764" y="1177"/>
                  </a:lnTo>
                  <a:lnTo>
                    <a:pt x="1794" y="1177"/>
                  </a:lnTo>
                  <a:lnTo>
                    <a:pt x="1825" y="1175"/>
                  </a:lnTo>
                  <a:lnTo>
                    <a:pt x="1855" y="1175"/>
                  </a:lnTo>
                  <a:lnTo>
                    <a:pt x="1886" y="1171"/>
                  </a:lnTo>
                  <a:lnTo>
                    <a:pt x="1916" y="1171"/>
                  </a:lnTo>
                  <a:lnTo>
                    <a:pt x="1945" y="1169"/>
                  </a:lnTo>
                  <a:lnTo>
                    <a:pt x="1975" y="1167"/>
                  </a:lnTo>
                  <a:lnTo>
                    <a:pt x="2005" y="1167"/>
                  </a:lnTo>
                  <a:lnTo>
                    <a:pt x="2036" y="1166"/>
                  </a:lnTo>
                  <a:lnTo>
                    <a:pt x="2062" y="1164"/>
                  </a:lnTo>
                  <a:lnTo>
                    <a:pt x="2093" y="1160"/>
                  </a:lnTo>
                  <a:lnTo>
                    <a:pt x="2121" y="1158"/>
                  </a:lnTo>
                  <a:lnTo>
                    <a:pt x="2152" y="1156"/>
                  </a:lnTo>
                  <a:lnTo>
                    <a:pt x="2180" y="1152"/>
                  </a:lnTo>
                  <a:lnTo>
                    <a:pt x="2207" y="1152"/>
                  </a:lnTo>
                  <a:lnTo>
                    <a:pt x="2236" y="1148"/>
                  </a:lnTo>
                  <a:lnTo>
                    <a:pt x="2264" y="1147"/>
                  </a:lnTo>
                  <a:lnTo>
                    <a:pt x="2291" y="1143"/>
                  </a:lnTo>
                  <a:lnTo>
                    <a:pt x="2317" y="1139"/>
                  </a:lnTo>
                  <a:lnTo>
                    <a:pt x="2344" y="1135"/>
                  </a:lnTo>
                  <a:lnTo>
                    <a:pt x="2370" y="1131"/>
                  </a:lnTo>
                  <a:lnTo>
                    <a:pt x="2397" y="1126"/>
                  </a:lnTo>
                  <a:lnTo>
                    <a:pt x="2422" y="1122"/>
                  </a:lnTo>
                  <a:lnTo>
                    <a:pt x="2445" y="1118"/>
                  </a:lnTo>
                  <a:lnTo>
                    <a:pt x="2471" y="1114"/>
                  </a:lnTo>
                  <a:lnTo>
                    <a:pt x="2494" y="1109"/>
                  </a:lnTo>
                  <a:lnTo>
                    <a:pt x="2517" y="1105"/>
                  </a:lnTo>
                  <a:lnTo>
                    <a:pt x="2540" y="1099"/>
                  </a:lnTo>
                  <a:lnTo>
                    <a:pt x="2563" y="1095"/>
                  </a:lnTo>
                  <a:lnTo>
                    <a:pt x="2582" y="1088"/>
                  </a:lnTo>
                  <a:lnTo>
                    <a:pt x="2604" y="1084"/>
                  </a:lnTo>
                  <a:lnTo>
                    <a:pt x="2623" y="1078"/>
                  </a:lnTo>
                  <a:lnTo>
                    <a:pt x="2644" y="1072"/>
                  </a:lnTo>
                  <a:lnTo>
                    <a:pt x="2646" y="1070"/>
                  </a:lnTo>
                  <a:lnTo>
                    <a:pt x="2654" y="1069"/>
                  </a:lnTo>
                  <a:lnTo>
                    <a:pt x="2659" y="1065"/>
                  </a:lnTo>
                  <a:lnTo>
                    <a:pt x="2669" y="1061"/>
                  </a:lnTo>
                  <a:lnTo>
                    <a:pt x="2678" y="1057"/>
                  </a:lnTo>
                  <a:lnTo>
                    <a:pt x="2690" y="1053"/>
                  </a:lnTo>
                  <a:lnTo>
                    <a:pt x="2701" y="1050"/>
                  </a:lnTo>
                  <a:lnTo>
                    <a:pt x="2713" y="1046"/>
                  </a:lnTo>
                  <a:lnTo>
                    <a:pt x="2722" y="1040"/>
                  </a:lnTo>
                  <a:lnTo>
                    <a:pt x="2734" y="1034"/>
                  </a:lnTo>
                  <a:lnTo>
                    <a:pt x="2743" y="1031"/>
                  </a:lnTo>
                  <a:lnTo>
                    <a:pt x="2753" y="1027"/>
                  </a:lnTo>
                  <a:lnTo>
                    <a:pt x="2758" y="1021"/>
                  </a:lnTo>
                  <a:lnTo>
                    <a:pt x="2766" y="1017"/>
                  </a:lnTo>
                  <a:lnTo>
                    <a:pt x="2770" y="1013"/>
                  </a:lnTo>
                  <a:lnTo>
                    <a:pt x="2774" y="1013"/>
                  </a:lnTo>
                  <a:lnTo>
                    <a:pt x="2762" y="1008"/>
                  </a:lnTo>
                  <a:lnTo>
                    <a:pt x="2753" y="1008"/>
                  </a:lnTo>
                  <a:lnTo>
                    <a:pt x="2743" y="1012"/>
                  </a:lnTo>
                  <a:lnTo>
                    <a:pt x="2736" y="1012"/>
                  </a:lnTo>
                  <a:lnTo>
                    <a:pt x="2728" y="1013"/>
                  </a:lnTo>
                  <a:lnTo>
                    <a:pt x="2718" y="1015"/>
                  </a:lnTo>
                  <a:lnTo>
                    <a:pt x="2711" y="1017"/>
                  </a:lnTo>
                  <a:lnTo>
                    <a:pt x="2703" y="1019"/>
                  </a:lnTo>
                  <a:lnTo>
                    <a:pt x="2696" y="1023"/>
                  </a:lnTo>
                  <a:lnTo>
                    <a:pt x="2688" y="1025"/>
                  </a:lnTo>
                  <a:lnTo>
                    <a:pt x="2680" y="1027"/>
                  </a:lnTo>
                  <a:lnTo>
                    <a:pt x="2673" y="1027"/>
                  </a:lnTo>
                  <a:lnTo>
                    <a:pt x="2667" y="1031"/>
                  </a:lnTo>
                  <a:lnTo>
                    <a:pt x="2654" y="1034"/>
                  </a:lnTo>
                  <a:lnTo>
                    <a:pt x="2640" y="1040"/>
                  </a:lnTo>
                  <a:lnTo>
                    <a:pt x="2633" y="1042"/>
                  </a:lnTo>
                  <a:lnTo>
                    <a:pt x="2625" y="1044"/>
                  </a:lnTo>
                  <a:lnTo>
                    <a:pt x="2618" y="1046"/>
                  </a:lnTo>
                  <a:lnTo>
                    <a:pt x="2612" y="1050"/>
                  </a:lnTo>
                  <a:lnTo>
                    <a:pt x="2604" y="1050"/>
                  </a:lnTo>
                  <a:lnTo>
                    <a:pt x="2597" y="1053"/>
                  </a:lnTo>
                  <a:lnTo>
                    <a:pt x="2589" y="1055"/>
                  </a:lnTo>
                  <a:lnTo>
                    <a:pt x="2583" y="1059"/>
                  </a:lnTo>
                  <a:lnTo>
                    <a:pt x="2574" y="1059"/>
                  </a:lnTo>
                  <a:lnTo>
                    <a:pt x="2566" y="1061"/>
                  </a:lnTo>
                  <a:lnTo>
                    <a:pt x="2559" y="1065"/>
                  </a:lnTo>
                  <a:lnTo>
                    <a:pt x="2551" y="1067"/>
                  </a:lnTo>
                  <a:lnTo>
                    <a:pt x="2544" y="1069"/>
                  </a:lnTo>
                  <a:lnTo>
                    <a:pt x="2536" y="1072"/>
                  </a:lnTo>
                  <a:lnTo>
                    <a:pt x="2526" y="1072"/>
                  </a:lnTo>
                  <a:lnTo>
                    <a:pt x="2519" y="1076"/>
                  </a:lnTo>
                  <a:lnTo>
                    <a:pt x="2505" y="1078"/>
                  </a:lnTo>
                  <a:lnTo>
                    <a:pt x="2494" y="1080"/>
                  </a:lnTo>
                  <a:lnTo>
                    <a:pt x="2483" y="1082"/>
                  </a:lnTo>
                  <a:lnTo>
                    <a:pt x="2471" y="1084"/>
                  </a:lnTo>
                  <a:lnTo>
                    <a:pt x="2460" y="1086"/>
                  </a:lnTo>
                  <a:lnTo>
                    <a:pt x="2448" y="1088"/>
                  </a:lnTo>
                  <a:lnTo>
                    <a:pt x="2437" y="1091"/>
                  </a:lnTo>
                  <a:lnTo>
                    <a:pt x="2426" y="1093"/>
                  </a:lnTo>
                  <a:lnTo>
                    <a:pt x="2412" y="1095"/>
                  </a:lnTo>
                  <a:lnTo>
                    <a:pt x="2401" y="1097"/>
                  </a:lnTo>
                  <a:lnTo>
                    <a:pt x="2390" y="1099"/>
                  </a:lnTo>
                  <a:lnTo>
                    <a:pt x="2378" y="1101"/>
                  </a:lnTo>
                  <a:lnTo>
                    <a:pt x="2367" y="1103"/>
                  </a:lnTo>
                  <a:lnTo>
                    <a:pt x="2355" y="1105"/>
                  </a:lnTo>
                  <a:lnTo>
                    <a:pt x="2344" y="1107"/>
                  </a:lnTo>
                  <a:lnTo>
                    <a:pt x="2332" y="1109"/>
                  </a:lnTo>
                  <a:lnTo>
                    <a:pt x="2321" y="1109"/>
                  </a:lnTo>
                  <a:lnTo>
                    <a:pt x="2310" y="1110"/>
                  </a:lnTo>
                  <a:lnTo>
                    <a:pt x="2296" y="1112"/>
                  </a:lnTo>
                  <a:lnTo>
                    <a:pt x="2285" y="1114"/>
                  </a:lnTo>
                  <a:lnTo>
                    <a:pt x="2272" y="1114"/>
                  </a:lnTo>
                  <a:lnTo>
                    <a:pt x="2260" y="1118"/>
                  </a:lnTo>
                  <a:lnTo>
                    <a:pt x="2249" y="1118"/>
                  </a:lnTo>
                  <a:lnTo>
                    <a:pt x="2237" y="1122"/>
                  </a:lnTo>
                  <a:lnTo>
                    <a:pt x="2226" y="1122"/>
                  </a:lnTo>
                  <a:lnTo>
                    <a:pt x="2215" y="1124"/>
                  </a:lnTo>
                  <a:lnTo>
                    <a:pt x="2203" y="1126"/>
                  </a:lnTo>
                  <a:lnTo>
                    <a:pt x="2192" y="1128"/>
                  </a:lnTo>
                  <a:lnTo>
                    <a:pt x="2180" y="1129"/>
                  </a:lnTo>
                  <a:lnTo>
                    <a:pt x="2169" y="1131"/>
                  </a:lnTo>
                  <a:lnTo>
                    <a:pt x="2158" y="1133"/>
                  </a:lnTo>
                  <a:lnTo>
                    <a:pt x="2146" y="1135"/>
                  </a:lnTo>
                  <a:lnTo>
                    <a:pt x="2139" y="1133"/>
                  </a:lnTo>
                  <a:lnTo>
                    <a:pt x="2129" y="1129"/>
                  </a:lnTo>
                  <a:lnTo>
                    <a:pt x="2118" y="1122"/>
                  </a:lnTo>
                  <a:lnTo>
                    <a:pt x="2112" y="1120"/>
                  </a:lnTo>
                  <a:lnTo>
                    <a:pt x="2353" y="1080"/>
                  </a:lnTo>
                  <a:lnTo>
                    <a:pt x="2294" y="1080"/>
                  </a:lnTo>
                  <a:lnTo>
                    <a:pt x="2283" y="1080"/>
                  </a:lnTo>
                  <a:lnTo>
                    <a:pt x="2270" y="1080"/>
                  </a:lnTo>
                  <a:lnTo>
                    <a:pt x="2256" y="1082"/>
                  </a:lnTo>
                  <a:lnTo>
                    <a:pt x="2245" y="1084"/>
                  </a:lnTo>
                  <a:lnTo>
                    <a:pt x="2234" y="1084"/>
                  </a:lnTo>
                  <a:lnTo>
                    <a:pt x="2222" y="1086"/>
                  </a:lnTo>
                  <a:lnTo>
                    <a:pt x="2211" y="1086"/>
                  </a:lnTo>
                  <a:lnTo>
                    <a:pt x="2199" y="1088"/>
                  </a:lnTo>
                  <a:lnTo>
                    <a:pt x="2186" y="1088"/>
                  </a:lnTo>
                  <a:lnTo>
                    <a:pt x="2175" y="1091"/>
                  </a:lnTo>
                  <a:lnTo>
                    <a:pt x="2163" y="1093"/>
                  </a:lnTo>
                  <a:lnTo>
                    <a:pt x="2152" y="1095"/>
                  </a:lnTo>
                  <a:lnTo>
                    <a:pt x="2139" y="1095"/>
                  </a:lnTo>
                  <a:lnTo>
                    <a:pt x="2127" y="1097"/>
                  </a:lnTo>
                  <a:lnTo>
                    <a:pt x="2116" y="1099"/>
                  </a:lnTo>
                  <a:lnTo>
                    <a:pt x="2104" y="1101"/>
                  </a:lnTo>
                  <a:lnTo>
                    <a:pt x="2093" y="1101"/>
                  </a:lnTo>
                  <a:lnTo>
                    <a:pt x="2082" y="1103"/>
                  </a:lnTo>
                  <a:lnTo>
                    <a:pt x="2070" y="1103"/>
                  </a:lnTo>
                  <a:lnTo>
                    <a:pt x="2059" y="1107"/>
                  </a:lnTo>
                  <a:lnTo>
                    <a:pt x="2045" y="1107"/>
                  </a:lnTo>
                  <a:lnTo>
                    <a:pt x="2034" y="1109"/>
                  </a:lnTo>
                  <a:lnTo>
                    <a:pt x="2023" y="1110"/>
                  </a:lnTo>
                  <a:lnTo>
                    <a:pt x="2011" y="1112"/>
                  </a:lnTo>
                  <a:lnTo>
                    <a:pt x="2000" y="1112"/>
                  </a:lnTo>
                  <a:lnTo>
                    <a:pt x="1988" y="1114"/>
                  </a:lnTo>
                  <a:lnTo>
                    <a:pt x="1975" y="1114"/>
                  </a:lnTo>
                  <a:lnTo>
                    <a:pt x="1964" y="1114"/>
                  </a:lnTo>
                  <a:lnTo>
                    <a:pt x="1950" y="1114"/>
                  </a:lnTo>
                  <a:lnTo>
                    <a:pt x="1939" y="1116"/>
                  </a:lnTo>
                  <a:lnTo>
                    <a:pt x="1928" y="1116"/>
                  </a:lnTo>
                  <a:lnTo>
                    <a:pt x="1916" y="1118"/>
                  </a:lnTo>
                  <a:lnTo>
                    <a:pt x="1924" y="1114"/>
                  </a:lnTo>
                  <a:lnTo>
                    <a:pt x="1931" y="1114"/>
                  </a:lnTo>
                  <a:lnTo>
                    <a:pt x="1939" y="1112"/>
                  </a:lnTo>
                  <a:lnTo>
                    <a:pt x="1947" y="1112"/>
                  </a:lnTo>
                  <a:lnTo>
                    <a:pt x="1954" y="1110"/>
                  </a:lnTo>
                  <a:lnTo>
                    <a:pt x="1962" y="1109"/>
                  </a:lnTo>
                  <a:lnTo>
                    <a:pt x="1969" y="1107"/>
                  </a:lnTo>
                  <a:lnTo>
                    <a:pt x="1977" y="1107"/>
                  </a:lnTo>
                  <a:lnTo>
                    <a:pt x="1985" y="1105"/>
                  </a:lnTo>
                  <a:lnTo>
                    <a:pt x="1992" y="1105"/>
                  </a:lnTo>
                  <a:lnTo>
                    <a:pt x="2000" y="1103"/>
                  </a:lnTo>
                  <a:lnTo>
                    <a:pt x="2007" y="1103"/>
                  </a:lnTo>
                  <a:lnTo>
                    <a:pt x="2015" y="1101"/>
                  </a:lnTo>
                  <a:lnTo>
                    <a:pt x="2023" y="1101"/>
                  </a:lnTo>
                  <a:lnTo>
                    <a:pt x="2028" y="1099"/>
                  </a:lnTo>
                  <a:lnTo>
                    <a:pt x="2036" y="1099"/>
                  </a:lnTo>
                  <a:lnTo>
                    <a:pt x="2043" y="1095"/>
                  </a:lnTo>
                  <a:lnTo>
                    <a:pt x="2053" y="1095"/>
                  </a:lnTo>
                  <a:lnTo>
                    <a:pt x="2061" y="1093"/>
                  </a:lnTo>
                  <a:lnTo>
                    <a:pt x="2066" y="1093"/>
                  </a:lnTo>
                  <a:lnTo>
                    <a:pt x="2074" y="1091"/>
                  </a:lnTo>
                  <a:lnTo>
                    <a:pt x="2082" y="1090"/>
                  </a:lnTo>
                  <a:lnTo>
                    <a:pt x="2089" y="1088"/>
                  </a:lnTo>
                  <a:lnTo>
                    <a:pt x="2099" y="1088"/>
                  </a:lnTo>
                  <a:lnTo>
                    <a:pt x="2106" y="1088"/>
                  </a:lnTo>
                  <a:lnTo>
                    <a:pt x="2114" y="1086"/>
                  </a:lnTo>
                  <a:lnTo>
                    <a:pt x="2121" y="1084"/>
                  </a:lnTo>
                  <a:lnTo>
                    <a:pt x="2131" y="1084"/>
                  </a:lnTo>
                  <a:lnTo>
                    <a:pt x="2139" y="1084"/>
                  </a:lnTo>
                  <a:lnTo>
                    <a:pt x="2146" y="1082"/>
                  </a:lnTo>
                  <a:lnTo>
                    <a:pt x="2154" y="1080"/>
                  </a:lnTo>
                  <a:lnTo>
                    <a:pt x="2161" y="1080"/>
                  </a:lnTo>
                  <a:lnTo>
                    <a:pt x="2169" y="1078"/>
                  </a:lnTo>
                  <a:lnTo>
                    <a:pt x="2178" y="1076"/>
                  </a:lnTo>
                  <a:lnTo>
                    <a:pt x="2188" y="1076"/>
                  </a:lnTo>
                  <a:lnTo>
                    <a:pt x="2197" y="1074"/>
                  </a:lnTo>
                  <a:lnTo>
                    <a:pt x="2205" y="1072"/>
                  </a:lnTo>
                  <a:lnTo>
                    <a:pt x="2215" y="1072"/>
                  </a:lnTo>
                  <a:lnTo>
                    <a:pt x="2222" y="1069"/>
                  </a:lnTo>
                  <a:lnTo>
                    <a:pt x="2234" y="1069"/>
                  </a:lnTo>
                  <a:lnTo>
                    <a:pt x="2241" y="1067"/>
                  </a:lnTo>
                  <a:lnTo>
                    <a:pt x="2249" y="1067"/>
                  </a:lnTo>
                  <a:lnTo>
                    <a:pt x="2258" y="1065"/>
                  </a:lnTo>
                  <a:lnTo>
                    <a:pt x="2268" y="1065"/>
                  </a:lnTo>
                  <a:lnTo>
                    <a:pt x="2275" y="1063"/>
                  </a:lnTo>
                  <a:lnTo>
                    <a:pt x="2285" y="1061"/>
                  </a:lnTo>
                  <a:lnTo>
                    <a:pt x="2294" y="1061"/>
                  </a:lnTo>
                  <a:lnTo>
                    <a:pt x="2304" y="1061"/>
                  </a:lnTo>
                  <a:lnTo>
                    <a:pt x="2312" y="1059"/>
                  </a:lnTo>
                  <a:lnTo>
                    <a:pt x="2321" y="1059"/>
                  </a:lnTo>
                  <a:lnTo>
                    <a:pt x="2329" y="1055"/>
                  </a:lnTo>
                  <a:lnTo>
                    <a:pt x="2338" y="1055"/>
                  </a:lnTo>
                  <a:lnTo>
                    <a:pt x="2346" y="1053"/>
                  </a:lnTo>
                  <a:lnTo>
                    <a:pt x="2355" y="1053"/>
                  </a:lnTo>
                  <a:lnTo>
                    <a:pt x="2363" y="1051"/>
                  </a:lnTo>
                  <a:lnTo>
                    <a:pt x="2372" y="1051"/>
                  </a:lnTo>
                  <a:lnTo>
                    <a:pt x="2380" y="1050"/>
                  </a:lnTo>
                  <a:lnTo>
                    <a:pt x="2390" y="1048"/>
                  </a:lnTo>
                  <a:lnTo>
                    <a:pt x="2399" y="1046"/>
                  </a:lnTo>
                  <a:lnTo>
                    <a:pt x="2407" y="1046"/>
                  </a:lnTo>
                  <a:lnTo>
                    <a:pt x="2414" y="1042"/>
                  </a:lnTo>
                  <a:lnTo>
                    <a:pt x="2426" y="1042"/>
                  </a:lnTo>
                  <a:lnTo>
                    <a:pt x="2433" y="1040"/>
                  </a:lnTo>
                  <a:lnTo>
                    <a:pt x="2443" y="1040"/>
                  </a:lnTo>
                  <a:lnTo>
                    <a:pt x="2450" y="1038"/>
                  </a:lnTo>
                  <a:lnTo>
                    <a:pt x="2460" y="1036"/>
                  </a:lnTo>
                  <a:lnTo>
                    <a:pt x="2467" y="1034"/>
                  </a:lnTo>
                  <a:lnTo>
                    <a:pt x="2475" y="1032"/>
                  </a:lnTo>
                  <a:lnTo>
                    <a:pt x="2483" y="1031"/>
                  </a:lnTo>
                  <a:lnTo>
                    <a:pt x="2492" y="1029"/>
                  </a:lnTo>
                  <a:lnTo>
                    <a:pt x="2502" y="1027"/>
                  </a:lnTo>
                  <a:lnTo>
                    <a:pt x="2509" y="1025"/>
                  </a:lnTo>
                  <a:lnTo>
                    <a:pt x="2517" y="1023"/>
                  </a:lnTo>
                  <a:lnTo>
                    <a:pt x="2526" y="1019"/>
                  </a:lnTo>
                  <a:lnTo>
                    <a:pt x="2536" y="1017"/>
                  </a:lnTo>
                  <a:lnTo>
                    <a:pt x="2544" y="1017"/>
                  </a:lnTo>
                  <a:lnTo>
                    <a:pt x="2551" y="1013"/>
                  </a:lnTo>
                  <a:lnTo>
                    <a:pt x="2561" y="1012"/>
                  </a:lnTo>
                  <a:lnTo>
                    <a:pt x="2570" y="1008"/>
                  </a:lnTo>
                  <a:lnTo>
                    <a:pt x="2578" y="1008"/>
                  </a:lnTo>
                  <a:lnTo>
                    <a:pt x="2585" y="1004"/>
                  </a:lnTo>
                  <a:lnTo>
                    <a:pt x="2595" y="1000"/>
                  </a:lnTo>
                  <a:lnTo>
                    <a:pt x="2602" y="998"/>
                  </a:lnTo>
                  <a:lnTo>
                    <a:pt x="2612" y="994"/>
                  </a:lnTo>
                  <a:lnTo>
                    <a:pt x="2620" y="991"/>
                  </a:lnTo>
                  <a:lnTo>
                    <a:pt x="2627" y="989"/>
                  </a:lnTo>
                  <a:lnTo>
                    <a:pt x="2637" y="987"/>
                  </a:lnTo>
                  <a:lnTo>
                    <a:pt x="2646" y="983"/>
                  </a:lnTo>
                  <a:lnTo>
                    <a:pt x="2654" y="979"/>
                  </a:lnTo>
                  <a:lnTo>
                    <a:pt x="2661" y="974"/>
                  </a:lnTo>
                  <a:lnTo>
                    <a:pt x="2669" y="972"/>
                  </a:lnTo>
                  <a:lnTo>
                    <a:pt x="2678" y="966"/>
                  </a:lnTo>
                  <a:lnTo>
                    <a:pt x="2686" y="964"/>
                  </a:lnTo>
                  <a:lnTo>
                    <a:pt x="2696" y="958"/>
                  </a:lnTo>
                  <a:lnTo>
                    <a:pt x="2703" y="956"/>
                  </a:lnTo>
                  <a:lnTo>
                    <a:pt x="2713" y="953"/>
                  </a:lnTo>
                  <a:lnTo>
                    <a:pt x="2720" y="945"/>
                  </a:lnTo>
                  <a:lnTo>
                    <a:pt x="2728" y="939"/>
                  </a:lnTo>
                  <a:lnTo>
                    <a:pt x="2737" y="934"/>
                  </a:lnTo>
                  <a:lnTo>
                    <a:pt x="2747" y="930"/>
                  </a:lnTo>
                  <a:lnTo>
                    <a:pt x="2756" y="922"/>
                  </a:lnTo>
                  <a:lnTo>
                    <a:pt x="2766" y="916"/>
                  </a:lnTo>
                  <a:lnTo>
                    <a:pt x="2774" y="911"/>
                  </a:lnTo>
                  <a:lnTo>
                    <a:pt x="2783" y="903"/>
                  </a:lnTo>
                  <a:lnTo>
                    <a:pt x="2789" y="896"/>
                  </a:lnTo>
                  <a:lnTo>
                    <a:pt x="2796" y="888"/>
                  </a:lnTo>
                  <a:lnTo>
                    <a:pt x="2804" y="880"/>
                  </a:lnTo>
                  <a:lnTo>
                    <a:pt x="2812" y="873"/>
                  </a:lnTo>
                  <a:lnTo>
                    <a:pt x="2815" y="861"/>
                  </a:lnTo>
                  <a:lnTo>
                    <a:pt x="2821" y="854"/>
                  </a:lnTo>
                  <a:lnTo>
                    <a:pt x="2825" y="844"/>
                  </a:lnTo>
                  <a:lnTo>
                    <a:pt x="2829" y="835"/>
                  </a:lnTo>
                  <a:lnTo>
                    <a:pt x="2842" y="766"/>
                  </a:lnTo>
                  <a:lnTo>
                    <a:pt x="2838" y="753"/>
                  </a:lnTo>
                  <a:lnTo>
                    <a:pt x="2831" y="755"/>
                  </a:lnTo>
                  <a:lnTo>
                    <a:pt x="2825" y="766"/>
                  </a:lnTo>
                  <a:lnTo>
                    <a:pt x="2821" y="774"/>
                  </a:lnTo>
                  <a:lnTo>
                    <a:pt x="2819" y="781"/>
                  </a:lnTo>
                  <a:lnTo>
                    <a:pt x="2815" y="789"/>
                  </a:lnTo>
                  <a:lnTo>
                    <a:pt x="2812" y="801"/>
                  </a:lnTo>
                  <a:lnTo>
                    <a:pt x="2808" y="808"/>
                  </a:lnTo>
                  <a:lnTo>
                    <a:pt x="2804" y="816"/>
                  </a:lnTo>
                  <a:lnTo>
                    <a:pt x="2802" y="825"/>
                  </a:lnTo>
                  <a:lnTo>
                    <a:pt x="2800" y="835"/>
                  </a:lnTo>
                  <a:lnTo>
                    <a:pt x="2796" y="840"/>
                  </a:lnTo>
                  <a:lnTo>
                    <a:pt x="2793" y="848"/>
                  </a:lnTo>
                  <a:lnTo>
                    <a:pt x="2791" y="854"/>
                  </a:lnTo>
                  <a:lnTo>
                    <a:pt x="2789" y="858"/>
                  </a:lnTo>
                  <a:lnTo>
                    <a:pt x="2777" y="867"/>
                  </a:lnTo>
                  <a:lnTo>
                    <a:pt x="2768" y="877"/>
                  </a:lnTo>
                  <a:lnTo>
                    <a:pt x="2756" y="884"/>
                  </a:lnTo>
                  <a:lnTo>
                    <a:pt x="2747" y="894"/>
                  </a:lnTo>
                  <a:lnTo>
                    <a:pt x="2734" y="901"/>
                  </a:lnTo>
                  <a:lnTo>
                    <a:pt x="2722" y="909"/>
                  </a:lnTo>
                  <a:lnTo>
                    <a:pt x="2709" y="915"/>
                  </a:lnTo>
                  <a:lnTo>
                    <a:pt x="2698" y="922"/>
                  </a:lnTo>
                  <a:lnTo>
                    <a:pt x="2690" y="924"/>
                  </a:lnTo>
                  <a:lnTo>
                    <a:pt x="2682" y="928"/>
                  </a:lnTo>
                  <a:lnTo>
                    <a:pt x="2677" y="930"/>
                  </a:lnTo>
                  <a:lnTo>
                    <a:pt x="2669" y="932"/>
                  </a:lnTo>
                  <a:lnTo>
                    <a:pt x="2661" y="934"/>
                  </a:lnTo>
                  <a:lnTo>
                    <a:pt x="2656" y="937"/>
                  </a:lnTo>
                  <a:lnTo>
                    <a:pt x="2648" y="939"/>
                  </a:lnTo>
                  <a:lnTo>
                    <a:pt x="2642" y="941"/>
                  </a:lnTo>
                  <a:lnTo>
                    <a:pt x="2635" y="943"/>
                  </a:lnTo>
                  <a:lnTo>
                    <a:pt x="2627" y="945"/>
                  </a:lnTo>
                  <a:lnTo>
                    <a:pt x="2620" y="947"/>
                  </a:lnTo>
                  <a:lnTo>
                    <a:pt x="2614" y="949"/>
                  </a:lnTo>
                  <a:lnTo>
                    <a:pt x="2601" y="953"/>
                  </a:lnTo>
                  <a:lnTo>
                    <a:pt x="2587" y="958"/>
                  </a:lnTo>
                  <a:lnTo>
                    <a:pt x="2574" y="960"/>
                  </a:lnTo>
                  <a:lnTo>
                    <a:pt x="2561" y="964"/>
                  </a:lnTo>
                  <a:lnTo>
                    <a:pt x="2547" y="966"/>
                  </a:lnTo>
                  <a:lnTo>
                    <a:pt x="2536" y="968"/>
                  </a:lnTo>
                  <a:lnTo>
                    <a:pt x="2521" y="970"/>
                  </a:lnTo>
                  <a:lnTo>
                    <a:pt x="2509" y="972"/>
                  </a:lnTo>
                  <a:lnTo>
                    <a:pt x="2496" y="974"/>
                  </a:lnTo>
                  <a:lnTo>
                    <a:pt x="2485" y="975"/>
                  </a:lnTo>
                  <a:lnTo>
                    <a:pt x="2471" y="975"/>
                  </a:lnTo>
                  <a:lnTo>
                    <a:pt x="2458" y="977"/>
                  </a:lnTo>
                  <a:lnTo>
                    <a:pt x="2445" y="979"/>
                  </a:lnTo>
                  <a:lnTo>
                    <a:pt x="2433" y="979"/>
                  </a:lnTo>
                  <a:lnTo>
                    <a:pt x="2418" y="981"/>
                  </a:lnTo>
                  <a:lnTo>
                    <a:pt x="2407" y="983"/>
                  </a:lnTo>
                  <a:lnTo>
                    <a:pt x="2393" y="983"/>
                  </a:lnTo>
                  <a:lnTo>
                    <a:pt x="2382" y="985"/>
                  </a:lnTo>
                  <a:lnTo>
                    <a:pt x="2369" y="985"/>
                  </a:lnTo>
                  <a:lnTo>
                    <a:pt x="2355" y="985"/>
                  </a:lnTo>
                  <a:lnTo>
                    <a:pt x="2344" y="985"/>
                  </a:lnTo>
                  <a:lnTo>
                    <a:pt x="2331" y="987"/>
                  </a:lnTo>
                  <a:lnTo>
                    <a:pt x="2317" y="987"/>
                  </a:lnTo>
                  <a:lnTo>
                    <a:pt x="2306" y="987"/>
                  </a:lnTo>
                  <a:lnTo>
                    <a:pt x="2291" y="989"/>
                  </a:lnTo>
                  <a:lnTo>
                    <a:pt x="2279" y="991"/>
                  </a:lnTo>
                  <a:lnTo>
                    <a:pt x="2266" y="991"/>
                  </a:lnTo>
                  <a:lnTo>
                    <a:pt x="2253" y="993"/>
                  </a:lnTo>
                  <a:lnTo>
                    <a:pt x="2241" y="993"/>
                  </a:lnTo>
                  <a:lnTo>
                    <a:pt x="2230" y="996"/>
                  </a:lnTo>
                  <a:lnTo>
                    <a:pt x="2216" y="996"/>
                  </a:lnTo>
                  <a:lnTo>
                    <a:pt x="2203" y="998"/>
                  </a:lnTo>
                  <a:lnTo>
                    <a:pt x="2192" y="1000"/>
                  </a:lnTo>
                  <a:lnTo>
                    <a:pt x="2180" y="1006"/>
                  </a:lnTo>
                  <a:lnTo>
                    <a:pt x="2171" y="1006"/>
                  </a:lnTo>
                  <a:lnTo>
                    <a:pt x="2163" y="1008"/>
                  </a:lnTo>
                  <a:lnTo>
                    <a:pt x="2154" y="1008"/>
                  </a:lnTo>
                  <a:lnTo>
                    <a:pt x="2146" y="1012"/>
                  </a:lnTo>
                  <a:lnTo>
                    <a:pt x="2139" y="1013"/>
                  </a:lnTo>
                  <a:lnTo>
                    <a:pt x="2131" y="1013"/>
                  </a:lnTo>
                  <a:lnTo>
                    <a:pt x="2123" y="1015"/>
                  </a:lnTo>
                  <a:lnTo>
                    <a:pt x="2116" y="1017"/>
                  </a:lnTo>
                  <a:lnTo>
                    <a:pt x="2106" y="1017"/>
                  </a:lnTo>
                  <a:lnTo>
                    <a:pt x="2099" y="1019"/>
                  </a:lnTo>
                  <a:lnTo>
                    <a:pt x="2089" y="1019"/>
                  </a:lnTo>
                  <a:lnTo>
                    <a:pt x="2082" y="1023"/>
                  </a:lnTo>
                  <a:lnTo>
                    <a:pt x="2074" y="1023"/>
                  </a:lnTo>
                  <a:lnTo>
                    <a:pt x="2066" y="1025"/>
                  </a:lnTo>
                  <a:lnTo>
                    <a:pt x="2059" y="1025"/>
                  </a:lnTo>
                  <a:lnTo>
                    <a:pt x="2051" y="1027"/>
                  </a:lnTo>
                  <a:lnTo>
                    <a:pt x="2042" y="1027"/>
                  </a:lnTo>
                  <a:lnTo>
                    <a:pt x="2034" y="1029"/>
                  </a:lnTo>
                  <a:lnTo>
                    <a:pt x="2026" y="1029"/>
                  </a:lnTo>
                  <a:lnTo>
                    <a:pt x="2019" y="1031"/>
                  </a:lnTo>
                  <a:lnTo>
                    <a:pt x="2009" y="1031"/>
                  </a:lnTo>
                  <a:lnTo>
                    <a:pt x="2000" y="1032"/>
                  </a:lnTo>
                  <a:lnTo>
                    <a:pt x="1992" y="1032"/>
                  </a:lnTo>
                  <a:lnTo>
                    <a:pt x="1985" y="1032"/>
                  </a:lnTo>
                  <a:lnTo>
                    <a:pt x="1977" y="1032"/>
                  </a:lnTo>
                  <a:lnTo>
                    <a:pt x="1967" y="1034"/>
                  </a:lnTo>
                  <a:lnTo>
                    <a:pt x="1958" y="1034"/>
                  </a:lnTo>
                  <a:lnTo>
                    <a:pt x="1950" y="1034"/>
                  </a:lnTo>
                  <a:lnTo>
                    <a:pt x="1943" y="1034"/>
                  </a:lnTo>
                  <a:lnTo>
                    <a:pt x="1933" y="1036"/>
                  </a:lnTo>
                  <a:lnTo>
                    <a:pt x="1924" y="1036"/>
                  </a:lnTo>
                  <a:lnTo>
                    <a:pt x="1916" y="1038"/>
                  </a:lnTo>
                  <a:lnTo>
                    <a:pt x="1905" y="1038"/>
                  </a:lnTo>
                  <a:lnTo>
                    <a:pt x="1893" y="1038"/>
                  </a:lnTo>
                  <a:lnTo>
                    <a:pt x="1882" y="1038"/>
                  </a:lnTo>
                  <a:lnTo>
                    <a:pt x="1872" y="1038"/>
                  </a:lnTo>
                  <a:lnTo>
                    <a:pt x="1861" y="1038"/>
                  </a:lnTo>
                  <a:lnTo>
                    <a:pt x="1851" y="1038"/>
                  </a:lnTo>
                  <a:lnTo>
                    <a:pt x="1840" y="1038"/>
                  </a:lnTo>
                  <a:lnTo>
                    <a:pt x="1832" y="1040"/>
                  </a:lnTo>
                  <a:lnTo>
                    <a:pt x="1821" y="1038"/>
                  </a:lnTo>
                  <a:lnTo>
                    <a:pt x="1812" y="1038"/>
                  </a:lnTo>
                  <a:lnTo>
                    <a:pt x="1800" y="1038"/>
                  </a:lnTo>
                  <a:lnTo>
                    <a:pt x="1791" y="1038"/>
                  </a:lnTo>
                  <a:lnTo>
                    <a:pt x="1781" y="1036"/>
                  </a:lnTo>
                  <a:lnTo>
                    <a:pt x="1772" y="1036"/>
                  </a:lnTo>
                  <a:lnTo>
                    <a:pt x="1760" y="1034"/>
                  </a:lnTo>
                  <a:lnTo>
                    <a:pt x="1751" y="1034"/>
                  </a:lnTo>
                  <a:lnTo>
                    <a:pt x="1747" y="1029"/>
                  </a:lnTo>
                  <a:lnTo>
                    <a:pt x="1743" y="1025"/>
                  </a:lnTo>
                  <a:lnTo>
                    <a:pt x="1739" y="1021"/>
                  </a:lnTo>
                  <a:lnTo>
                    <a:pt x="1743" y="1019"/>
                  </a:lnTo>
                  <a:lnTo>
                    <a:pt x="1751" y="1019"/>
                  </a:lnTo>
                  <a:lnTo>
                    <a:pt x="1760" y="1017"/>
                  </a:lnTo>
                  <a:lnTo>
                    <a:pt x="1768" y="1017"/>
                  </a:lnTo>
                  <a:lnTo>
                    <a:pt x="1779" y="1017"/>
                  </a:lnTo>
                  <a:lnTo>
                    <a:pt x="1791" y="1017"/>
                  </a:lnTo>
                  <a:lnTo>
                    <a:pt x="1802" y="1015"/>
                  </a:lnTo>
                  <a:lnTo>
                    <a:pt x="1815" y="1015"/>
                  </a:lnTo>
                  <a:lnTo>
                    <a:pt x="1829" y="1015"/>
                  </a:lnTo>
                  <a:lnTo>
                    <a:pt x="1842" y="1013"/>
                  </a:lnTo>
                  <a:lnTo>
                    <a:pt x="1857" y="1013"/>
                  </a:lnTo>
                  <a:lnTo>
                    <a:pt x="1872" y="1012"/>
                  </a:lnTo>
                  <a:lnTo>
                    <a:pt x="1888" y="1012"/>
                  </a:lnTo>
                  <a:lnTo>
                    <a:pt x="1903" y="1010"/>
                  </a:lnTo>
                  <a:lnTo>
                    <a:pt x="1920" y="1008"/>
                  </a:lnTo>
                  <a:lnTo>
                    <a:pt x="1935" y="1008"/>
                  </a:lnTo>
                  <a:lnTo>
                    <a:pt x="1954" y="1008"/>
                  </a:lnTo>
                  <a:lnTo>
                    <a:pt x="1971" y="1006"/>
                  </a:lnTo>
                  <a:lnTo>
                    <a:pt x="1988" y="1006"/>
                  </a:lnTo>
                  <a:lnTo>
                    <a:pt x="2007" y="1002"/>
                  </a:lnTo>
                  <a:lnTo>
                    <a:pt x="2026" y="1002"/>
                  </a:lnTo>
                  <a:lnTo>
                    <a:pt x="2043" y="1000"/>
                  </a:lnTo>
                  <a:lnTo>
                    <a:pt x="2062" y="998"/>
                  </a:lnTo>
                  <a:lnTo>
                    <a:pt x="2082" y="998"/>
                  </a:lnTo>
                  <a:lnTo>
                    <a:pt x="2101" y="996"/>
                  </a:lnTo>
                  <a:lnTo>
                    <a:pt x="2120" y="993"/>
                  </a:lnTo>
                  <a:lnTo>
                    <a:pt x="2139" y="993"/>
                  </a:lnTo>
                  <a:lnTo>
                    <a:pt x="2158" y="991"/>
                  </a:lnTo>
                  <a:lnTo>
                    <a:pt x="2178" y="989"/>
                  </a:lnTo>
                  <a:lnTo>
                    <a:pt x="2197" y="987"/>
                  </a:lnTo>
                  <a:lnTo>
                    <a:pt x="2218" y="985"/>
                  </a:lnTo>
                  <a:lnTo>
                    <a:pt x="2237" y="983"/>
                  </a:lnTo>
                  <a:lnTo>
                    <a:pt x="2258" y="981"/>
                  </a:lnTo>
                  <a:lnTo>
                    <a:pt x="2277" y="977"/>
                  </a:lnTo>
                  <a:lnTo>
                    <a:pt x="2296" y="974"/>
                  </a:lnTo>
                  <a:lnTo>
                    <a:pt x="2315" y="972"/>
                  </a:lnTo>
                  <a:lnTo>
                    <a:pt x="2334" y="970"/>
                  </a:lnTo>
                  <a:lnTo>
                    <a:pt x="2353" y="966"/>
                  </a:lnTo>
                  <a:lnTo>
                    <a:pt x="2372" y="964"/>
                  </a:lnTo>
                  <a:lnTo>
                    <a:pt x="2391" y="960"/>
                  </a:lnTo>
                  <a:lnTo>
                    <a:pt x="2410" y="958"/>
                  </a:lnTo>
                  <a:lnTo>
                    <a:pt x="2426" y="955"/>
                  </a:lnTo>
                  <a:lnTo>
                    <a:pt x="2445" y="951"/>
                  </a:lnTo>
                  <a:lnTo>
                    <a:pt x="2462" y="947"/>
                  </a:lnTo>
                  <a:lnTo>
                    <a:pt x="2479" y="943"/>
                  </a:lnTo>
                  <a:lnTo>
                    <a:pt x="2496" y="939"/>
                  </a:lnTo>
                  <a:lnTo>
                    <a:pt x="2513" y="935"/>
                  </a:lnTo>
                  <a:lnTo>
                    <a:pt x="2528" y="932"/>
                  </a:lnTo>
                  <a:lnTo>
                    <a:pt x="2545" y="928"/>
                  </a:lnTo>
                  <a:lnTo>
                    <a:pt x="2559" y="922"/>
                  </a:lnTo>
                  <a:lnTo>
                    <a:pt x="2574" y="918"/>
                  </a:lnTo>
                  <a:lnTo>
                    <a:pt x="2587" y="913"/>
                  </a:lnTo>
                  <a:lnTo>
                    <a:pt x="2601" y="909"/>
                  </a:lnTo>
                  <a:lnTo>
                    <a:pt x="2614" y="903"/>
                  </a:lnTo>
                  <a:lnTo>
                    <a:pt x="2627" y="899"/>
                  </a:lnTo>
                  <a:lnTo>
                    <a:pt x="2639" y="894"/>
                  </a:lnTo>
                  <a:lnTo>
                    <a:pt x="2650" y="888"/>
                  </a:lnTo>
                  <a:lnTo>
                    <a:pt x="2658" y="882"/>
                  </a:lnTo>
                  <a:lnTo>
                    <a:pt x="2669" y="877"/>
                  </a:lnTo>
                  <a:lnTo>
                    <a:pt x="2677" y="871"/>
                  </a:lnTo>
                  <a:lnTo>
                    <a:pt x="2684" y="865"/>
                  </a:lnTo>
                  <a:lnTo>
                    <a:pt x="2690" y="859"/>
                  </a:lnTo>
                  <a:lnTo>
                    <a:pt x="2698" y="854"/>
                  </a:lnTo>
                  <a:lnTo>
                    <a:pt x="2703" y="848"/>
                  </a:lnTo>
                  <a:lnTo>
                    <a:pt x="2709" y="842"/>
                  </a:lnTo>
                  <a:lnTo>
                    <a:pt x="2705" y="842"/>
                  </a:lnTo>
                  <a:lnTo>
                    <a:pt x="2701" y="842"/>
                  </a:lnTo>
                  <a:lnTo>
                    <a:pt x="2692" y="842"/>
                  </a:lnTo>
                  <a:lnTo>
                    <a:pt x="2680" y="846"/>
                  </a:lnTo>
                  <a:lnTo>
                    <a:pt x="2673" y="846"/>
                  </a:lnTo>
                  <a:lnTo>
                    <a:pt x="2665" y="850"/>
                  </a:lnTo>
                  <a:lnTo>
                    <a:pt x="2658" y="850"/>
                  </a:lnTo>
                  <a:lnTo>
                    <a:pt x="2648" y="854"/>
                  </a:lnTo>
                  <a:lnTo>
                    <a:pt x="2639" y="854"/>
                  </a:lnTo>
                  <a:lnTo>
                    <a:pt x="2627" y="858"/>
                  </a:lnTo>
                  <a:lnTo>
                    <a:pt x="2616" y="858"/>
                  </a:lnTo>
                  <a:lnTo>
                    <a:pt x="2604" y="861"/>
                  </a:lnTo>
                  <a:lnTo>
                    <a:pt x="2591" y="863"/>
                  </a:lnTo>
                  <a:lnTo>
                    <a:pt x="2578" y="865"/>
                  </a:lnTo>
                  <a:lnTo>
                    <a:pt x="2563" y="869"/>
                  </a:lnTo>
                  <a:lnTo>
                    <a:pt x="2549" y="871"/>
                  </a:lnTo>
                  <a:lnTo>
                    <a:pt x="2534" y="873"/>
                  </a:lnTo>
                  <a:lnTo>
                    <a:pt x="2519" y="877"/>
                  </a:lnTo>
                  <a:lnTo>
                    <a:pt x="2502" y="878"/>
                  </a:lnTo>
                  <a:lnTo>
                    <a:pt x="2486" y="882"/>
                  </a:lnTo>
                  <a:lnTo>
                    <a:pt x="2467" y="884"/>
                  </a:lnTo>
                  <a:lnTo>
                    <a:pt x="2450" y="888"/>
                  </a:lnTo>
                  <a:lnTo>
                    <a:pt x="2431" y="892"/>
                  </a:lnTo>
                  <a:lnTo>
                    <a:pt x="2414" y="896"/>
                  </a:lnTo>
                  <a:lnTo>
                    <a:pt x="2393" y="897"/>
                  </a:lnTo>
                  <a:lnTo>
                    <a:pt x="2374" y="899"/>
                  </a:lnTo>
                  <a:lnTo>
                    <a:pt x="2353" y="903"/>
                  </a:lnTo>
                  <a:lnTo>
                    <a:pt x="2334" y="907"/>
                  </a:lnTo>
                  <a:lnTo>
                    <a:pt x="2312" y="911"/>
                  </a:lnTo>
                  <a:lnTo>
                    <a:pt x="2291" y="913"/>
                  </a:lnTo>
                  <a:lnTo>
                    <a:pt x="2268" y="915"/>
                  </a:lnTo>
                  <a:lnTo>
                    <a:pt x="2245" y="918"/>
                  </a:lnTo>
                  <a:lnTo>
                    <a:pt x="2222" y="920"/>
                  </a:lnTo>
                  <a:lnTo>
                    <a:pt x="2199" y="922"/>
                  </a:lnTo>
                  <a:lnTo>
                    <a:pt x="2175" y="926"/>
                  </a:lnTo>
                  <a:lnTo>
                    <a:pt x="2152" y="930"/>
                  </a:lnTo>
                  <a:lnTo>
                    <a:pt x="2127" y="930"/>
                  </a:lnTo>
                  <a:lnTo>
                    <a:pt x="2101" y="932"/>
                  </a:lnTo>
                  <a:lnTo>
                    <a:pt x="2076" y="935"/>
                  </a:lnTo>
                  <a:lnTo>
                    <a:pt x="2053" y="937"/>
                  </a:lnTo>
                  <a:lnTo>
                    <a:pt x="2026" y="939"/>
                  </a:lnTo>
                  <a:lnTo>
                    <a:pt x="2002" y="941"/>
                  </a:lnTo>
                  <a:lnTo>
                    <a:pt x="1975" y="945"/>
                  </a:lnTo>
                  <a:lnTo>
                    <a:pt x="1950" y="947"/>
                  </a:lnTo>
                  <a:lnTo>
                    <a:pt x="1922" y="947"/>
                  </a:lnTo>
                  <a:lnTo>
                    <a:pt x="1895" y="949"/>
                  </a:lnTo>
                  <a:lnTo>
                    <a:pt x="1867" y="949"/>
                  </a:lnTo>
                  <a:lnTo>
                    <a:pt x="1840" y="953"/>
                  </a:lnTo>
                  <a:lnTo>
                    <a:pt x="1813" y="953"/>
                  </a:lnTo>
                  <a:lnTo>
                    <a:pt x="1785" y="953"/>
                  </a:lnTo>
                  <a:lnTo>
                    <a:pt x="1756" y="953"/>
                  </a:lnTo>
                  <a:lnTo>
                    <a:pt x="1730" y="955"/>
                  </a:lnTo>
                  <a:lnTo>
                    <a:pt x="1701" y="955"/>
                  </a:lnTo>
                  <a:lnTo>
                    <a:pt x="1675" y="955"/>
                  </a:lnTo>
                  <a:lnTo>
                    <a:pt x="1646" y="955"/>
                  </a:lnTo>
                  <a:lnTo>
                    <a:pt x="1618" y="955"/>
                  </a:lnTo>
                  <a:lnTo>
                    <a:pt x="1589" y="953"/>
                  </a:lnTo>
                  <a:lnTo>
                    <a:pt x="1561" y="953"/>
                  </a:lnTo>
                  <a:lnTo>
                    <a:pt x="1534" y="953"/>
                  </a:lnTo>
                  <a:lnTo>
                    <a:pt x="1505" y="953"/>
                  </a:lnTo>
                  <a:lnTo>
                    <a:pt x="1494" y="951"/>
                  </a:lnTo>
                  <a:lnTo>
                    <a:pt x="1485" y="949"/>
                  </a:lnTo>
                  <a:lnTo>
                    <a:pt x="1471" y="949"/>
                  </a:lnTo>
                  <a:lnTo>
                    <a:pt x="1460" y="949"/>
                  </a:lnTo>
                  <a:lnTo>
                    <a:pt x="1445" y="947"/>
                  </a:lnTo>
                  <a:lnTo>
                    <a:pt x="1429" y="945"/>
                  </a:lnTo>
                  <a:lnTo>
                    <a:pt x="1412" y="945"/>
                  </a:lnTo>
                  <a:lnTo>
                    <a:pt x="1397" y="945"/>
                  </a:lnTo>
                  <a:lnTo>
                    <a:pt x="1378" y="941"/>
                  </a:lnTo>
                  <a:lnTo>
                    <a:pt x="1359" y="939"/>
                  </a:lnTo>
                  <a:lnTo>
                    <a:pt x="1338" y="937"/>
                  </a:lnTo>
                  <a:lnTo>
                    <a:pt x="1317" y="937"/>
                  </a:lnTo>
                  <a:lnTo>
                    <a:pt x="1294" y="934"/>
                  </a:lnTo>
                  <a:lnTo>
                    <a:pt x="1273" y="932"/>
                  </a:lnTo>
                  <a:lnTo>
                    <a:pt x="1251" y="930"/>
                  </a:lnTo>
                  <a:lnTo>
                    <a:pt x="1228" y="930"/>
                  </a:lnTo>
                  <a:lnTo>
                    <a:pt x="1201" y="926"/>
                  </a:lnTo>
                  <a:lnTo>
                    <a:pt x="1177" y="922"/>
                  </a:lnTo>
                  <a:lnTo>
                    <a:pt x="1152" y="920"/>
                  </a:lnTo>
                  <a:lnTo>
                    <a:pt x="1125" y="918"/>
                  </a:lnTo>
                  <a:lnTo>
                    <a:pt x="1099" y="915"/>
                  </a:lnTo>
                  <a:lnTo>
                    <a:pt x="1072" y="911"/>
                  </a:lnTo>
                  <a:lnTo>
                    <a:pt x="1045" y="907"/>
                  </a:lnTo>
                  <a:lnTo>
                    <a:pt x="1019" y="903"/>
                  </a:lnTo>
                  <a:lnTo>
                    <a:pt x="990" y="897"/>
                  </a:lnTo>
                  <a:lnTo>
                    <a:pt x="964" y="894"/>
                  </a:lnTo>
                  <a:lnTo>
                    <a:pt x="933" y="888"/>
                  </a:lnTo>
                  <a:lnTo>
                    <a:pt x="907" y="884"/>
                  </a:lnTo>
                  <a:lnTo>
                    <a:pt x="878" y="880"/>
                  </a:lnTo>
                  <a:lnTo>
                    <a:pt x="850" y="875"/>
                  </a:lnTo>
                  <a:lnTo>
                    <a:pt x="823" y="869"/>
                  </a:lnTo>
                  <a:lnTo>
                    <a:pt x="796" y="865"/>
                  </a:lnTo>
                  <a:lnTo>
                    <a:pt x="766" y="858"/>
                  </a:lnTo>
                  <a:lnTo>
                    <a:pt x="739" y="850"/>
                  </a:lnTo>
                  <a:lnTo>
                    <a:pt x="711" y="844"/>
                  </a:lnTo>
                  <a:lnTo>
                    <a:pt x="684" y="839"/>
                  </a:lnTo>
                  <a:lnTo>
                    <a:pt x="658" y="831"/>
                  </a:lnTo>
                  <a:lnTo>
                    <a:pt x="631" y="823"/>
                  </a:lnTo>
                  <a:lnTo>
                    <a:pt x="604" y="816"/>
                  </a:lnTo>
                  <a:lnTo>
                    <a:pt x="580" y="808"/>
                  </a:lnTo>
                  <a:lnTo>
                    <a:pt x="553" y="801"/>
                  </a:lnTo>
                  <a:lnTo>
                    <a:pt x="528" y="791"/>
                  </a:lnTo>
                  <a:lnTo>
                    <a:pt x="505" y="781"/>
                  </a:lnTo>
                  <a:lnTo>
                    <a:pt x="483" y="774"/>
                  </a:lnTo>
                  <a:lnTo>
                    <a:pt x="460" y="764"/>
                  </a:lnTo>
                  <a:lnTo>
                    <a:pt x="437" y="755"/>
                  </a:lnTo>
                  <a:lnTo>
                    <a:pt x="416" y="745"/>
                  </a:lnTo>
                  <a:lnTo>
                    <a:pt x="397" y="736"/>
                  </a:lnTo>
                  <a:lnTo>
                    <a:pt x="376" y="724"/>
                  </a:lnTo>
                  <a:lnTo>
                    <a:pt x="359" y="713"/>
                  </a:lnTo>
                  <a:lnTo>
                    <a:pt x="340" y="702"/>
                  </a:lnTo>
                  <a:lnTo>
                    <a:pt x="325" y="692"/>
                  </a:lnTo>
                  <a:lnTo>
                    <a:pt x="310" y="679"/>
                  </a:lnTo>
                  <a:lnTo>
                    <a:pt x="294" y="667"/>
                  </a:lnTo>
                  <a:lnTo>
                    <a:pt x="283" y="656"/>
                  </a:lnTo>
                  <a:lnTo>
                    <a:pt x="272" y="645"/>
                  </a:lnTo>
                  <a:lnTo>
                    <a:pt x="260" y="629"/>
                  </a:lnTo>
                  <a:lnTo>
                    <a:pt x="249" y="616"/>
                  </a:lnTo>
                  <a:lnTo>
                    <a:pt x="241" y="603"/>
                  </a:lnTo>
                  <a:lnTo>
                    <a:pt x="235" y="588"/>
                  </a:lnTo>
                  <a:lnTo>
                    <a:pt x="230" y="572"/>
                  </a:lnTo>
                  <a:lnTo>
                    <a:pt x="226" y="557"/>
                  </a:lnTo>
                  <a:lnTo>
                    <a:pt x="224" y="542"/>
                  </a:lnTo>
                  <a:lnTo>
                    <a:pt x="224" y="529"/>
                  </a:lnTo>
                  <a:lnTo>
                    <a:pt x="226" y="519"/>
                  </a:lnTo>
                  <a:lnTo>
                    <a:pt x="230" y="510"/>
                  </a:lnTo>
                  <a:lnTo>
                    <a:pt x="234" y="500"/>
                  </a:lnTo>
                  <a:lnTo>
                    <a:pt x="239" y="492"/>
                  </a:lnTo>
                  <a:lnTo>
                    <a:pt x="243" y="485"/>
                  </a:lnTo>
                  <a:lnTo>
                    <a:pt x="251" y="477"/>
                  </a:lnTo>
                  <a:lnTo>
                    <a:pt x="256" y="470"/>
                  </a:lnTo>
                  <a:lnTo>
                    <a:pt x="266" y="462"/>
                  </a:lnTo>
                  <a:lnTo>
                    <a:pt x="273" y="454"/>
                  </a:lnTo>
                  <a:lnTo>
                    <a:pt x="283" y="447"/>
                  </a:lnTo>
                  <a:lnTo>
                    <a:pt x="291" y="439"/>
                  </a:lnTo>
                  <a:lnTo>
                    <a:pt x="302" y="432"/>
                  </a:lnTo>
                  <a:lnTo>
                    <a:pt x="313" y="424"/>
                  </a:lnTo>
                  <a:lnTo>
                    <a:pt x="325" y="418"/>
                  </a:lnTo>
                  <a:lnTo>
                    <a:pt x="336" y="413"/>
                  </a:lnTo>
                  <a:lnTo>
                    <a:pt x="350" y="407"/>
                  </a:lnTo>
                  <a:lnTo>
                    <a:pt x="361" y="399"/>
                  </a:lnTo>
                  <a:lnTo>
                    <a:pt x="374" y="394"/>
                  </a:lnTo>
                  <a:lnTo>
                    <a:pt x="386" y="388"/>
                  </a:lnTo>
                  <a:lnTo>
                    <a:pt x="401" y="382"/>
                  </a:lnTo>
                  <a:lnTo>
                    <a:pt x="414" y="376"/>
                  </a:lnTo>
                  <a:lnTo>
                    <a:pt x="429" y="371"/>
                  </a:lnTo>
                  <a:lnTo>
                    <a:pt x="445" y="367"/>
                  </a:lnTo>
                  <a:lnTo>
                    <a:pt x="460" y="363"/>
                  </a:lnTo>
                  <a:lnTo>
                    <a:pt x="475" y="357"/>
                  </a:lnTo>
                  <a:lnTo>
                    <a:pt x="490" y="352"/>
                  </a:lnTo>
                  <a:lnTo>
                    <a:pt x="505" y="348"/>
                  </a:lnTo>
                  <a:lnTo>
                    <a:pt x="521" y="344"/>
                  </a:lnTo>
                  <a:lnTo>
                    <a:pt x="538" y="340"/>
                  </a:lnTo>
                  <a:lnTo>
                    <a:pt x="555" y="337"/>
                  </a:lnTo>
                  <a:lnTo>
                    <a:pt x="570" y="333"/>
                  </a:lnTo>
                  <a:lnTo>
                    <a:pt x="589" y="329"/>
                  </a:lnTo>
                  <a:lnTo>
                    <a:pt x="604" y="325"/>
                  </a:lnTo>
                  <a:lnTo>
                    <a:pt x="621" y="321"/>
                  </a:lnTo>
                  <a:lnTo>
                    <a:pt x="637" y="318"/>
                  </a:lnTo>
                  <a:lnTo>
                    <a:pt x="654" y="314"/>
                  </a:lnTo>
                  <a:lnTo>
                    <a:pt x="671" y="310"/>
                  </a:lnTo>
                  <a:lnTo>
                    <a:pt x="688" y="306"/>
                  </a:lnTo>
                  <a:lnTo>
                    <a:pt x="703" y="304"/>
                  </a:lnTo>
                  <a:lnTo>
                    <a:pt x="720" y="302"/>
                  </a:lnTo>
                  <a:lnTo>
                    <a:pt x="737" y="299"/>
                  </a:lnTo>
                  <a:lnTo>
                    <a:pt x="753" y="295"/>
                  </a:lnTo>
                  <a:lnTo>
                    <a:pt x="770" y="293"/>
                  </a:lnTo>
                  <a:lnTo>
                    <a:pt x="785" y="291"/>
                  </a:lnTo>
                  <a:lnTo>
                    <a:pt x="800" y="289"/>
                  </a:lnTo>
                  <a:lnTo>
                    <a:pt x="817" y="287"/>
                  </a:lnTo>
                  <a:lnTo>
                    <a:pt x="832" y="285"/>
                  </a:lnTo>
                  <a:lnTo>
                    <a:pt x="850" y="283"/>
                  </a:lnTo>
                  <a:lnTo>
                    <a:pt x="863" y="280"/>
                  </a:lnTo>
                  <a:lnTo>
                    <a:pt x="876" y="280"/>
                  </a:lnTo>
                  <a:lnTo>
                    <a:pt x="891" y="276"/>
                  </a:lnTo>
                  <a:lnTo>
                    <a:pt x="905" y="276"/>
                  </a:lnTo>
                  <a:lnTo>
                    <a:pt x="918" y="272"/>
                  </a:lnTo>
                  <a:lnTo>
                    <a:pt x="931" y="272"/>
                  </a:lnTo>
                  <a:lnTo>
                    <a:pt x="945" y="270"/>
                  </a:lnTo>
                  <a:lnTo>
                    <a:pt x="958" y="270"/>
                  </a:lnTo>
                  <a:lnTo>
                    <a:pt x="967" y="268"/>
                  </a:lnTo>
                  <a:lnTo>
                    <a:pt x="979" y="266"/>
                  </a:lnTo>
                  <a:lnTo>
                    <a:pt x="990" y="264"/>
                  </a:lnTo>
                  <a:lnTo>
                    <a:pt x="1002" y="264"/>
                  </a:lnTo>
                  <a:lnTo>
                    <a:pt x="1009" y="264"/>
                  </a:lnTo>
                  <a:lnTo>
                    <a:pt x="1021" y="262"/>
                  </a:lnTo>
                  <a:lnTo>
                    <a:pt x="1028" y="262"/>
                  </a:lnTo>
                  <a:lnTo>
                    <a:pt x="1038" y="262"/>
                  </a:lnTo>
                  <a:lnTo>
                    <a:pt x="1053" y="261"/>
                  </a:lnTo>
                  <a:lnTo>
                    <a:pt x="1070" y="259"/>
                  </a:lnTo>
                  <a:lnTo>
                    <a:pt x="1085" y="257"/>
                  </a:lnTo>
                  <a:lnTo>
                    <a:pt x="1102" y="255"/>
                  </a:lnTo>
                  <a:lnTo>
                    <a:pt x="1119" y="253"/>
                  </a:lnTo>
                  <a:lnTo>
                    <a:pt x="1137" y="251"/>
                  </a:lnTo>
                  <a:lnTo>
                    <a:pt x="1154" y="249"/>
                  </a:lnTo>
                  <a:lnTo>
                    <a:pt x="1171" y="249"/>
                  </a:lnTo>
                  <a:lnTo>
                    <a:pt x="1186" y="249"/>
                  </a:lnTo>
                  <a:lnTo>
                    <a:pt x="1205" y="247"/>
                  </a:lnTo>
                  <a:lnTo>
                    <a:pt x="1220" y="245"/>
                  </a:lnTo>
                  <a:lnTo>
                    <a:pt x="1239" y="245"/>
                  </a:lnTo>
                  <a:lnTo>
                    <a:pt x="1254" y="245"/>
                  </a:lnTo>
                  <a:lnTo>
                    <a:pt x="1273" y="245"/>
                  </a:lnTo>
                  <a:lnTo>
                    <a:pt x="1289" y="245"/>
                  </a:lnTo>
                  <a:lnTo>
                    <a:pt x="1308" y="245"/>
                  </a:lnTo>
                  <a:lnTo>
                    <a:pt x="1323" y="243"/>
                  </a:lnTo>
                  <a:lnTo>
                    <a:pt x="1340" y="243"/>
                  </a:lnTo>
                  <a:lnTo>
                    <a:pt x="1357" y="243"/>
                  </a:lnTo>
                  <a:lnTo>
                    <a:pt x="1374" y="243"/>
                  </a:lnTo>
                  <a:lnTo>
                    <a:pt x="1391" y="243"/>
                  </a:lnTo>
                  <a:lnTo>
                    <a:pt x="1407" y="243"/>
                  </a:lnTo>
                  <a:lnTo>
                    <a:pt x="1424" y="243"/>
                  </a:lnTo>
                  <a:lnTo>
                    <a:pt x="1441" y="243"/>
                  </a:lnTo>
                  <a:lnTo>
                    <a:pt x="1456" y="243"/>
                  </a:lnTo>
                  <a:lnTo>
                    <a:pt x="1473" y="243"/>
                  </a:lnTo>
                  <a:lnTo>
                    <a:pt x="1488" y="245"/>
                  </a:lnTo>
                  <a:lnTo>
                    <a:pt x="1507" y="245"/>
                  </a:lnTo>
                  <a:lnTo>
                    <a:pt x="1523" y="245"/>
                  </a:lnTo>
                  <a:lnTo>
                    <a:pt x="1540" y="247"/>
                  </a:lnTo>
                  <a:lnTo>
                    <a:pt x="1555" y="249"/>
                  </a:lnTo>
                  <a:lnTo>
                    <a:pt x="1572" y="249"/>
                  </a:lnTo>
                  <a:lnTo>
                    <a:pt x="1587" y="249"/>
                  </a:lnTo>
                  <a:lnTo>
                    <a:pt x="1604" y="249"/>
                  </a:lnTo>
                  <a:lnTo>
                    <a:pt x="1620" y="251"/>
                  </a:lnTo>
                  <a:lnTo>
                    <a:pt x="1637" y="253"/>
                  </a:lnTo>
                  <a:lnTo>
                    <a:pt x="1652" y="253"/>
                  </a:lnTo>
                  <a:lnTo>
                    <a:pt x="1667" y="253"/>
                  </a:lnTo>
                  <a:lnTo>
                    <a:pt x="1682" y="255"/>
                  </a:lnTo>
                  <a:lnTo>
                    <a:pt x="1697" y="257"/>
                  </a:lnTo>
                  <a:lnTo>
                    <a:pt x="1711" y="257"/>
                  </a:lnTo>
                  <a:lnTo>
                    <a:pt x="1726" y="261"/>
                  </a:lnTo>
                  <a:lnTo>
                    <a:pt x="1743" y="261"/>
                  </a:lnTo>
                  <a:lnTo>
                    <a:pt x="1756" y="264"/>
                  </a:lnTo>
                  <a:lnTo>
                    <a:pt x="1772" y="264"/>
                  </a:lnTo>
                  <a:lnTo>
                    <a:pt x="1787" y="268"/>
                  </a:lnTo>
                  <a:lnTo>
                    <a:pt x="1800" y="268"/>
                  </a:lnTo>
                  <a:lnTo>
                    <a:pt x="1815" y="272"/>
                  </a:lnTo>
                  <a:lnTo>
                    <a:pt x="1829" y="272"/>
                  </a:lnTo>
                  <a:lnTo>
                    <a:pt x="1842" y="274"/>
                  </a:lnTo>
                  <a:lnTo>
                    <a:pt x="1855" y="276"/>
                  </a:lnTo>
                  <a:lnTo>
                    <a:pt x="1869" y="278"/>
                  </a:lnTo>
                  <a:lnTo>
                    <a:pt x="1882" y="280"/>
                  </a:lnTo>
                  <a:lnTo>
                    <a:pt x="1895" y="281"/>
                  </a:lnTo>
                  <a:lnTo>
                    <a:pt x="1909" y="283"/>
                  </a:lnTo>
                  <a:lnTo>
                    <a:pt x="1922" y="287"/>
                  </a:lnTo>
                  <a:lnTo>
                    <a:pt x="1933" y="287"/>
                  </a:lnTo>
                  <a:lnTo>
                    <a:pt x="1947" y="291"/>
                  </a:lnTo>
                  <a:lnTo>
                    <a:pt x="1958" y="293"/>
                  </a:lnTo>
                  <a:lnTo>
                    <a:pt x="1971" y="295"/>
                  </a:lnTo>
                  <a:lnTo>
                    <a:pt x="1983" y="297"/>
                  </a:lnTo>
                  <a:lnTo>
                    <a:pt x="1994" y="300"/>
                  </a:lnTo>
                  <a:lnTo>
                    <a:pt x="2005" y="302"/>
                  </a:lnTo>
                  <a:lnTo>
                    <a:pt x="2019" y="306"/>
                  </a:lnTo>
                  <a:lnTo>
                    <a:pt x="2026" y="306"/>
                  </a:lnTo>
                  <a:lnTo>
                    <a:pt x="2036" y="308"/>
                  </a:lnTo>
                  <a:lnTo>
                    <a:pt x="2043" y="310"/>
                  </a:lnTo>
                  <a:lnTo>
                    <a:pt x="2055" y="312"/>
                  </a:lnTo>
                  <a:lnTo>
                    <a:pt x="2062" y="314"/>
                  </a:lnTo>
                  <a:lnTo>
                    <a:pt x="2072" y="316"/>
                  </a:lnTo>
                  <a:lnTo>
                    <a:pt x="2082" y="318"/>
                  </a:lnTo>
                  <a:lnTo>
                    <a:pt x="2091" y="319"/>
                  </a:lnTo>
                  <a:lnTo>
                    <a:pt x="2101" y="321"/>
                  </a:lnTo>
                  <a:lnTo>
                    <a:pt x="2108" y="323"/>
                  </a:lnTo>
                  <a:lnTo>
                    <a:pt x="2118" y="325"/>
                  </a:lnTo>
                  <a:lnTo>
                    <a:pt x="2127" y="327"/>
                  </a:lnTo>
                  <a:lnTo>
                    <a:pt x="2137" y="329"/>
                  </a:lnTo>
                  <a:lnTo>
                    <a:pt x="2146" y="333"/>
                  </a:lnTo>
                  <a:lnTo>
                    <a:pt x="2156" y="333"/>
                  </a:lnTo>
                  <a:lnTo>
                    <a:pt x="2165" y="337"/>
                  </a:lnTo>
                  <a:lnTo>
                    <a:pt x="2173" y="338"/>
                  </a:lnTo>
                  <a:lnTo>
                    <a:pt x="2184" y="340"/>
                  </a:lnTo>
                  <a:lnTo>
                    <a:pt x="2192" y="342"/>
                  </a:lnTo>
                  <a:lnTo>
                    <a:pt x="2203" y="344"/>
                  </a:lnTo>
                  <a:lnTo>
                    <a:pt x="2211" y="346"/>
                  </a:lnTo>
                  <a:lnTo>
                    <a:pt x="2222" y="350"/>
                  </a:lnTo>
                  <a:lnTo>
                    <a:pt x="2230" y="352"/>
                  </a:lnTo>
                  <a:lnTo>
                    <a:pt x="2241" y="356"/>
                  </a:lnTo>
                  <a:lnTo>
                    <a:pt x="2249" y="357"/>
                  </a:lnTo>
                  <a:lnTo>
                    <a:pt x="2258" y="359"/>
                  </a:lnTo>
                  <a:lnTo>
                    <a:pt x="2268" y="363"/>
                  </a:lnTo>
                  <a:lnTo>
                    <a:pt x="2277" y="367"/>
                  </a:lnTo>
                  <a:lnTo>
                    <a:pt x="2287" y="369"/>
                  </a:lnTo>
                  <a:lnTo>
                    <a:pt x="2296" y="371"/>
                  </a:lnTo>
                  <a:lnTo>
                    <a:pt x="2306" y="375"/>
                  </a:lnTo>
                  <a:lnTo>
                    <a:pt x="2315" y="378"/>
                  </a:lnTo>
                  <a:lnTo>
                    <a:pt x="2323" y="380"/>
                  </a:lnTo>
                  <a:lnTo>
                    <a:pt x="2332" y="382"/>
                  </a:lnTo>
                  <a:lnTo>
                    <a:pt x="2340" y="386"/>
                  </a:lnTo>
                  <a:lnTo>
                    <a:pt x="2351" y="390"/>
                  </a:lnTo>
                  <a:lnTo>
                    <a:pt x="2359" y="392"/>
                  </a:lnTo>
                  <a:lnTo>
                    <a:pt x="2369" y="394"/>
                  </a:lnTo>
                  <a:lnTo>
                    <a:pt x="2378" y="397"/>
                  </a:lnTo>
                  <a:lnTo>
                    <a:pt x="2388" y="401"/>
                  </a:lnTo>
                  <a:lnTo>
                    <a:pt x="2395" y="405"/>
                  </a:lnTo>
                  <a:lnTo>
                    <a:pt x="2405" y="409"/>
                  </a:lnTo>
                  <a:lnTo>
                    <a:pt x="2412" y="413"/>
                  </a:lnTo>
                  <a:lnTo>
                    <a:pt x="2422" y="416"/>
                  </a:lnTo>
                  <a:lnTo>
                    <a:pt x="2431" y="420"/>
                  </a:lnTo>
                  <a:lnTo>
                    <a:pt x="2441" y="424"/>
                  </a:lnTo>
                  <a:lnTo>
                    <a:pt x="2448" y="428"/>
                  </a:lnTo>
                  <a:lnTo>
                    <a:pt x="2460" y="432"/>
                  </a:lnTo>
                  <a:lnTo>
                    <a:pt x="2467" y="435"/>
                  </a:lnTo>
                  <a:lnTo>
                    <a:pt x="2475" y="439"/>
                  </a:lnTo>
                  <a:lnTo>
                    <a:pt x="2485" y="443"/>
                  </a:lnTo>
                  <a:lnTo>
                    <a:pt x="2494" y="447"/>
                  </a:lnTo>
                  <a:lnTo>
                    <a:pt x="2502" y="451"/>
                  </a:lnTo>
                  <a:lnTo>
                    <a:pt x="2511" y="454"/>
                  </a:lnTo>
                  <a:lnTo>
                    <a:pt x="2519" y="458"/>
                  </a:lnTo>
                  <a:lnTo>
                    <a:pt x="2528" y="464"/>
                  </a:lnTo>
                  <a:lnTo>
                    <a:pt x="2536" y="468"/>
                  </a:lnTo>
                  <a:lnTo>
                    <a:pt x="2545" y="473"/>
                  </a:lnTo>
                  <a:lnTo>
                    <a:pt x="2555" y="477"/>
                  </a:lnTo>
                  <a:lnTo>
                    <a:pt x="2563" y="483"/>
                  </a:lnTo>
                  <a:lnTo>
                    <a:pt x="2570" y="487"/>
                  </a:lnTo>
                  <a:lnTo>
                    <a:pt x="2580" y="492"/>
                  </a:lnTo>
                  <a:lnTo>
                    <a:pt x="2589" y="496"/>
                  </a:lnTo>
                  <a:lnTo>
                    <a:pt x="2597" y="504"/>
                  </a:lnTo>
                  <a:lnTo>
                    <a:pt x="2602" y="506"/>
                  </a:lnTo>
                  <a:lnTo>
                    <a:pt x="2612" y="511"/>
                  </a:lnTo>
                  <a:lnTo>
                    <a:pt x="2618" y="515"/>
                  </a:lnTo>
                  <a:lnTo>
                    <a:pt x="2623" y="519"/>
                  </a:lnTo>
                  <a:lnTo>
                    <a:pt x="2631" y="525"/>
                  </a:lnTo>
                  <a:lnTo>
                    <a:pt x="2639" y="531"/>
                  </a:lnTo>
                  <a:lnTo>
                    <a:pt x="2646" y="534"/>
                  </a:lnTo>
                  <a:lnTo>
                    <a:pt x="2654" y="538"/>
                  </a:lnTo>
                  <a:lnTo>
                    <a:pt x="2663" y="544"/>
                  </a:lnTo>
                  <a:lnTo>
                    <a:pt x="2673" y="550"/>
                  </a:lnTo>
                  <a:lnTo>
                    <a:pt x="2680" y="555"/>
                  </a:lnTo>
                  <a:lnTo>
                    <a:pt x="2690" y="563"/>
                  </a:lnTo>
                  <a:lnTo>
                    <a:pt x="2699" y="569"/>
                  </a:lnTo>
                  <a:lnTo>
                    <a:pt x="2709" y="576"/>
                  </a:lnTo>
                  <a:lnTo>
                    <a:pt x="2717" y="580"/>
                  </a:lnTo>
                  <a:lnTo>
                    <a:pt x="2726" y="586"/>
                  </a:lnTo>
                  <a:lnTo>
                    <a:pt x="2736" y="591"/>
                  </a:lnTo>
                  <a:lnTo>
                    <a:pt x="2743" y="597"/>
                  </a:lnTo>
                  <a:lnTo>
                    <a:pt x="2751" y="601"/>
                  </a:lnTo>
                  <a:lnTo>
                    <a:pt x="2758" y="607"/>
                  </a:lnTo>
                  <a:lnTo>
                    <a:pt x="2766" y="610"/>
                  </a:lnTo>
                  <a:lnTo>
                    <a:pt x="2774" y="616"/>
                  </a:lnTo>
                  <a:lnTo>
                    <a:pt x="2785" y="622"/>
                  </a:lnTo>
                  <a:lnTo>
                    <a:pt x="2796" y="629"/>
                  </a:lnTo>
                  <a:lnTo>
                    <a:pt x="2802" y="631"/>
                  </a:lnTo>
                  <a:lnTo>
                    <a:pt x="2806" y="6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F6F08"/>
                </a:buClr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-106" charset="-128"/>
                <a:ea typeface="ＭＳ Ｐゴシック" pitchFamily="-106" charset="-128"/>
                <a:cs typeface="+mn-cs"/>
              </a:endParaRPr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306" y="1478"/>
              <a:ext cx="386" cy="119"/>
            </a:xfrm>
            <a:custGeom>
              <a:avLst/>
              <a:gdLst>
                <a:gd name="T0" fmla="*/ 0 w 772"/>
                <a:gd name="T1" fmla="*/ 0 h 240"/>
                <a:gd name="T2" fmla="*/ 1 w 772"/>
                <a:gd name="T3" fmla="*/ 0 h 240"/>
                <a:gd name="T4" fmla="*/ 1 w 772"/>
                <a:gd name="T5" fmla="*/ 0 h 240"/>
                <a:gd name="T6" fmla="*/ 1 w 772"/>
                <a:gd name="T7" fmla="*/ 0 h 240"/>
                <a:gd name="T8" fmla="*/ 1 w 772"/>
                <a:gd name="T9" fmla="*/ 0 h 240"/>
                <a:gd name="T10" fmla="*/ 1 w 772"/>
                <a:gd name="T11" fmla="*/ 0 h 240"/>
                <a:gd name="T12" fmla="*/ 1 w 772"/>
                <a:gd name="T13" fmla="*/ 0 h 240"/>
                <a:gd name="T14" fmla="*/ 1 w 772"/>
                <a:gd name="T15" fmla="*/ 0 h 240"/>
                <a:gd name="T16" fmla="*/ 1 w 772"/>
                <a:gd name="T17" fmla="*/ 0 h 240"/>
                <a:gd name="T18" fmla="*/ 1 w 772"/>
                <a:gd name="T19" fmla="*/ 0 h 240"/>
                <a:gd name="T20" fmla="*/ 1 w 772"/>
                <a:gd name="T21" fmla="*/ 0 h 240"/>
                <a:gd name="T22" fmla="*/ 1 w 772"/>
                <a:gd name="T23" fmla="*/ 0 h 240"/>
                <a:gd name="T24" fmla="*/ 1 w 772"/>
                <a:gd name="T25" fmla="*/ 0 h 240"/>
                <a:gd name="T26" fmla="*/ 1 w 772"/>
                <a:gd name="T27" fmla="*/ 0 h 240"/>
                <a:gd name="T28" fmla="*/ 1 w 772"/>
                <a:gd name="T29" fmla="*/ 0 h 240"/>
                <a:gd name="T30" fmla="*/ 1 w 772"/>
                <a:gd name="T31" fmla="*/ 0 h 240"/>
                <a:gd name="T32" fmla="*/ 2 w 772"/>
                <a:gd name="T33" fmla="*/ 0 h 240"/>
                <a:gd name="T34" fmla="*/ 2 w 772"/>
                <a:gd name="T35" fmla="*/ 0 h 240"/>
                <a:gd name="T36" fmla="*/ 2 w 772"/>
                <a:gd name="T37" fmla="*/ 0 h 240"/>
                <a:gd name="T38" fmla="*/ 2 w 772"/>
                <a:gd name="T39" fmla="*/ 0 h 240"/>
                <a:gd name="T40" fmla="*/ 2 w 772"/>
                <a:gd name="T41" fmla="*/ 0 h 240"/>
                <a:gd name="T42" fmla="*/ 2 w 772"/>
                <a:gd name="T43" fmla="*/ 0 h 240"/>
                <a:gd name="T44" fmla="*/ 2 w 772"/>
                <a:gd name="T45" fmla="*/ 0 h 240"/>
                <a:gd name="T46" fmla="*/ 2 w 772"/>
                <a:gd name="T47" fmla="*/ 0 h 240"/>
                <a:gd name="T48" fmla="*/ 2 w 772"/>
                <a:gd name="T49" fmla="*/ 0 h 240"/>
                <a:gd name="T50" fmla="*/ 2 w 772"/>
                <a:gd name="T51" fmla="*/ 0 h 240"/>
                <a:gd name="T52" fmla="*/ 2 w 772"/>
                <a:gd name="T53" fmla="*/ 0 h 240"/>
                <a:gd name="T54" fmla="*/ 2 w 772"/>
                <a:gd name="T55" fmla="*/ 0 h 240"/>
                <a:gd name="T56" fmla="*/ 2 w 772"/>
                <a:gd name="T57" fmla="*/ 0 h 240"/>
                <a:gd name="T58" fmla="*/ 2 w 772"/>
                <a:gd name="T59" fmla="*/ 0 h 240"/>
                <a:gd name="T60" fmla="*/ 2 w 772"/>
                <a:gd name="T61" fmla="*/ 0 h 240"/>
                <a:gd name="T62" fmla="*/ 2 w 772"/>
                <a:gd name="T63" fmla="*/ 0 h 240"/>
                <a:gd name="T64" fmla="*/ 2 w 772"/>
                <a:gd name="T65" fmla="*/ 0 h 240"/>
                <a:gd name="T66" fmla="*/ 1 w 772"/>
                <a:gd name="T67" fmla="*/ 0 h 240"/>
                <a:gd name="T68" fmla="*/ 1 w 772"/>
                <a:gd name="T69" fmla="*/ 0 h 240"/>
                <a:gd name="T70" fmla="*/ 1 w 772"/>
                <a:gd name="T71" fmla="*/ 0 h 240"/>
                <a:gd name="T72" fmla="*/ 1 w 772"/>
                <a:gd name="T73" fmla="*/ 0 h 240"/>
                <a:gd name="T74" fmla="*/ 1 w 772"/>
                <a:gd name="T75" fmla="*/ 0 h 240"/>
                <a:gd name="T76" fmla="*/ 1 w 772"/>
                <a:gd name="T77" fmla="*/ 0 h 240"/>
                <a:gd name="T78" fmla="*/ 1 w 772"/>
                <a:gd name="T79" fmla="*/ 0 h 240"/>
                <a:gd name="T80" fmla="*/ 1 w 772"/>
                <a:gd name="T81" fmla="*/ 0 h 240"/>
                <a:gd name="T82" fmla="*/ 1 w 772"/>
                <a:gd name="T83" fmla="*/ 0 h 240"/>
                <a:gd name="T84" fmla="*/ 1 w 772"/>
                <a:gd name="T85" fmla="*/ 0 h 240"/>
                <a:gd name="T86" fmla="*/ 1 w 772"/>
                <a:gd name="T87" fmla="*/ 0 h 240"/>
                <a:gd name="T88" fmla="*/ 1 w 772"/>
                <a:gd name="T89" fmla="*/ 0 h 240"/>
                <a:gd name="T90" fmla="*/ 1 w 772"/>
                <a:gd name="T91" fmla="*/ 0 h 240"/>
                <a:gd name="T92" fmla="*/ 1 w 772"/>
                <a:gd name="T93" fmla="*/ 0 h 240"/>
                <a:gd name="T94" fmla="*/ 1 w 772"/>
                <a:gd name="T95" fmla="*/ 0 h 240"/>
                <a:gd name="T96" fmla="*/ 1 w 772"/>
                <a:gd name="T97" fmla="*/ 0 h 240"/>
                <a:gd name="T98" fmla="*/ 1 w 772"/>
                <a:gd name="T99" fmla="*/ 0 h 240"/>
                <a:gd name="T100" fmla="*/ 1 w 772"/>
                <a:gd name="T101" fmla="*/ 0 h 240"/>
                <a:gd name="T102" fmla="*/ 1 w 772"/>
                <a:gd name="T103" fmla="*/ 0 h 24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72"/>
                <a:gd name="T157" fmla="*/ 0 h 240"/>
                <a:gd name="T158" fmla="*/ 772 w 772"/>
                <a:gd name="T159" fmla="*/ 240 h 24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72" h="240">
                  <a:moveTo>
                    <a:pt x="4" y="223"/>
                  </a:moveTo>
                  <a:lnTo>
                    <a:pt x="0" y="230"/>
                  </a:lnTo>
                  <a:lnTo>
                    <a:pt x="0" y="236"/>
                  </a:lnTo>
                  <a:lnTo>
                    <a:pt x="2" y="240"/>
                  </a:lnTo>
                  <a:lnTo>
                    <a:pt x="7" y="238"/>
                  </a:lnTo>
                  <a:lnTo>
                    <a:pt x="19" y="230"/>
                  </a:lnTo>
                  <a:lnTo>
                    <a:pt x="30" y="225"/>
                  </a:lnTo>
                  <a:lnTo>
                    <a:pt x="42" y="219"/>
                  </a:lnTo>
                  <a:lnTo>
                    <a:pt x="53" y="211"/>
                  </a:lnTo>
                  <a:lnTo>
                    <a:pt x="64" y="206"/>
                  </a:lnTo>
                  <a:lnTo>
                    <a:pt x="76" y="200"/>
                  </a:lnTo>
                  <a:lnTo>
                    <a:pt x="87" y="192"/>
                  </a:lnTo>
                  <a:lnTo>
                    <a:pt x="99" y="189"/>
                  </a:lnTo>
                  <a:lnTo>
                    <a:pt x="108" y="181"/>
                  </a:lnTo>
                  <a:lnTo>
                    <a:pt x="118" y="177"/>
                  </a:lnTo>
                  <a:lnTo>
                    <a:pt x="129" y="170"/>
                  </a:lnTo>
                  <a:lnTo>
                    <a:pt x="140" y="166"/>
                  </a:lnTo>
                  <a:lnTo>
                    <a:pt x="150" y="158"/>
                  </a:lnTo>
                  <a:lnTo>
                    <a:pt x="161" y="154"/>
                  </a:lnTo>
                  <a:lnTo>
                    <a:pt x="171" y="147"/>
                  </a:lnTo>
                  <a:lnTo>
                    <a:pt x="182" y="143"/>
                  </a:lnTo>
                  <a:lnTo>
                    <a:pt x="192" y="137"/>
                  </a:lnTo>
                  <a:lnTo>
                    <a:pt x="203" y="132"/>
                  </a:lnTo>
                  <a:lnTo>
                    <a:pt x="213" y="128"/>
                  </a:lnTo>
                  <a:lnTo>
                    <a:pt x="224" y="124"/>
                  </a:lnTo>
                  <a:lnTo>
                    <a:pt x="235" y="118"/>
                  </a:lnTo>
                  <a:lnTo>
                    <a:pt x="247" y="113"/>
                  </a:lnTo>
                  <a:lnTo>
                    <a:pt x="258" y="109"/>
                  </a:lnTo>
                  <a:lnTo>
                    <a:pt x="270" y="105"/>
                  </a:lnTo>
                  <a:lnTo>
                    <a:pt x="281" y="101"/>
                  </a:lnTo>
                  <a:lnTo>
                    <a:pt x="293" y="97"/>
                  </a:lnTo>
                  <a:lnTo>
                    <a:pt x="306" y="94"/>
                  </a:lnTo>
                  <a:lnTo>
                    <a:pt x="317" y="90"/>
                  </a:lnTo>
                  <a:lnTo>
                    <a:pt x="331" y="86"/>
                  </a:lnTo>
                  <a:lnTo>
                    <a:pt x="344" y="84"/>
                  </a:lnTo>
                  <a:lnTo>
                    <a:pt x="351" y="82"/>
                  </a:lnTo>
                  <a:lnTo>
                    <a:pt x="357" y="82"/>
                  </a:lnTo>
                  <a:lnTo>
                    <a:pt x="365" y="80"/>
                  </a:lnTo>
                  <a:lnTo>
                    <a:pt x="372" y="80"/>
                  </a:lnTo>
                  <a:lnTo>
                    <a:pt x="386" y="76"/>
                  </a:lnTo>
                  <a:lnTo>
                    <a:pt x="399" y="75"/>
                  </a:lnTo>
                  <a:lnTo>
                    <a:pt x="412" y="71"/>
                  </a:lnTo>
                  <a:lnTo>
                    <a:pt x="426" y="69"/>
                  </a:lnTo>
                  <a:lnTo>
                    <a:pt x="437" y="65"/>
                  </a:lnTo>
                  <a:lnTo>
                    <a:pt x="450" y="63"/>
                  </a:lnTo>
                  <a:lnTo>
                    <a:pt x="462" y="59"/>
                  </a:lnTo>
                  <a:lnTo>
                    <a:pt x="477" y="57"/>
                  </a:lnTo>
                  <a:lnTo>
                    <a:pt x="488" y="54"/>
                  </a:lnTo>
                  <a:lnTo>
                    <a:pt x="500" y="52"/>
                  </a:lnTo>
                  <a:lnTo>
                    <a:pt x="509" y="48"/>
                  </a:lnTo>
                  <a:lnTo>
                    <a:pt x="523" y="46"/>
                  </a:lnTo>
                  <a:lnTo>
                    <a:pt x="534" y="44"/>
                  </a:lnTo>
                  <a:lnTo>
                    <a:pt x="547" y="40"/>
                  </a:lnTo>
                  <a:lnTo>
                    <a:pt x="559" y="38"/>
                  </a:lnTo>
                  <a:lnTo>
                    <a:pt x="570" y="38"/>
                  </a:lnTo>
                  <a:lnTo>
                    <a:pt x="582" y="33"/>
                  </a:lnTo>
                  <a:lnTo>
                    <a:pt x="593" y="33"/>
                  </a:lnTo>
                  <a:lnTo>
                    <a:pt x="604" y="29"/>
                  </a:lnTo>
                  <a:lnTo>
                    <a:pt x="616" y="29"/>
                  </a:lnTo>
                  <a:lnTo>
                    <a:pt x="627" y="25"/>
                  </a:lnTo>
                  <a:lnTo>
                    <a:pt x="640" y="25"/>
                  </a:lnTo>
                  <a:lnTo>
                    <a:pt x="654" y="23"/>
                  </a:lnTo>
                  <a:lnTo>
                    <a:pt x="665" y="23"/>
                  </a:lnTo>
                  <a:lnTo>
                    <a:pt x="677" y="21"/>
                  </a:lnTo>
                  <a:lnTo>
                    <a:pt x="690" y="19"/>
                  </a:lnTo>
                  <a:lnTo>
                    <a:pt x="703" y="17"/>
                  </a:lnTo>
                  <a:lnTo>
                    <a:pt x="716" y="17"/>
                  </a:lnTo>
                  <a:lnTo>
                    <a:pt x="730" y="17"/>
                  </a:lnTo>
                  <a:lnTo>
                    <a:pt x="743" y="17"/>
                  </a:lnTo>
                  <a:lnTo>
                    <a:pt x="749" y="17"/>
                  </a:lnTo>
                  <a:lnTo>
                    <a:pt x="756" y="17"/>
                  </a:lnTo>
                  <a:lnTo>
                    <a:pt x="764" y="17"/>
                  </a:lnTo>
                  <a:lnTo>
                    <a:pt x="772" y="17"/>
                  </a:lnTo>
                  <a:lnTo>
                    <a:pt x="715" y="0"/>
                  </a:lnTo>
                  <a:lnTo>
                    <a:pt x="711" y="0"/>
                  </a:lnTo>
                  <a:lnTo>
                    <a:pt x="705" y="0"/>
                  </a:lnTo>
                  <a:lnTo>
                    <a:pt x="696" y="2"/>
                  </a:lnTo>
                  <a:lnTo>
                    <a:pt x="684" y="4"/>
                  </a:lnTo>
                  <a:lnTo>
                    <a:pt x="675" y="4"/>
                  </a:lnTo>
                  <a:lnTo>
                    <a:pt x="667" y="6"/>
                  </a:lnTo>
                  <a:lnTo>
                    <a:pt x="659" y="6"/>
                  </a:lnTo>
                  <a:lnTo>
                    <a:pt x="652" y="10"/>
                  </a:lnTo>
                  <a:lnTo>
                    <a:pt x="642" y="12"/>
                  </a:lnTo>
                  <a:lnTo>
                    <a:pt x="635" y="14"/>
                  </a:lnTo>
                  <a:lnTo>
                    <a:pt x="623" y="14"/>
                  </a:lnTo>
                  <a:lnTo>
                    <a:pt x="616" y="17"/>
                  </a:lnTo>
                  <a:lnTo>
                    <a:pt x="606" y="17"/>
                  </a:lnTo>
                  <a:lnTo>
                    <a:pt x="597" y="19"/>
                  </a:lnTo>
                  <a:lnTo>
                    <a:pt x="587" y="19"/>
                  </a:lnTo>
                  <a:lnTo>
                    <a:pt x="580" y="21"/>
                  </a:lnTo>
                  <a:lnTo>
                    <a:pt x="570" y="21"/>
                  </a:lnTo>
                  <a:lnTo>
                    <a:pt x="562" y="25"/>
                  </a:lnTo>
                  <a:lnTo>
                    <a:pt x="555" y="25"/>
                  </a:lnTo>
                  <a:lnTo>
                    <a:pt x="547" y="27"/>
                  </a:lnTo>
                  <a:lnTo>
                    <a:pt x="540" y="27"/>
                  </a:lnTo>
                  <a:lnTo>
                    <a:pt x="532" y="29"/>
                  </a:lnTo>
                  <a:lnTo>
                    <a:pt x="526" y="29"/>
                  </a:lnTo>
                  <a:lnTo>
                    <a:pt x="523" y="31"/>
                  </a:lnTo>
                  <a:lnTo>
                    <a:pt x="515" y="33"/>
                  </a:lnTo>
                  <a:lnTo>
                    <a:pt x="513" y="33"/>
                  </a:lnTo>
                  <a:lnTo>
                    <a:pt x="500" y="33"/>
                  </a:lnTo>
                  <a:lnTo>
                    <a:pt x="488" y="33"/>
                  </a:lnTo>
                  <a:lnTo>
                    <a:pt x="475" y="35"/>
                  </a:lnTo>
                  <a:lnTo>
                    <a:pt x="462" y="38"/>
                  </a:lnTo>
                  <a:lnTo>
                    <a:pt x="454" y="38"/>
                  </a:lnTo>
                  <a:lnTo>
                    <a:pt x="447" y="38"/>
                  </a:lnTo>
                  <a:lnTo>
                    <a:pt x="439" y="40"/>
                  </a:lnTo>
                  <a:lnTo>
                    <a:pt x="431" y="40"/>
                  </a:lnTo>
                  <a:lnTo>
                    <a:pt x="424" y="42"/>
                  </a:lnTo>
                  <a:lnTo>
                    <a:pt x="416" y="44"/>
                  </a:lnTo>
                  <a:lnTo>
                    <a:pt x="408" y="44"/>
                  </a:lnTo>
                  <a:lnTo>
                    <a:pt x="401" y="48"/>
                  </a:lnTo>
                  <a:lnTo>
                    <a:pt x="389" y="48"/>
                  </a:lnTo>
                  <a:lnTo>
                    <a:pt x="382" y="50"/>
                  </a:lnTo>
                  <a:lnTo>
                    <a:pt x="372" y="52"/>
                  </a:lnTo>
                  <a:lnTo>
                    <a:pt x="365" y="54"/>
                  </a:lnTo>
                  <a:lnTo>
                    <a:pt x="355" y="56"/>
                  </a:lnTo>
                  <a:lnTo>
                    <a:pt x="346" y="57"/>
                  </a:lnTo>
                  <a:lnTo>
                    <a:pt x="336" y="59"/>
                  </a:lnTo>
                  <a:lnTo>
                    <a:pt x="329" y="63"/>
                  </a:lnTo>
                  <a:lnTo>
                    <a:pt x="317" y="63"/>
                  </a:lnTo>
                  <a:lnTo>
                    <a:pt x="310" y="67"/>
                  </a:lnTo>
                  <a:lnTo>
                    <a:pt x="298" y="69"/>
                  </a:lnTo>
                  <a:lnTo>
                    <a:pt x="291" y="73"/>
                  </a:lnTo>
                  <a:lnTo>
                    <a:pt x="279" y="75"/>
                  </a:lnTo>
                  <a:lnTo>
                    <a:pt x="272" y="78"/>
                  </a:lnTo>
                  <a:lnTo>
                    <a:pt x="262" y="80"/>
                  </a:lnTo>
                  <a:lnTo>
                    <a:pt x="253" y="84"/>
                  </a:lnTo>
                  <a:lnTo>
                    <a:pt x="243" y="86"/>
                  </a:lnTo>
                  <a:lnTo>
                    <a:pt x="234" y="90"/>
                  </a:lnTo>
                  <a:lnTo>
                    <a:pt x="224" y="92"/>
                  </a:lnTo>
                  <a:lnTo>
                    <a:pt x="215" y="95"/>
                  </a:lnTo>
                  <a:lnTo>
                    <a:pt x="205" y="97"/>
                  </a:lnTo>
                  <a:lnTo>
                    <a:pt x="197" y="101"/>
                  </a:lnTo>
                  <a:lnTo>
                    <a:pt x="186" y="105"/>
                  </a:lnTo>
                  <a:lnTo>
                    <a:pt x="178" y="109"/>
                  </a:lnTo>
                  <a:lnTo>
                    <a:pt x="167" y="113"/>
                  </a:lnTo>
                  <a:lnTo>
                    <a:pt x="159" y="116"/>
                  </a:lnTo>
                  <a:lnTo>
                    <a:pt x="150" y="120"/>
                  </a:lnTo>
                  <a:lnTo>
                    <a:pt x="140" y="124"/>
                  </a:lnTo>
                  <a:lnTo>
                    <a:pt x="133" y="128"/>
                  </a:lnTo>
                  <a:lnTo>
                    <a:pt x="123" y="133"/>
                  </a:lnTo>
                  <a:lnTo>
                    <a:pt x="116" y="137"/>
                  </a:lnTo>
                  <a:lnTo>
                    <a:pt x="108" y="143"/>
                  </a:lnTo>
                  <a:lnTo>
                    <a:pt x="99" y="147"/>
                  </a:lnTo>
                  <a:lnTo>
                    <a:pt x="91" y="151"/>
                  </a:lnTo>
                  <a:lnTo>
                    <a:pt x="83" y="154"/>
                  </a:lnTo>
                  <a:lnTo>
                    <a:pt x="76" y="160"/>
                  </a:lnTo>
                  <a:lnTo>
                    <a:pt x="68" y="164"/>
                  </a:lnTo>
                  <a:lnTo>
                    <a:pt x="61" y="170"/>
                  </a:lnTo>
                  <a:lnTo>
                    <a:pt x="55" y="173"/>
                  </a:lnTo>
                  <a:lnTo>
                    <a:pt x="49" y="179"/>
                  </a:lnTo>
                  <a:lnTo>
                    <a:pt x="34" y="189"/>
                  </a:lnTo>
                  <a:lnTo>
                    <a:pt x="23" y="200"/>
                  </a:lnTo>
                  <a:lnTo>
                    <a:pt x="11" y="211"/>
                  </a:lnTo>
                  <a:lnTo>
                    <a:pt x="4" y="2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F6F08"/>
                </a:buClr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-106" charset="-128"/>
                <a:ea typeface="ＭＳ Ｐゴシック" pitchFamily="-106" charset="-128"/>
                <a:cs typeface="+mn-cs"/>
              </a:endParaRPr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2472" y="1823"/>
              <a:ext cx="342" cy="71"/>
            </a:xfrm>
            <a:custGeom>
              <a:avLst/>
              <a:gdLst>
                <a:gd name="T0" fmla="*/ 1 w 684"/>
                <a:gd name="T1" fmla="*/ 1 h 142"/>
                <a:gd name="T2" fmla="*/ 1 w 684"/>
                <a:gd name="T3" fmla="*/ 1 h 142"/>
                <a:gd name="T4" fmla="*/ 1 w 684"/>
                <a:gd name="T5" fmla="*/ 1 h 142"/>
                <a:gd name="T6" fmla="*/ 1 w 684"/>
                <a:gd name="T7" fmla="*/ 1 h 142"/>
                <a:gd name="T8" fmla="*/ 1 w 684"/>
                <a:gd name="T9" fmla="*/ 1 h 142"/>
                <a:gd name="T10" fmla="*/ 1 w 684"/>
                <a:gd name="T11" fmla="*/ 1 h 142"/>
                <a:gd name="T12" fmla="*/ 1 w 684"/>
                <a:gd name="T13" fmla="*/ 1 h 142"/>
                <a:gd name="T14" fmla="*/ 1 w 684"/>
                <a:gd name="T15" fmla="*/ 1 h 142"/>
                <a:gd name="T16" fmla="*/ 1 w 684"/>
                <a:gd name="T17" fmla="*/ 1 h 142"/>
                <a:gd name="T18" fmla="*/ 1 w 684"/>
                <a:gd name="T19" fmla="*/ 1 h 142"/>
                <a:gd name="T20" fmla="*/ 1 w 684"/>
                <a:gd name="T21" fmla="*/ 1 h 142"/>
                <a:gd name="T22" fmla="*/ 1 w 684"/>
                <a:gd name="T23" fmla="*/ 1 h 142"/>
                <a:gd name="T24" fmla="*/ 1 w 684"/>
                <a:gd name="T25" fmla="*/ 1 h 142"/>
                <a:gd name="T26" fmla="*/ 1 w 684"/>
                <a:gd name="T27" fmla="*/ 1 h 142"/>
                <a:gd name="T28" fmla="*/ 1 w 684"/>
                <a:gd name="T29" fmla="*/ 1 h 142"/>
                <a:gd name="T30" fmla="*/ 1 w 684"/>
                <a:gd name="T31" fmla="*/ 1 h 142"/>
                <a:gd name="T32" fmla="*/ 1 w 684"/>
                <a:gd name="T33" fmla="*/ 1 h 142"/>
                <a:gd name="T34" fmla="*/ 1 w 684"/>
                <a:gd name="T35" fmla="*/ 1 h 142"/>
                <a:gd name="T36" fmla="*/ 1 w 684"/>
                <a:gd name="T37" fmla="*/ 1 h 142"/>
                <a:gd name="T38" fmla="*/ 1 w 684"/>
                <a:gd name="T39" fmla="*/ 1 h 142"/>
                <a:gd name="T40" fmla="*/ 1 w 684"/>
                <a:gd name="T41" fmla="*/ 1 h 142"/>
                <a:gd name="T42" fmla="*/ 1 w 684"/>
                <a:gd name="T43" fmla="*/ 1 h 142"/>
                <a:gd name="T44" fmla="*/ 1 w 684"/>
                <a:gd name="T45" fmla="*/ 1 h 142"/>
                <a:gd name="T46" fmla="*/ 1 w 684"/>
                <a:gd name="T47" fmla="*/ 1 h 142"/>
                <a:gd name="T48" fmla="*/ 1 w 684"/>
                <a:gd name="T49" fmla="*/ 1 h 142"/>
                <a:gd name="T50" fmla="*/ 1 w 684"/>
                <a:gd name="T51" fmla="*/ 1 h 142"/>
                <a:gd name="T52" fmla="*/ 1 w 684"/>
                <a:gd name="T53" fmla="*/ 1 h 142"/>
                <a:gd name="T54" fmla="*/ 1 w 684"/>
                <a:gd name="T55" fmla="*/ 1 h 142"/>
                <a:gd name="T56" fmla="*/ 1 w 684"/>
                <a:gd name="T57" fmla="*/ 1 h 142"/>
                <a:gd name="T58" fmla="*/ 1 w 684"/>
                <a:gd name="T59" fmla="*/ 1 h 142"/>
                <a:gd name="T60" fmla="*/ 1 w 684"/>
                <a:gd name="T61" fmla="*/ 1 h 142"/>
                <a:gd name="T62" fmla="*/ 1 w 684"/>
                <a:gd name="T63" fmla="*/ 1 h 142"/>
                <a:gd name="T64" fmla="*/ 1 w 684"/>
                <a:gd name="T65" fmla="*/ 1 h 142"/>
                <a:gd name="T66" fmla="*/ 1 w 684"/>
                <a:gd name="T67" fmla="*/ 1 h 142"/>
                <a:gd name="T68" fmla="*/ 1 w 684"/>
                <a:gd name="T69" fmla="*/ 1 h 142"/>
                <a:gd name="T70" fmla="*/ 1 w 684"/>
                <a:gd name="T71" fmla="*/ 1 h 142"/>
                <a:gd name="T72" fmla="*/ 1 w 684"/>
                <a:gd name="T73" fmla="*/ 1 h 142"/>
                <a:gd name="T74" fmla="*/ 1 w 684"/>
                <a:gd name="T75" fmla="*/ 1 h 142"/>
                <a:gd name="T76" fmla="*/ 1 w 684"/>
                <a:gd name="T77" fmla="*/ 1 h 142"/>
                <a:gd name="T78" fmla="*/ 1 w 684"/>
                <a:gd name="T79" fmla="*/ 1 h 142"/>
                <a:gd name="T80" fmla="*/ 1 w 684"/>
                <a:gd name="T81" fmla="*/ 1 h 142"/>
                <a:gd name="T82" fmla="*/ 1 w 684"/>
                <a:gd name="T83" fmla="*/ 1 h 142"/>
                <a:gd name="T84" fmla="*/ 1 w 684"/>
                <a:gd name="T85" fmla="*/ 1 h 142"/>
                <a:gd name="T86" fmla="*/ 1 w 684"/>
                <a:gd name="T87" fmla="*/ 1 h 142"/>
                <a:gd name="T88" fmla="*/ 1 w 684"/>
                <a:gd name="T89" fmla="*/ 1 h 142"/>
                <a:gd name="T90" fmla="*/ 1 w 684"/>
                <a:gd name="T91" fmla="*/ 1 h 142"/>
                <a:gd name="T92" fmla="*/ 1 w 684"/>
                <a:gd name="T93" fmla="*/ 1 h 142"/>
                <a:gd name="T94" fmla="*/ 1 w 684"/>
                <a:gd name="T95" fmla="*/ 1 h 142"/>
                <a:gd name="T96" fmla="*/ 1 w 684"/>
                <a:gd name="T97" fmla="*/ 1 h 142"/>
                <a:gd name="T98" fmla="*/ 1 w 684"/>
                <a:gd name="T99" fmla="*/ 1 h 142"/>
                <a:gd name="T100" fmla="*/ 1 w 684"/>
                <a:gd name="T101" fmla="*/ 1 h 142"/>
                <a:gd name="T102" fmla="*/ 1 w 684"/>
                <a:gd name="T103" fmla="*/ 1 h 14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84"/>
                <a:gd name="T157" fmla="*/ 0 h 142"/>
                <a:gd name="T158" fmla="*/ 684 w 684"/>
                <a:gd name="T159" fmla="*/ 142 h 14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84" h="142">
                  <a:moveTo>
                    <a:pt x="684" y="142"/>
                  </a:moveTo>
                  <a:lnTo>
                    <a:pt x="673" y="140"/>
                  </a:lnTo>
                  <a:lnTo>
                    <a:pt x="663" y="140"/>
                  </a:lnTo>
                  <a:lnTo>
                    <a:pt x="654" y="136"/>
                  </a:lnTo>
                  <a:lnTo>
                    <a:pt x="642" y="136"/>
                  </a:lnTo>
                  <a:lnTo>
                    <a:pt x="631" y="133"/>
                  </a:lnTo>
                  <a:lnTo>
                    <a:pt x="621" y="133"/>
                  </a:lnTo>
                  <a:lnTo>
                    <a:pt x="612" y="131"/>
                  </a:lnTo>
                  <a:lnTo>
                    <a:pt x="600" y="131"/>
                  </a:lnTo>
                  <a:lnTo>
                    <a:pt x="589" y="129"/>
                  </a:lnTo>
                  <a:lnTo>
                    <a:pt x="580" y="127"/>
                  </a:lnTo>
                  <a:lnTo>
                    <a:pt x="568" y="125"/>
                  </a:lnTo>
                  <a:lnTo>
                    <a:pt x="559" y="125"/>
                  </a:lnTo>
                  <a:lnTo>
                    <a:pt x="547" y="123"/>
                  </a:lnTo>
                  <a:lnTo>
                    <a:pt x="536" y="121"/>
                  </a:lnTo>
                  <a:lnTo>
                    <a:pt x="524" y="121"/>
                  </a:lnTo>
                  <a:lnTo>
                    <a:pt x="513" y="121"/>
                  </a:lnTo>
                  <a:lnTo>
                    <a:pt x="503" y="117"/>
                  </a:lnTo>
                  <a:lnTo>
                    <a:pt x="490" y="116"/>
                  </a:lnTo>
                  <a:lnTo>
                    <a:pt x="481" y="116"/>
                  </a:lnTo>
                  <a:lnTo>
                    <a:pt x="469" y="114"/>
                  </a:lnTo>
                  <a:lnTo>
                    <a:pt x="458" y="112"/>
                  </a:lnTo>
                  <a:lnTo>
                    <a:pt x="446" y="110"/>
                  </a:lnTo>
                  <a:lnTo>
                    <a:pt x="435" y="110"/>
                  </a:lnTo>
                  <a:lnTo>
                    <a:pt x="424" y="108"/>
                  </a:lnTo>
                  <a:lnTo>
                    <a:pt x="412" y="106"/>
                  </a:lnTo>
                  <a:lnTo>
                    <a:pt x="401" y="104"/>
                  </a:lnTo>
                  <a:lnTo>
                    <a:pt x="389" y="102"/>
                  </a:lnTo>
                  <a:lnTo>
                    <a:pt x="378" y="102"/>
                  </a:lnTo>
                  <a:lnTo>
                    <a:pt x="367" y="98"/>
                  </a:lnTo>
                  <a:lnTo>
                    <a:pt x="355" y="98"/>
                  </a:lnTo>
                  <a:lnTo>
                    <a:pt x="344" y="97"/>
                  </a:lnTo>
                  <a:lnTo>
                    <a:pt x="332" y="97"/>
                  </a:lnTo>
                  <a:lnTo>
                    <a:pt x="321" y="95"/>
                  </a:lnTo>
                  <a:lnTo>
                    <a:pt x="310" y="91"/>
                  </a:lnTo>
                  <a:lnTo>
                    <a:pt x="298" y="89"/>
                  </a:lnTo>
                  <a:lnTo>
                    <a:pt x="287" y="87"/>
                  </a:lnTo>
                  <a:lnTo>
                    <a:pt x="275" y="85"/>
                  </a:lnTo>
                  <a:lnTo>
                    <a:pt x="264" y="81"/>
                  </a:lnTo>
                  <a:lnTo>
                    <a:pt x="253" y="79"/>
                  </a:lnTo>
                  <a:lnTo>
                    <a:pt x="241" y="79"/>
                  </a:lnTo>
                  <a:lnTo>
                    <a:pt x="230" y="76"/>
                  </a:lnTo>
                  <a:lnTo>
                    <a:pt x="218" y="74"/>
                  </a:lnTo>
                  <a:lnTo>
                    <a:pt x="207" y="72"/>
                  </a:lnTo>
                  <a:lnTo>
                    <a:pt x="197" y="68"/>
                  </a:lnTo>
                  <a:lnTo>
                    <a:pt x="186" y="66"/>
                  </a:lnTo>
                  <a:lnTo>
                    <a:pt x="176" y="62"/>
                  </a:lnTo>
                  <a:lnTo>
                    <a:pt x="167" y="60"/>
                  </a:lnTo>
                  <a:lnTo>
                    <a:pt x="156" y="58"/>
                  </a:lnTo>
                  <a:lnTo>
                    <a:pt x="144" y="55"/>
                  </a:lnTo>
                  <a:lnTo>
                    <a:pt x="133" y="53"/>
                  </a:lnTo>
                  <a:lnTo>
                    <a:pt x="123" y="49"/>
                  </a:lnTo>
                  <a:lnTo>
                    <a:pt x="114" y="45"/>
                  </a:lnTo>
                  <a:lnTo>
                    <a:pt x="102" y="41"/>
                  </a:lnTo>
                  <a:lnTo>
                    <a:pt x="93" y="38"/>
                  </a:lnTo>
                  <a:lnTo>
                    <a:pt x="83" y="34"/>
                  </a:lnTo>
                  <a:lnTo>
                    <a:pt x="74" y="32"/>
                  </a:lnTo>
                  <a:lnTo>
                    <a:pt x="64" y="26"/>
                  </a:lnTo>
                  <a:lnTo>
                    <a:pt x="55" y="22"/>
                  </a:lnTo>
                  <a:lnTo>
                    <a:pt x="45" y="19"/>
                  </a:lnTo>
                  <a:lnTo>
                    <a:pt x="36" y="15"/>
                  </a:lnTo>
                  <a:lnTo>
                    <a:pt x="26" y="11"/>
                  </a:lnTo>
                  <a:lnTo>
                    <a:pt x="17" y="7"/>
                  </a:lnTo>
                  <a:lnTo>
                    <a:pt x="7" y="3"/>
                  </a:lnTo>
                  <a:lnTo>
                    <a:pt x="0" y="0"/>
                  </a:lnTo>
                  <a:lnTo>
                    <a:pt x="176" y="38"/>
                  </a:lnTo>
                  <a:lnTo>
                    <a:pt x="188" y="39"/>
                  </a:lnTo>
                  <a:lnTo>
                    <a:pt x="201" y="41"/>
                  </a:lnTo>
                  <a:lnTo>
                    <a:pt x="214" y="45"/>
                  </a:lnTo>
                  <a:lnTo>
                    <a:pt x="228" y="49"/>
                  </a:lnTo>
                  <a:lnTo>
                    <a:pt x="233" y="49"/>
                  </a:lnTo>
                  <a:lnTo>
                    <a:pt x="241" y="49"/>
                  </a:lnTo>
                  <a:lnTo>
                    <a:pt x="249" y="51"/>
                  </a:lnTo>
                  <a:lnTo>
                    <a:pt x="256" y="53"/>
                  </a:lnTo>
                  <a:lnTo>
                    <a:pt x="262" y="53"/>
                  </a:lnTo>
                  <a:lnTo>
                    <a:pt x="268" y="55"/>
                  </a:lnTo>
                  <a:lnTo>
                    <a:pt x="275" y="55"/>
                  </a:lnTo>
                  <a:lnTo>
                    <a:pt x="283" y="58"/>
                  </a:lnTo>
                  <a:lnTo>
                    <a:pt x="296" y="60"/>
                  </a:lnTo>
                  <a:lnTo>
                    <a:pt x="310" y="62"/>
                  </a:lnTo>
                  <a:lnTo>
                    <a:pt x="323" y="66"/>
                  </a:lnTo>
                  <a:lnTo>
                    <a:pt x="336" y="68"/>
                  </a:lnTo>
                  <a:lnTo>
                    <a:pt x="349" y="72"/>
                  </a:lnTo>
                  <a:lnTo>
                    <a:pt x="363" y="74"/>
                  </a:lnTo>
                  <a:lnTo>
                    <a:pt x="376" y="76"/>
                  </a:lnTo>
                  <a:lnTo>
                    <a:pt x="389" y="79"/>
                  </a:lnTo>
                  <a:lnTo>
                    <a:pt x="401" y="81"/>
                  </a:lnTo>
                  <a:lnTo>
                    <a:pt x="412" y="83"/>
                  </a:lnTo>
                  <a:lnTo>
                    <a:pt x="424" y="85"/>
                  </a:lnTo>
                  <a:lnTo>
                    <a:pt x="437" y="87"/>
                  </a:lnTo>
                  <a:lnTo>
                    <a:pt x="446" y="89"/>
                  </a:lnTo>
                  <a:lnTo>
                    <a:pt x="458" y="91"/>
                  </a:lnTo>
                  <a:lnTo>
                    <a:pt x="469" y="95"/>
                  </a:lnTo>
                  <a:lnTo>
                    <a:pt x="479" y="97"/>
                  </a:lnTo>
                  <a:lnTo>
                    <a:pt x="488" y="97"/>
                  </a:lnTo>
                  <a:lnTo>
                    <a:pt x="496" y="98"/>
                  </a:lnTo>
                  <a:lnTo>
                    <a:pt x="503" y="98"/>
                  </a:lnTo>
                  <a:lnTo>
                    <a:pt x="511" y="102"/>
                  </a:lnTo>
                  <a:lnTo>
                    <a:pt x="517" y="102"/>
                  </a:lnTo>
                  <a:lnTo>
                    <a:pt x="524" y="104"/>
                  </a:lnTo>
                  <a:lnTo>
                    <a:pt x="530" y="104"/>
                  </a:lnTo>
                  <a:lnTo>
                    <a:pt x="536" y="106"/>
                  </a:lnTo>
                  <a:lnTo>
                    <a:pt x="684" y="1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F6F08"/>
                </a:buClr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-106" charset="-128"/>
                <a:ea typeface="ＭＳ Ｐゴシック" pitchFamily="-106" charset="-128"/>
                <a:cs typeface="+mn-cs"/>
              </a:endParaRPr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2563" y="1429"/>
              <a:ext cx="60" cy="15"/>
            </a:xfrm>
            <a:custGeom>
              <a:avLst/>
              <a:gdLst>
                <a:gd name="T0" fmla="*/ 1 w 122"/>
                <a:gd name="T1" fmla="*/ 1 h 27"/>
                <a:gd name="T2" fmla="*/ 1 w 122"/>
                <a:gd name="T3" fmla="*/ 1 h 27"/>
                <a:gd name="T4" fmla="*/ 1 w 122"/>
                <a:gd name="T5" fmla="*/ 0 h 27"/>
                <a:gd name="T6" fmla="*/ 1 w 122"/>
                <a:gd name="T7" fmla="*/ 1 h 27"/>
                <a:gd name="T8" fmla="*/ 1 w 122"/>
                <a:gd name="T9" fmla="*/ 1 h 27"/>
                <a:gd name="T10" fmla="*/ 1 w 122"/>
                <a:gd name="T11" fmla="*/ 1 h 27"/>
                <a:gd name="T12" fmla="*/ 1 w 122"/>
                <a:gd name="T13" fmla="*/ 1 h 27"/>
                <a:gd name="T14" fmla="*/ 1 w 122"/>
                <a:gd name="T15" fmla="*/ 1 h 27"/>
                <a:gd name="T16" fmla="*/ 1 w 122"/>
                <a:gd name="T17" fmla="*/ 1 h 27"/>
                <a:gd name="T18" fmla="*/ 1 w 122"/>
                <a:gd name="T19" fmla="*/ 1 h 27"/>
                <a:gd name="T20" fmla="*/ 1 w 122"/>
                <a:gd name="T21" fmla="*/ 1 h 27"/>
                <a:gd name="T22" fmla="*/ 1 w 122"/>
                <a:gd name="T23" fmla="*/ 1 h 27"/>
                <a:gd name="T24" fmla="*/ 1 w 122"/>
                <a:gd name="T25" fmla="*/ 1 h 27"/>
                <a:gd name="T26" fmla="*/ 1 w 122"/>
                <a:gd name="T27" fmla="*/ 1 h 27"/>
                <a:gd name="T28" fmla="*/ 0 w 122"/>
                <a:gd name="T29" fmla="*/ 1 h 27"/>
                <a:gd name="T30" fmla="*/ 1 w 122"/>
                <a:gd name="T31" fmla="*/ 1 h 27"/>
                <a:gd name="T32" fmla="*/ 1 w 122"/>
                <a:gd name="T33" fmla="*/ 1 h 27"/>
                <a:gd name="T34" fmla="*/ 1 w 122"/>
                <a:gd name="T35" fmla="*/ 1 h 27"/>
                <a:gd name="T36" fmla="*/ 1 w 122"/>
                <a:gd name="T37" fmla="*/ 1 h 27"/>
                <a:gd name="T38" fmla="*/ 1 w 122"/>
                <a:gd name="T39" fmla="*/ 1 h 27"/>
                <a:gd name="T40" fmla="*/ 1 w 122"/>
                <a:gd name="T41" fmla="*/ 1 h 27"/>
                <a:gd name="T42" fmla="*/ 1 w 122"/>
                <a:gd name="T43" fmla="*/ 1 h 27"/>
                <a:gd name="T44" fmla="*/ 1 w 122"/>
                <a:gd name="T45" fmla="*/ 1 h 27"/>
                <a:gd name="T46" fmla="*/ 1 w 122"/>
                <a:gd name="T47" fmla="*/ 1 h 27"/>
                <a:gd name="T48" fmla="*/ 1 w 122"/>
                <a:gd name="T49" fmla="*/ 1 h 2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2"/>
                <a:gd name="T76" fmla="*/ 0 h 27"/>
                <a:gd name="T77" fmla="*/ 122 w 122"/>
                <a:gd name="T78" fmla="*/ 27 h 2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2" h="27">
                  <a:moveTo>
                    <a:pt x="122" y="18"/>
                  </a:moveTo>
                  <a:lnTo>
                    <a:pt x="122" y="8"/>
                  </a:lnTo>
                  <a:lnTo>
                    <a:pt x="122" y="0"/>
                  </a:lnTo>
                  <a:lnTo>
                    <a:pt x="97" y="4"/>
                  </a:lnTo>
                  <a:lnTo>
                    <a:pt x="88" y="6"/>
                  </a:lnTo>
                  <a:lnTo>
                    <a:pt x="78" y="6"/>
                  </a:lnTo>
                  <a:lnTo>
                    <a:pt x="69" y="8"/>
                  </a:lnTo>
                  <a:lnTo>
                    <a:pt x="61" y="8"/>
                  </a:lnTo>
                  <a:lnTo>
                    <a:pt x="52" y="8"/>
                  </a:lnTo>
                  <a:lnTo>
                    <a:pt x="42" y="10"/>
                  </a:lnTo>
                  <a:lnTo>
                    <a:pt x="34" y="10"/>
                  </a:lnTo>
                  <a:lnTo>
                    <a:pt x="25" y="14"/>
                  </a:lnTo>
                  <a:lnTo>
                    <a:pt x="14" y="14"/>
                  </a:lnTo>
                  <a:lnTo>
                    <a:pt x="4" y="18"/>
                  </a:lnTo>
                  <a:lnTo>
                    <a:pt x="0" y="25"/>
                  </a:lnTo>
                  <a:lnTo>
                    <a:pt x="4" y="27"/>
                  </a:lnTo>
                  <a:lnTo>
                    <a:pt x="14" y="27"/>
                  </a:lnTo>
                  <a:lnTo>
                    <a:pt x="23" y="27"/>
                  </a:lnTo>
                  <a:lnTo>
                    <a:pt x="34" y="27"/>
                  </a:lnTo>
                  <a:lnTo>
                    <a:pt x="46" y="27"/>
                  </a:lnTo>
                  <a:lnTo>
                    <a:pt x="55" y="25"/>
                  </a:lnTo>
                  <a:lnTo>
                    <a:pt x="63" y="25"/>
                  </a:lnTo>
                  <a:lnTo>
                    <a:pt x="69" y="25"/>
                  </a:lnTo>
                  <a:lnTo>
                    <a:pt x="122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F6F08"/>
                </a:buClr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-106" charset="-128"/>
                <a:ea typeface="ＭＳ Ｐゴシック" pitchFamily="-106" charset="-128"/>
                <a:cs typeface="+mn-cs"/>
              </a:endParaRPr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3230" y="1447"/>
              <a:ext cx="188" cy="43"/>
            </a:xfrm>
            <a:custGeom>
              <a:avLst/>
              <a:gdLst>
                <a:gd name="T0" fmla="*/ 1 w 374"/>
                <a:gd name="T1" fmla="*/ 1 h 87"/>
                <a:gd name="T2" fmla="*/ 1 w 374"/>
                <a:gd name="T3" fmla="*/ 1 h 87"/>
                <a:gd name="T4" fmla="*/ 1 w 374"/>
                <a:gd name="T5" fmla="*/ 1 h 87"/>
                <a:gd name="T6" fmla="*/ 1 w 374"/>
                <a:gd name="T7" fmla="*/ 1 h 87"/>
                <a:gd name="T8" fmla="*/ 1 w 374"/>
                <a:gd name="T9" fmla="*/ 1 h 87"/>
                <a:gd name="T10" fmla="*/ 1 w 374"/>
                <a:gd name="T11" fmla="*/ 1 h 87"/>
                <a:gd name="T12" fmla="*/ 1 w 374"/>
                <a:gd name="T13" fmla="*/ 1 h 87"/>
                <a:gd name="T14" fmla="*/ 1 w 374"/>
                <a:gd name="T15" fmla="*/ 1 h 87"/>
                <a:gd name="T16" fmla="*/ 1 w 374"/>
                <a:gd name="T17" fmla="*/ 1 h 87"/>
                <a:gd name="T18" fmla="*/ 1 w 374"/>
                <a:gd name="T19" fmla="*/ 1 h 87"/>
                <a:gd name="T20" fmla="*/ 1 w 374"/>
                <a:gd name="T21" fmla="*/ 1 h 87"/>
                <a:gd name="T22" fmla="*/ 1 w 374"/>
                <a:gd name="T23" fmla="*/ 1 h 87"/>
                <a:gd name="T24" fmla="*/ 1 w 374"/>
                <a:gd name="T25" fmla="*/ 1 h 87"/>
                <a:gd name="T26" fmla="*/ 1 w 374"/>
                <a:gd name="T27" fmla="*/ 1 h 87"/>
                <a:gd name="T28" fmla="*/ 1 w 374"/>
                <a:gd name="T29" fmla="*/ 1 h 87"/>
                <a:gd name="T30" fmla="*/ 1 w 374"/>
                <a:gd name="T31" fmla="*/ 1 h 87"/>
                <a:gd name="T32" fmla="*/ 1 w 374"/>
                <a:gd name="T33" fmla="*/ 1 h 87"/>
                <a:gd name="T34" fmla="*/ 1 w 374"/>
                <a:gd name="T35" fmla="*/ 1 h 87"/>
                <a:gd name="T36" fmla="*/ 1 w 374"/>
                <a:gd name="T37" fmla="*/ 1 h 87"/>
                <a:gd name="T38" fmla="*/ 1 w 374"/>
                <a:gd name="T39" fmla="*/ 1 h 87"/>
                <a:gd name="T40" fmla="*/ 1 w 374"/>
                <a:gd name="T41" fmla="*/ 1 h 87"/>
                <a:gd name="T42" fmla="*/ 1 w 374"/>
                <a:gd name="T43" fmla="*/ 1 h 87"/>
                <a:gd name="T44" fmla="*/ 1 w 374"/>
                <a:gd name="T45" fmla="*/ 1 h 87"/>
                <a:gd name="T46" fmla="*/ 1 w 374"/>
                <a:gd name="T47" fmla="*/ 1 h 87"/>
                <a:gd name="T48" fmla="*/ 1 w 374"/>
                <a:gd name="T49" fmla="*/ 1 h 87"/>
                <a:gd name="T50" fmla="*/ 1 w 374"/>
                <a:gd name="T51" fmla="*/ 1 h 87"/>
                <a:gd name="T52" fmla="*/ 1 w 374"/>
                <a:gd name="T53" fmla="*/ 1 h 87"/>
                <a:gd name="T54" fmla="*/ 1 w 374"/>
                <a:gd name="T55" fmla="*/ 1 h 87"/>
                <a:gd name="T56" fmla="*/ 1 w 374"/>
                <a:gd name="T57" fmla="*/ 1 h 87"/>
                <a:gd name="T58" fmla="*/ 1 w 374"/>
                <a:gd name="T59" fmla="*/ 1 h 87"/>
                <a:gd name="T60" fmla="*/ 1 w 374"/>
                <a:gd name="T61" fmla="*/ 1 h 87"/>
                <a:gd name="T62" fmla="*/ 1 w 374"/>
                <a:gd name="T63" fmla="*/ 0 h 87"/>
                <a:gd name="T64" fmla="*/ 0 w 374"/>
                <a:gd name="T65" fmla="*/ 0 h 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74"/>
                <a:gd name="T100" fmla="*/ 0 h 87"/>
                <a:gd name="T101" fmla="*/ 374 w 374"/>
                <a:gd name="T102" fmla="*/ 87 h 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74" h="87">
                  <a:moveTo>
                    <a:pt x="0" y="0"/>
                  </a:moveTo>
                  <a:lnTo>
                    <a:pt x="11" y="2"/>
                  </a:lnTo>
                  <a:lnTo>
                    <a:pt x="23" y="5"/>
                  </a:lnTo>
                  <a:lnTo>
                    <a:pt x="34" y="5"/>
                  </a:lnTo>
                  <a:lnTo>
                    <a:pt x="47" y="7"/>
                  </a:lnTo>
                  <a:lnTo>
                    <a:pt x="59" y="9"/>
                  </a:lnTo>
                  <a:lnTo>
                    <a:pt x="70" y="13"/>
                  </a:lnTo>
                  <a:lnTo>
                    <a:pt x="81" y="15"/>
                  </a:lnTo>
                  <a:lnTo>
                    <a:pt x="95" y="19"/>
                  </a:lnTo>
                  <a:lnTo>
                    <a:pt x="106" y="21"/>
                  </a:lnTo>
                  <a:lnTo>
                    <a:pt x="118" y="24"/>
                  </a:lnTo>
                  <a:lnTo>
                    <a:pt x="129" y="26"/>
                  </a:lnTo>
                  <a:lnTo>
                    <a:pt x="140" y="30"/>
                  </a:lnTo>
                  <a:lnTo>
                    <a:pt x="152" y="32"/>
                  </a:lnTo>
                  <a:lnTo>
                    <a:pt x="163" y="34"/>
                  </a:lnTo>
                  <a:lnTo>
                    <a:pt x="175" y="38"/>
                  </a:lnTo>
                  <a:lnTo>
                    <a:pt x="188" y="41"/>
                  </a:lnTo>
                  <a:lnTo>
                    <a:pt x="199" y="43"/>
                  </a:lnTo>
                  <a:lnTo>
                    <a:pt x="211" y="47"/>
                  </a:lnTo>
                  <a:lnTo>
                    <a:pt x="222" y="49"/>
                  </a:lnTo>
                  <a:lnTo>
                    <a:pt x="234" y="53"/>
                  </a:lnTo>
                  <a:lnTo>
                    <a:pt x="245" y="55"/>
                  </a:lnTo>
                  <a:lnTo>
                    <a:pt x="256" y="59"/>
                  </a:lnTo>
                  <a:lnTo>
                    <a:pt x="268" y="60"/>
                  </a:lnTo>
                  <a:lnTo>
                    <a:pt x="281" y="64"/>
                  </a:lnTo>
                  <a:lnTo>
                    <a:pt x="292" y="66"/>
                  </a:lnTo>
                  <a:lnTo>
                    <a:pt x="302" y="68"/>
                  </a:lnTo>
                  <a:lnTo>
                    <a:pt x="313" y="72"/>
                  </a:lnTo>
                  <a:lnTo>
                    <a:pt x="327" y="76"/>
                  </a:lnTo>
                  <a:lnTo>
                    <a:pt x="338" y="78"/>
                  </a:lnTo>
                  <a:lnTo>
                    <a:pt x="351" y="81"/>
                  </a:lnTo>
                  <a:lnTo>
                    <a:pt x="363" y="83"/>
                  </a:lnTo>
                  <a:lnTo>
                    <a:pt x="374" y="87"/>
                  </a:lnTo>
                  <a:lnTo>
                    <a:pt x="340" y="62"/>
                  </a:lnTo>
                  <a:lnTo>
                    <a:pt x="332" y="60"/>
                  </a:lnTo>
                  <a:lnTo>
                    <a:pt x="329" y="60"/>
                  </a:lnTo>
                  <a:lnTo>
                    <a:pt x="321" y="60"/>
                  </a:lnTo>
                  <a:lnTo>
                    <a:pt x="313" y="60"/>
                  </a:lnTo>
                  <a:lnTo>
                    <a:pt x="306" y="60"/>
                  </a:lnTo>
                  <a:lnTo>
                    <a:pt x="296" y="59"/>
                  </a:lnTo>
                  <a:lnTo>
                    <a:pt x="287" y="59"/>
                  </a:lnTo>
                  <a:lnTo>
                    <a:pt x="277" y="57"/>
                  </a:lnTo>
                  <a:lnTo>
                    <a:pt x="266" y="53"/>
                  </a:lnTo>
                  <a:lnTo>
                    <a:pt x="254" y="49"/>
                  </a:lnTo>
                  <a:lnTo>
                    <a:pt x="243" y="47"/>
                  </a:lnTo>
                  <a:lnTo>
                    <a:pt x="234" y="45"/>
                  </a:lnTo>
                  <a:lnTo>
                    <a:pt x="220" y="41"/>
                  </a:lnTo>
                  <a:lnTo>
                    <a:pt x="209" y="40"/>
                  </a:lnTo>
                  <a:lnTo>
                    <a:pt x="197" y="38"/>
                  </a:lnTo>
                  <a:lnTo>
                    <a:pt x="186" y="34"/>
                  </a:lnTo>
                  <a:lnTo>
                    <a:pt x="171" y="32"/>
                  </a:lnTo>
                  <a:lnTo>
                    <a:pt x="159" y="28"/>
                  </a:lnTo>
                  <a:lnTo>
                    <a:pt x="144" y="24"/>
                  </a:lnTo>
                  <a:lnTo>
                    <a:pt x="133" y="22"/>
                  </a:lnTo>
                  <a:lnTo>
                    <a:pt x="119" y="19"/>
                  </a:lnTo>
                  <a:lnTo>
                    <a:pt x="106" y="15"/>
                  </a:lnTo>
                  <a:lnTo>
                    <a:pt x="95" y="13"/>
                  </a:lnTo>
                  <a:lnTo>
                    <a:pt x="83" y="13"/>
                  </a:lnTo>
                  <a:lnTo>
                    <a:pt x="70" y="7"/>
                  </a:lnTo>
                  <a:lnTo>
                    <a:pt x="59" y="7"/>
                  </a:lnTo>
                  <a:lnTo>
                    <a:pt x="47" y="5"/>
                  </a:lnTo>
                  <a:lnTo>
                    <a:pt x="38" y="3"/>
                  </a:lnTo>
                  <a:lnTo>
                    <a:pt x="26" y="2"/>
                  </a:lnTo>
                  <a:lnTo>
                    <a:pt x="17" y="0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F6F08"/>
                </a:buClr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-106" charset="-128"/>
                <a:ea typeface="ＭＳ Ｐゴシック" pitchFamily="-106" charset="-128"/>
                <a:cs typeface="+mn-cs"/>
              </a:endParaRPr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2641" y="1411"/>
              <a:ext cx="149" cy="22"/>
            </a:xfrm>
            <a:custGeom>
              <a:avLst/>
              <a:gdLst>
                <a:gd name="T0" fmla="*/ 0 w 297"/>
                <a:gd name="T1" fmla="*/ 1 h 44"/>
                <a:gd name="T2" fmla="*/ 0 w 297"/>
                <a:gd name="T3" fmla="*/ 1 h 44"/>
                <a:gd name="T4" fmla="*/ 0 w 297"/>
                <a:gd name="T5" fmla="*/ 0 h 44"/>
                <a:gd name="T6" fmla="*/ 0 w 297"/>
                <a:gd name="T7" fmla="*/ 1 h 44"/>
                <a:gd name="T8" fmla="*/ 0 w 297"/>
                <a:gd name="T9" fmla="*/ 1 h 44"/>
                <a:gd name="T10" fmla="*/ 0 w 297"/>
                <a:gd name="T11" fmla="*/ 1 h 44"/>
                <a:gd name="T12" fmla="*/ 0 w 297"/>
                <a:gd name="T13" fmla="*/ 1 h 44"/>
                <a:gd name="T14" fmla="*/ 0 w 297"/>
                <a:gd name="T15" fmla="*/ 1 h 44"/>
                <a:gd name="T16" fmla="*/ 0 w 297"/>
                <a:gd name="T17" fmla="*/ 1 h 44"/>
                <a:gd name="T18" fmla="*/ 0 w 297"/>
                <a:gd name="T19" fmla="*/ 1 h 44"/>
                <a:gd name="T20" fmla="*/ 0 w 297"/>
                <a:gd name="T21" fmla="*/ 1 h 44"/>
                <a:gd name="T22" fmla="*/ 0 w 297"/>
                <a:gd name="T23" fmla="*/ 1 h 44"/>
                <a:gd name="T24" fmla="*/ 0 w 297"/>
                <a:gd name="T25" fmla="*/ 1 h 44"/>
                <a:gd name="T26" fmla="*/ 0 w 297"/>
                <a:gd name="T27" fmla="*/ 1 h 44"/>
                <a:gd name="T28" fmla="*/ 0 w 297"/>
                <a:gd name="T29" fmla="*/ 1 h 44"/>
                <a:gd name="T30" fmla="*/ 0 w 297"/>
                <a:gd name="T31" fmla="*/ 1 h 44"/>
                <a:gd name="T32" fmla="*/ 0 w 297"/>
                <a:gd name="T33" fmla="*/ 1 h 44"/>
                <a:gd name="T34" fmla="*/ 0 w 297"/>
                <a:gd name="T35" fmla="*/ 1 h 44"/>
                <a:gd name="T36" fmla="*/ 0 w 297"/>
                <a:gd name="T37" fmla="*/ 1 h 44"/>
                <a:gd name="T38" fmla="*/ 0 w 297"/>
                <a:gd name="T39" fmla="*/ 1 h 44"/>
                <a:gd name="T40" fmla="*/ 0 w 297"/>
                <a:gd name="T41" fmla="*/ 1 h 44"/>
                <a:gd name="T42" fmla="*/ 0 w 297"/>
                <a:gd name="T43" fmla="*/ 1 h 44"/>
                <a:gd name="T44" fmla="*/ 0 w 297"/>
                <a:gd name="T45" fmla="*/ 1 h 44"/>
                <a:gd name="T46" fmla="*/ 0 w 297"/>
                <a:gd name="T47" fmla="*/ 1 h 44"/>
                <a:gd name="T48" fmla="*/ 0 w 297"/>
                <a:gd name="T49" fmla="*/ 1 h 44"/>
                <a:gd name="T50" fmla="*/ 0 w 297"/>
                <a:gd name="T51" fmla="*/ 1 h 44"/>
                <a:gd name="T52" fmla="*/ 0 w 297"/>
                <a:gd name="T53" fmla="*/ 1 h 44"/>
                <a:gd name="T54" fmla="*/ 0 w 297"/>
                <a:gd name="T55" fmla="*/ 1 h 44"/>
                <a:gd name="T56" fmla="*/ 0 w 297"/>
                <a:gd name="T57" fmla="*/ 1 h 44"/>
                <a:gd name="T58" fmla="*/ 0 w 297"/>
                <a:gd name="T59" fmla="*/ 1 h 44"/>
                <a:gd name="T60" fmla="*/ 0 w 297"/>
                <a:gd name="T61" fmla="*/ 1 h 44"/>
                <a:gd name="T62" fmla="*/ 0 w 297"/>
                <a:gd name="T63" fmla="*/ 1 h 44"/>
                <a:gd name="T64" fmla="*/ 0 w 297"/>
                <a:gd name="T65" fmla="*/ 1 h 44"/>
                <a:gd name="T66" fmla="*/ 0 w 297"/>
                <a:gd name="T67" fmla="*/ 1 h 44"/>
                <a:gd name="T68" fmla="*/ 0 w 297"/>
                <a:gd name="T69" fmla="*/ 1 h 44"/>
                <a:gd name="T70" fmla="*/ 0 w 297"/>
                <a:gd name="T71" fmla="*/ 1 h 44"/>
                <a:gd name="T72" fmla="*/ 0 w 297"/>
                <a:gd name="T73" fmla="*/ 1 h 44"/>
                <a:gd name="T74" fmla="*/ 0 w 297"/>
                <a:gd name="T75" fmla="*/ 1 h 44"/>
                <a:gd name="T76" fmla="*/ 0 w 297"/>
                <a:gd name="T77" fmla="*/ 1 h 4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97"/>
                <a:gd name="T118" fmla="*/ 0 h 44"/>
                <a:gd name="T119" fmla="*/ 297 w 297"/>
                <a:gd name="T120" fmla="*/ 44 h 4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97" h="44">
                  <a:moveTo>
                    <a:pt x="0" y="33"/>
                  </a:moveTo>
                  <a:lnTo>
                    <a:pt x="80" y="15"/>
                  </a:lnTo>
                  <a:lnTo>
                    <a:pt x="297" y="0"/>
                  </a:lnTo>
                  <a:lnTo>
                    <a:pt x="289" y="10"/>
                  </a:lnTo>
                  <a:lnTo>
                    <a:pt x="278" y="12"/>
                  </a:lnTo>
                  <a:lnTo>
                    <a:pt x="266" y="15"/>
                  </a:lnTo>
                  <a:lnTo>
                    <a:pt x="259" y="15"/>
                  </a:lnTo>
                  <a:lnTo>
                    <a:pt x="251" y="17"/>
                  </a:lnTo>
                  <a:lnTo>
                    <a:pt x="243" y="17"/>
                  </a:lnTo>
                  <a:lnTo>
                    <a:pt x="236" y="19"/>
                  </a:lnTo>
                  <a:lnTo>
                    <a:pt x="226" y="19"/>
                  </a:lnTo>
                  <a:lnTo>
                    <a:pt x="217" y="21"/>
                  </a:lnTo>
                  <a:lnTo>
                    <a:pt x="207" y="23"/>
                  </a:lnTo>
                  <a:lnTo>
                    <a:pt x="198" y="23"/>
                  </a:lnTo>
                  <a:lnTo>
                    <a:pt x="186" y="23"/>
                  </a:lnTo>
                  <a:lnTo>
                    <a:pt x="179" y="27"/>
                  </a:lnTo>
                  <a:lnTo>
                    <a:pt x="167" y="27"/>
                  </a:lnTo>
                  <a:lnTo>
                    <a:pt x="158" y="29"/>
                  </a:lnTo>
                  <a:lnTo>
                    <a:pt x="146" y="29"/>
                  </a:lnTo>
                  <a:lnTo>
                    <a:pt x="137" y="31"/>
                  </a:lnTo>
                  <a:lnTo>
                    <a:pt x="126" y="31"/>
                  </a:lnTo>
                  <a:lnTo>
                    <a:pt x="116" y="33"/>
                  </a:lnTo>
                  <a:lnTo>
                    <a:pt x="105" y="33"/>
                  </a:lnTo>
                  <a:lnTo>
                    <a:pt x="95" y="34"/>
                  </a:lnTo>
                  <a:lnTo>
                    <a:pt x="86" y="34"/>
                  </a:lnTo>
                  <a:lnTo>
                    <a:pt x="76" y="36"/>
                  </a:lnTo>
                  <a:lnTo>
                    <a:pt x="67" y="36"/>
                  </a:lnTo>
                  <a:lnTo>
                    <a:pt x="57" y="36"/>
                  </a:lnTo>
                  <a:lnTo>
                    <a:pt x="49" y="38"/>
                  </a:lnTo>
                  <a:lnTo>
                    <a:pt x="42" y="40"/>
                  </a:lnTo>
                  <a:lnTo>
                    <a:pt x="34" y="40"/>
                  </a:lnTo>
                  <a:lnTo>
                    <a:pt x="29" y="42"/>
                  </a:lnTo>
                  <a:lnTo>
                    <a:pt x="21" y="42"/>
                  </a:lnTo>
                  <a:lnTo>
                    <a:pt x="17" y="44"/>
                  </a:lnTo>
                  <a:lnTo>
                    <a:pt x="15" y="44"/>
                  </a:lnTo>
                  <a:lnTo>
                    <a:pt x="10" y="42"/>
                  </a:lnTo>
                  <a:lnTo>
                    <a:pt x="4" y="36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F6F08"/>
                </a:buClr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-106" charset="-128"/>
                <a:ea typeface="ＭＳ Ｐゴシック" pitchFamily="-106" charset="-128"/>
                <a:cs typeface="+mn-cs"/>
              </a:endParaRPr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2168" y="1577"/>
              <a:ext cx="36" cy="178"/>
            </a:xfrm>
            <a:custGeom>
              <a:avLst/>
              <a:gdLst>
                <a:gd name="T0" fmla="*/ 0 w 73"/>
                <a:gd name="T1" fmla="*/ 0 h 358"/>
                <a:gd name="T2" fmla="*/ 0 w 73"/>
                <a:gd name="T3" fmla="*/ 0 h 358"/>
                <a:gd name="T4" fmla="*/ 0 w 73"/>
                <a:gd name="T5" fmla="*/ 0 h 358"/>
                <a:gd name="T6" fmla="*/ 0 w 73"/>
                <a:gd name="T7" fmla="*/ 0 h 358"/>
                <a:gd name="T8" fmla="*/ 0 w 73"/>
                <a:gd name="T9" fmla="*/ 0 h 358"/>
                <a:gd name="T10" fmla="*/ 0 w 73"/>
                <a:gd name="T11" fmla="*/ 0 h 358"/>
                <a:gd name="T12" fmla="*/ 0 w 73"/>
                <a:gd name="T13" fmla="*/ 0 h 358"/>
                <a:gd name="T14" fmla="*/ 0 w 73"/>
                <a:gd name="T15" fmla="*/ 0 h 358"/>
                <a:gd name="T16" fmla="*/ 0 w 73"/>
                <a:gd name="T17" fmla="*/ 0 h 358"/>
                <a:gd name="T18" fmla="*/ 0 w 73"/>
                <a:gd name="T19" fmla="*/ 0 h 358"/>
                <a:gd name="T20" fmla="*/ 0 w 73"/>
                <a:gd name="T21" fmla="*/ 0 h 358"/>
                <a:gd name="T22" fmla="*/ 0 w 73"/>
                <a:gd name="T23" fmla="*/ 0 h 358"/>
                <a:gd name="T24" fmla="*/ 0 w 73"/>
                <a:gd name="T25" fmla="*/ 0 h 358"/>
                <a:gd name="T26" fmla="*/ 0 w 73"/>
                <a:gd name="T27" fmla="*/ 0 h 358"/>
                <a:gd name="T28" fmla="*/ 0 w 73"/>
                <a:gd name="T29" fmla="*/ 0 h 358"/>
                <a:gd name="T30" fmla="*/ 0 w 73"/>
                <a:gd name="T31" fmla="*/ 0 h 358"/>
                <a:gd name="T32" fmla="*/ 0 w 73"/>
                <a:gd name="T33" fmla="*/ 0 h 358"/>
                <a:gd name="T34" fmla="*/ 0 w 73"/>
                <a:gd name="T35" fmla="*/ 0 h 358"/>
                <a:gd name="T36" fmla="*/ 0 w 73"/>
                <a:gd name="T37" fmla="*/ 0 h 358"/>
                <a:gd name="T38" fmla="*/ 0 w 73"/>
                <a:gd name="T39" fmla="*/ 0 h 358"/>
                <a:gd name="T40" fmla="*/ 0 w 73"/>
                <a:gd name="T41" fmla="*/ 0 h 358"/>
                <a:gd name="T42" fmla="*/ 0 w 73"/>
                <a:gd name="T43" fmla="*/ 0 h 358"/>
                <a:gd name="T44" fmla="*/ 0 w 73"/>
                <a:gd name="T45" fmla="*/ 0 h 358"/>
                <a:gd name="T46" fmla="*/ 0 w 73"/>
                <a:gd name="T47" fmla="*/ 0 h 358"/>
                <a:gd name="T48" fmla="*/ 0 w 73"/>
                <a:gd name="T49" fmla="*/ 0 h 358"/>
                <a:gd name="T50" fmla="*/ 0 w 73"/>
                <a:gd name="T51" fmla="*/ 0 h 358"/>
                <a:gd name="T52" fmla="*/ 0 w 73"/>
                <a:gd name="T53" fmla="*/ 0 h 358"/>
                <a:gd name="T54" fmla="*/ 0 w 73"/>
                <a:gd name="T55" fmla="*/ 0 h 358"/>
                <a:gd name="T56" fmla="*/ 0 w 73"/>
                <a:gd name="T57" fmla="*/ 0 h 358"/>
                <a:gd name="T58" fmla="*/ 0 w 73"/>
                <a:gd name="T59" fmla="*/ 0 h 358"/>
                <a:gd name="T60" fmla="*/ 0 w 73"/>
                <a:gd name="T61" fmla="*/ 0 h 358"/>
                <a:gd name="T62" fmla="*/ 0 w 73"/>
                <a:gd name="T63" fmla="*/ 0 h 358"/>
                <a:gd name="T64" fmla="*/ 0 w 73"/>
                <a:gd name="T65" fmla="*/ 0 h 358"/>
                <a:gd name="T66" fmla="*/ 0 w 73"/>
                <a:gd name="T67" fmla="*/ 0 h 358"/>
                <a:gd name="T68" fmla="*/ 0 w 73"/>
                <a:gd name="T69" fmla="*/ 0 h 358"/>
                <a:gd name="T70" fmla="*/ 0 w 73"/>
                <a:gd name="T71" fmla="*/ 0 h 3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3"/>
                <a:gd name="T109" fmla="*/ 0 h 358"/>
                <a:gd name="T110" fmla="*/ 73 w 73"/>
                <a:gd name="T111" fmla="*/ 358 h 3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3" h="358">
                  <a:moveTo>
                    <a:pt x="73" y="0"/>
                  </a:moveTo>
                  <a:lnTo>
                    <a:pt x="63" y="8"/>
                  </a:lnTo>
                  <a:lnTo>
                    <a:pt x="55" y="19"/>
                  </a:lnTo>
                  <a:lnTo>
                    <a:pt x="48" y="27"/>
                  </a:lnTo>
                  <a:lnTo>
                    <a:pt x="42" y="38"/>
                  </a:lnTo>
                  <a:lnTo>
                    <a:pt x="34" y="48"/>
                  </a:lnTo>
                  <a:lnTo>
                    <a:pt x="29" y="57"/>
                  </a:lnTo>
                  <a:lnTo>
                    <a:pt x="23" y="69"/>
                  </a:lnTo>
                  <a:lnTo>
                    <a:pt x="19" y="80"/>
                  </a:lnTo>
                  <a:lnTo>
                    <a:pt x="14" y="88"/>
                  </a:lnTo>
                  <a:lnTo>
                    <a:pt x="10" y="99"/>
                  </a:lnTo>
                  <a:lnTo>
                    <a:pt x="6" y="110"/>
                  </a:lnTo>
                  <a:lnTo>
                    <a:pt x="4" y="122"/>
                  </a:lnTo>
                  <a:lnTo>
                    <a:pt x="0" y="131"/>
                  </a:lnTo>
                  <a:lnTo>
                    <a:pt x="0" y="143"/>
                  </a:lnTo>
                  <a:lnTo>
                    <a:pt x="0" y="156"/>
                  </a:lnTo>
                  <a:lnTo>
                    <a:pt x="0" y="168"/>
                  </a:lnTo>
                  <a:lnTo>
                    <a:pt x="0" y="179"/>
                  </a:lnTo>
                  <a:lnTo>
                    <a:pt x="0" y="190"/>
                  </a:lnTo>
                  <a:lnTo>
                    <a:pt x="0" y="202"/>
                  </a:lnTo>
                  <a:lnTo>
                    <a:pt x="4" y="215"/>
                  </a:lnTo>
                  <a:lnTo>
                    <a:pt x="6" y="226"/>
                  </a:lnTo>
                  <a:lnTo>
                    <a:pt x="8" y="240"/>
                  </a:lnTo>
                  <a:lnTo>
                    <a:pt x="12" y="251"/>
                  </a:lnTo>
                  <a:lnTo>
                    <a:pt x="17" y="266"/>
                  </a:lnTo>
                  <a:lnTo>
                    <a:pt x="21" y="278"/>
                  </a:lnTo>
                  <a:lnTo>
                    <a:pt x="27" y="289"/>
                  </a:lnTo>
                  <a:lnTo>
                    <a:pt x="31" y="301"/>
                  </a:lnTo>
                  <a:lnTo>
                    <a:pt x="38" y="314"/>
                  </a:lnTo>
                  <a:lnTo>
                    <a:pt x="44" y="323"/>
                  </a:lnTo>
                  <a:lnTo>
                    <a:pt x="52" y="335"/>
                  </a:lnTo>
                  <a:lnTo>
                    <a:pt x="59" y="346"/>
                  </a:lnTo>
                  <a:lnTo>
                    <a:pt x="69" y="358"/>
                  </a:lnTo>
                  <a:lnTo>
                    <a:pt x="65" y="348"/>
                  </a:lnTo>
                  <a:lnTo>
                    <a:pt x="61" y="341"/>
                  </a:lnTo>
                  <a:lnTo>
                    <a:pt x="57" y="333"/>
                  </a:lnTo>
                  <a:lnTo>
                    <a:pt x="55" y="327"/>
                  </a:lnTo>
                  <a:lnTo>
                    <a:pt x="52" y="314"/>
                  </a:lnTo>
                  <a:lnTo>
                    <a:pt x="48" y="303"/>
                  </a:lnTo>
                  <a:lnTo>
                    <a:pt x="42" y="291"/>
                  </a:lnTo>
                  <a:lnTo>
                    <a:pt x="38" y="280"/>
                  </a:lnTo>
                  <a:lnTo>
                    <a:pt x="36" y="270"/>
                  </a:lnTo>
                  <a:lnTo>
                    <a:pt x="34" y="263"/>
                  </a:lnTo>
                  <a:lnTo>
                    <a:pt x="31" y="251"/>
                  </a:lnTo>
                  <a:lnTo>
                    <a:pt x="31" y="244"/>
                  </a:lnTo>
                  <a:lnTo>
                    <a:pt x="27" y="236"/>
                  </a:lnTo>
                  <a:lnTo>
                    <a:pt x="27" y="228"/>
                  </a:lnTo>
                  <a:lnTo>
                    <a:pt x="27" y="219"/>
                  </a:lnTo>
                  <a:lnTo>
                    <a:pt x="25" y="209"/>
                  </a:lnTo>
                  <a:lnTo>
                    <a:pt x="25" y="202"/>
                  </a:lnTo>
                  <a:lnTo>
                    <a:pt x="25" y="194"/>
                  </a:lnTo>
                  <a:lnTo>
                    <a:pt x="25" y="183"/>
                  </a:lnTo>
                  <a:lnTo>
                    <a:pt x="25" y="173"/>
                  </a:lnTo>
                  <a:lnTo>
                    <a:pt x="25" y="164"/>
                  </a:lnTo>
                  <a:lnTo>
                    <a:pt x="25" y="152"/>
                  </a:lnTo>
                  <a:lnTo>
                    <a:pt x="25" y="141"/>
                  </a:lnTo>
                  <a:lnTo>
                    <a:pt x="27" y="129"/>
                  </a:lnTo>
                  <a:lnTo>
                    <a:pt x="27" y="118"/>
                  </a:lnTo>
                  <a:lnTo>
                    <a:pt x="31" y="107"/>
                  </a:lnTo>
                  <a:lnTo>
                    <a:pt x="33" y="95"/>
                  </a:lnTo>
                  <a:lnTo>
                    <a:pt x="36" y="82"/>
                  </a:lnTo>
                  <a:lnTo>
                    <a:pt x="40" y="69"/>
                  </a:lnTo>
                  <a:lnTo>
                    <a:pt x="46" y="55"/>
                  </a:lnTo>
                  <a:lnTo>
                    <a:pt x="46" y="48"/>
                  </a:lnTo>
                  <a:lnTo>
                    <a:pt x="50" y="42"/>
                  </a:lnTo>
                  <a:lnTo>
                    <a:pt x="53" y="34"/>
                  </a:lnTo>
                  <a:lnTo>
                    <a:pt x="57" y="27"/>
                  </a:lnTo>
                  <a:lnTo>
                    <a:pt x="59" y="19"/>
                  </a:lnTo>
                  <a:lnTo>
                    <a:pt x="63" y="14"/>
                  </a:lnTo>
                  <a:lnTo>
                    <a:pt x="67" y="6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F6F08"/>
                </a:buClr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-106" charset="-128"/>
                <a:ea typeface="ＭＳ Ｐゴシック" pitchFamily="-106" charset="-128"/>
                <a:cs typeface="+mn-cs"/>
              </a:endParaRPr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2421" y="1901"/>
              <a:ext cx="77" cy="24"/>
            </a:xfrm>
            <a:custGeom>
              <a:avLst/>
              <a:gdLst>
                <a:gd name="T0" fmla="*/ 0 w 158"/>
                <a:gd name="T1" fmla="*/ 0 h 45"/>
                <a:gd name="T2" fmla="*/ 0 w 158"/>
                <a:gd name="T3" fmla="*/ 1 h 45"/>
                <a:gd name="T4" fmla="*/ 0 w 158"/>
                <a:gd name="T5" fmla="*/ 1 h 45"/>
                <a:gd name="T6" fmla="*/ 0 w 158"/>
                <a:gd name="T7" fmla="*/ 1 h 45"/>
                <a:gd name="T8" fmla="*/ 0 w 158"/>
                <a:gd name="T9" fmla="*/ 1 h 45"/>
                <a:gd name="T10" fmla="*/ 0 w 158"/>
                <a:gd name="T11" fmla="*/ 1 h 45"/>
                <a:gd name="T12" fmla="*/ 0 w 158"/>
                <a:gd name="T13" fmla="*/ 1 h 45"/>
                <a:gd name="T14" fmla="*/ 0 w 158"/>
                <a:gd name="T15" fmla="*/ 1 h 45"/>
                <a:gd name="T16" fmla="*/ 0 w 158"/>
                <a:gd name="T17" fmla="*/ 1 h 45"/>
                <a:gd name="T18" fmla="*/ 0 w 158"/>
                <a:gd name="T19" fmla="*/ 1 h 45"/>
                <a:gd name="T20" fmla="*/ 0 w 158"/>
                <a:gd name="T21" fmla="*/ 1 h 45"/>
                <a:gd name="T22" fmla="*/ 0 w 158"/>
                <a:gd name="T23" fmla="*/ 1 h 45"/>
                <a:gd name="T24" fmla="*/ 0 w 158"/>
                <a:gd name="T25" fmla="*/ 1 h 45"/>
                <a:gd name="T26" fmla="*/ 0 w 158"/>
                <a:gd name="T27" fmla="*/ 1 h 45"/>
                <a:gd name="T28" fmla="*/ 0 w 158"/>
                <a:gd name="T29" fmla="*/ 1 h 45"/>
                <a:gd name="T30" fmla="*/ 0 w 158"/>
                <a:gd name="T31" fmla="*/ 1 h 45"/>
                <a:gd name="T32" fmla="*/ 0 w 158"/>
                <a:gd name="T33" fmla="*/ 1 h 45"/>
                <a:gd name="T34" fmla="*/ 0 w 158"/>
                <a:gd name="T35" fmla="*/ 1 h 45"/>
                <a:gd name="T36" fmla="*/ 0 w 158"/>
                <a:gd name="T37" fmla="*/ 1 h 45"/>
                <a:gd name="T38" fmla="*/ 0 w 158"/>
                <a:gd name="T39" fmla="*/ 1 h 45"/>
                <a:gd name="T40" fmla="*/ 0 w 158"/>
                <a:gd name="T41" fmla="*/ 1 h 45"/>
                <a:gd name="T42" fmla="*/ 0 w 158"/>
                <a:gd name="T43" fmla="*/ 1 h 45"/>
                <a:gd name="T44" fmla="*/ 0 w 158"/>
                <a:gd name="T45" fmla="*/ 1 h 45"/>
                <a:gd name="T46" fmla="*/ 0 w 158"/>
                <a:gd name="T47" fmla="*/ 1 h 45"/>
                <a:gd name="T48" fmla="*/ 0 w 158"/>
                <a:gd name="T49" fmla="*/ 1 h 45"/>
                <a:gd name="T50" fmla="*/ 0 w 158"/>
                <a:gd name="T51" fmla="*/ 1 h 45"/>
                <a:gd name="T52" fmla="*/ 0 w 158"/>
                <a:gd name="T53" fmla="*/ 1 h 45"/>
                <a:gd name="T54" fmla="*/ 0 w 158"/>
                <a:gd name="T55" fmla="*/ 0 h 45"/>
                <a:gd name="T56" fmla="*/ 0 w 158"/>
                <a:gd name="T57" fmla="*/ 0 h 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8"/>
                <a:gd name="T88" fmla="*/ 0 h 45"/>
                <a:gd name="T89" fmla="*/ 158 w 158"/>
                <a:gd name="T90" fmla="*/ 45 h 4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8" h="45">
                  <a:moveTo>
                    <a:pt x="0" y="0"/>
                  </a:moveTo>
                  <a:lnTo>
                    <a:pt x="11" y="3"/>
                  </a:lnTo>
                  <a:lnTo>
                    <a:pt x="23" y="11"/>
                  </a:lnTo>
                  <a:lnTo>
                    <a:pt x="32" y="15"/>
                  </a:lnTo>
                  <a:lnTo>
                    <a:pt x="44" y="22"/>
                  </a:lnTo>
                  <a:lnTo>
                    <a:pt x="51" y="28"/>
                  </a:lnTo>
                  <a:lnTo>
                    <a:pt x="61" y="34"/>
                  </a:lnTo>
                  <a:lnTo>
                    <a:pt x="65" y="36"/>
                  </a:lnTo>
                  <a:lnTo>
                    <a:pt x="70" y="38"/>
                  </a:lnTo>
                  <a:lnTo>
                    <a:pt x="78" y="41"/>
                  </a:lnTo>
                  <a:lnTo>
                    <a:pt x="86" y="45"/>
                  </a:lnTo>
                  <a:lnTo>
                    <a:pt x="158" y="41"/>
                  </a:lnTo>
                  <a:lnTo>
                    <a:pt x="148" y="38"/>
                  </a:lnTo>
                  <a:lnTo>
                    <a:pt x="139" y="36"/>
                  </a:lnTo>
                  <a:lnTo>
                    <a:pt x="127" y="32"/>
                  </a:lnTo>
                  <a:lnTo>
                    <a:pt x="120" y="30"/>
                  </a:lnTo>
                  <a:lnTo>
                    <a:pt x="108" y="26"/>
                  </a:lnTo>
                  <a:lnTo>
                    <a:pt x="99" y="22"/>
                  </a:lnTo>
                  <a:lnTo>
                    <a:pt x="89" y="20"/>
                  </a:lnTo>
                  <a:lnTo>
                    <a:pt x="80" y="19"/>
                  </a:lnTo>
                  <a:lnTo>
                    <a:pt x="69" y="15"/>
                  </a:lnTo>
                  <a:lnTo>
                    <a:pt x="59" y="15"/>
                  </a:lnTo>
                  <a:lnTo>
                    <a:pt x="48" y="11"/>
                  </a:lnTo>
                  <a:lnTo>
                    <a:pt x="40" y="9"/>
                  </a:lnTo>
                  <a:lnTo>
                    <a:pt x="29" y="5"/>
                  </a:lnTo>
                  <a:lnTo>
                    <a:pt x="19" y="3"/>
                  </a:lnTo>
                  <a:lnTo>
                    <a:pt x="1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F6F08"/>
                </a:buClr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-106" charset="-128"/>
                <a:ea typeface="ＭＳ Ｐゴシック" pitchFamily="-106" charset="-128"/>
                <a:cs typeface="+mn-cs"/>
              </a:endParaRPr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2515" y="1925"/>
              <a:ext cx="104" cy="27"/>
            </a:xfrm>
            <a:custGeom>
              <a:avLst/>
              <a:gdLst>
                <a:gd name="T0" fmla="*/ 0 w 211"/>
                <a:gd name="T1" fmla="*/ 0 h 55"/>
                <a:gd name="T2" fmla="*/ 0 w 211"/>
                <a:gd name="T3" fmla="*/ 0 h 55"/>
                <a:gd name="T4" fmla="*/ 0 w 211"/>
                <a:gd name="T5" fmla="*/ 0 h 55"/>
                <a:gd name="T6" fmla="*/ 0 w 211"/>
                <a:gd name="T7" fmla="*/ 0 h 55"/>
                <a:gd name="T8" fmla="*/ 0 w 211"/>
                <a:gd name="T9" fmla="*/ 0 h 55"/>
                <a:gd name="T10" fmla="*/ 0 w 211"/>
                <a:gd name="T11" fmla="*/ 0 h 55"/>
                <a:gd name="T12" fmla="*/ 0 w 211"/>
                <a:gd name="T13" fmla="*/ 0 h 55"/>
                <a:gd name="T14" fmla="*/ 0 w 211"/>
                <a:gd name="T15" fmla="*/ 0 h 55"/>
                <a:gd name="T16" fmla="*/ 0 w 211"/>
                <a:gd name="T17" fmla="*/ 0 h 55"/>
                <a:gd name="T18" fmla="*/ 0 w 211"/>
                <a:gd name="T19" fmla="*/ 0 h 55"/>
                <a:gd name="T20" fmla="*/ 0 w 211"/>
                <a:gd name="T21" fmla="*/ 0 h 55"/>
                <a:gd name="T22" fmla="*/ 0 w 211"/>
                <a:gd name="T23" fmla="*/ 0 h 55"/>
                <a:gd name="T24" fmla="*/ 0 w 211"/>
                <a:gd name="T25" fmla="*/ 0 h 55"/>
                <a:gd name="T26" fmla="*/ 0 w 211"/>
                <a:gd name="T27" fmla="*/ 0 h 55"/>
                <a:gd name="T28" fmla="*/ 0 w 211"/>
                <a:gd name="T29" fmla="*/ 0 h 55"/>
                <a:gd name="T30" fmla="*/ 0 w 211"/>
                <a:gd name="T31" fmla="*/ 0 h 55"/>
                <a:gd name="T32" fmla="*/ 0 w 211"/>
                <a:gd name="T33" fmla="*/ 0 h 55"/>
                <a:gd name="T34" fmla="*/ 0 w 211"/>
                <a:gd name="T35" fmla="*/ 0 h 55"/>
                <a:gd name="T36" fmla="*/ 0 w 211"/>
                <a:gd name="T37" fmla="*/ 0 h 55"/>
                <a:gd name="T38" fmla="*/ 0 w 211"/>
                <a:gd name="T39" fmla="*/ 0 h 55"/>
                <a:gd name="T40" fmla="*/ 0 w 211"/>
                <a:gd name="T41" fmla="*/ 0 h 55"/>
                <a:gd name="T42" fmla="*/ 0 w 211"/>
                <a:gd name="T43" fmla="*/ 0 h 55"/>
                <a:gd name="T44" fmla="*/ 0 w 211"/>
                <a:gd name="T45" fmla="*/ 0 h 55"/>
                <a:gd name="T46" fmla="*/ 0 w 211"/>
                <a:gd name="T47" fmla="*/ 0 h 55"/>
                <a:gd name="T48" fmla="*/ 0 w 211"/>
                <a:gd name="T49" fmla="*/ 0 h 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1"/>
                <a:gd name="T76" fmla="*/ 0 h 55"/>
                <a:gd name="T77" fmla="*/ 211 w 211"/>
                <a:gd name="T78" fmla="*/ 55 h 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1" h="55">
                  <a:moveTo>
                    <a:pt x="0" y="0"/>
                  </a:moveTo>
                  <a:lnTo>
                    <a:pt x="8" y="4"/>
                  </a:lnTo>
                  <a:lnTo>
                    <a:pt x="19" y="10"/>
                  </a:lnTo>
                  <a:lnTo>
                    <a:pt x="29" y="17"/>
                  </a:lnTo>
                  <a:lnTo>
                    <a:pt x="40" y="25"/>
                  </a:lnTo>
                  <a:lnTo>
                    <a:pt x="52" y="29"/>
                  </a:lnTo>
                  <a:lnTo>
                    <a:pt x="65" y="34"/>
                  </a:lnTo>
                  <a:lnTo>
                    <a:pt x="71" y="36"/>
                  </a:lnTo>
                  <a:lnTo>
                    <a:pt x="78" y="38"/>
                  </a:lnTo>
                  <a:lnTo>
                    <a:pt x="88" y="42"/>
                  </a:lnTo>
                  <a:lnTo>
                    <a:pt x="97" y="44"/>
                  </a:lnTo>
                  <a:lnTo>
                    <a:pt x="111" y="46"/>
                  </a:lnTo>
                  <a:lnTo>
                    <a:pt x="124" y="48"/>
                  </a:lnTo>
                  <a:lnTo>
                    <a:pt x="130" y="48"/>
                  </a:lnTo>
                  <a:lnTo>
                    <a:pt x="137" y="50"/>
                  </a:lnTo>
                  <a:lnTo>
                    <a:pt x="143" y="50"/>
                  </a:lnTo>
                  <a:lnTo>
                    <a:pt x="150" y="52"/>
                  </a:lnTo>
                  <a:lnTo>
                    <a:pt x="162" y="53"/>
                  </a:lnTo>
                  <a:lnTo>
                    <a:pt x="175" y="53"/>
                  </a:lnTo>
                  <a:lnTo>
                    <a:pt x="185" y="53"/>
                  </a:lnTo>
                  <a:lnTo>
                    <a:pt x="194" y="55"/>
                  </a:lnTo>
                  <a:lnTo>
                    <a:pt x="211" y="42"/>
                  </a:lnTo>
                  <a:lnTo>
                    <a:pt x="15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F6F08"/>
                </a:buClr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-106" charset="-128"/>
                <a:ea typeface="ＭＳ Ｐゴシック" pitchFamily="-106" charset="-128"/>
                <a:cs typeface="+mn-cs"/>
              </a:endParaRPr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2578" y="1187"/>
              <a:ext cx="15" cy="37"/>
            </a:xfrm>
            <a:custGeom>
              <a:avLst/>
              <a:gdLst>
                <a:gd name="T0" fmla="*/ 1 w 32"/>
                <a:gd name="T1" fmla="*/ 0 h 74"/>
                <a:gd name="T2" fmla="*/ 1 w 32"/>
                <a:gd name="T3" fmla="*/ 1 h 74"/>
                <a:gd name="T4" fmla="*/ 1 w 32"/>
                <a:gd name="T5" fmla="*/ 1 h 74"/>
                <a:gd name="T6" fmla="*/ 1 w 32"/>
                <a:gd name="T7" fmla="*/ 1 h 74"/>
                <a:gd name="T8" fmla="*/ 1 w 32"/>
                <a:gd name="T9" fmla="*/ 1 h 74"/>
                <a:gd name="T10" fmla="*/ 1 w 32"/>
                <a:gd name="T11" fmla="*/ 1 h 74"/>
                <a:gd name="T12" fmla="*/ 1 w 32"/>
                <a:gd name="T13" fmla="*/ 1 h 74"/>
                <a:gd name="T14" fmla="*/ 1 w 32"/>
                <a:gd name="T15" fmla="*/ 1 h 74"/>
                <a:gd name="T16" fmla="*/ 0 w 32"/>
                <a:gd name="T17" fmla="*/ 1 h 74"/>
                <a:gd name="T18" fmla="*/ 0 w 32"/>
                <a:gd name="T19" fmla="*/ 1 h 74"/>
                <a:gd name="T20" fmla="*/ 1 w 32"/>
                <a:gd name="T21" fmla="*/ 1 h 74"/>
                <a:gd name="T22" fmla="*/ 1 w 32"/>
                <a:gd name="T23" fmla="*/ 1 h 74"/>
                <a:gd name="T24" fmla="*/ 1 w 32"/>
                <a:gd name="T25" fmla="*/ 1 h 74"/>
                <a:gd name="T26" fmla="*/ 1 w 32"/>
                <a:gd name="T27" fmla="*/ 1 h 74"/>
                <a:gd name="T28" fmla="*/ 1 w 32"/>
                <a:gd name="T29" fmla="*/ 1 h 74"/>
                <a:gd name="T30" fmla="*/ 1 w 32"/>
                <a:gd name="T31" fmla="*/ 1 h 74"/>
                <a:gd name="T32" fmla="*/ 1 w 32"/>
                <a:gd name="T33" fmla="*/ 0 h 74"/>
                <a:gd name="T34" fmla="*/ 1 w 32"/>
                <a:gd name="T35" fmla="*/ 0 h 7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2"/>
                <a:gd name="T55" fmla="*/ 0 h 74"/>
                <a:gd name="T56" fmla="*/ 32 w 32"/>
                <a:gd name="T57" fmla="*/ 74 h 7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2" h="74">
                  <a:moveTo>
                    <a:pt x="32" y="0"/>
                  </a:moveTo>
                  <a:lnTo>
                    <a:pt x="28" y="9"/>
                  </a:lnTo>
                  <a:lnTo>
                    <a:pt x="26" y="19"/>
                  </a:lnTo>
                  <a:lnTo>
                    <a:pt x="22" y="28"/>
                  </a:lnTo>
                  <a:lnTo>
                    <a:pt x="19" y="38"/>
                  </a:lnTo>
                  <a:lnTo>
                    <a:pt x="13" y="45"/>
                  </a:lnTo>
                  <a:lnTo>
                    <a:pt x="9" y="55"/>
                  </a:lnTo>
                  <a:lnTo>
                    <a:pt x="3" y="64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1" y="55"/>
                  </a:lnTo>
                  <a:lnTo>
                    <a:pt x="5" y="43"/>
                  </a:lnTo>
                  <a:lnTo>
                    <a:pt x="11" y="36"/>
                  </a:lnTo>
                  <a:lnTo>
                    <a:pt x="15" y="24"/>
                  </a:lnTo>
                  <a:lnTo>
                    <a:pt x="20" y="17"/>
                  </a:lnTo>
                  <a:lnTo>
                    <a:pt x="26" y="7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F6F08"/>
                </a:buClr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-106" charset="-128"/>
                <a:ea typeface="ＭＳ Ｐゴシック" pitchFamily="-106" charset="-128"/>
                <a:cs typeface="+mn-cs"/>
              </a:endParaRPr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1987" y="544"/>
              <a:ext cx="1848" cy="1349"/>
            </a:xfrm>
            <a:custGeom>
              <a:avLst/>
              <a:gdLst>
                <a:gd name="T0" fmla="*/ 2 w 3696"/>
                <a:gd name="T1" fmla="*/ 1 h 2700"/>
                <a:gd name="T2" fmla="*/ 1 w 3696"/>
                <a:gd name="T3" fmla="*/ 1 h 2700"/>
                <a:gd name="T4" fmla="*/ 1 w 3696"/>
                <a:gd name="T5" fmla="*/ 3 h 2700"/>
                <a:gd name="T6" fmla="*/ 1 w 3696"/>
                <a:gd name="T7" fmla="*/ 3 h 2700"/>
                <a:gd name="T8" fmla="*/ 1 w 3696"/>
                <a:gd name="T9" fmla="*/ 3 h 2700"/>
                <a:gd name="T10" fmla="*/ 1 w 3696"/>
                <a:gd name="T11" fmla="*/ 3 h 2700"/>
                <a:gd name="T12" fmla="*/ 1 w 3696"/>
                <a:gd name="T13" fmla="*/ 3 h 2700"/>
                <a:gd name="T14" fmla="*/ 1 w 3696"/>
                <a:gd name="T15" fmla="*/ 5 h 2700"/>
                <a:gd name="T16" fmla="*/ 1 w 3696"/>
                <a:gd name="T17" fmla="*/ 5 h 2700"/>
                <a:gd name="T18" fmla="*/ 1 w 3696"/>
                <a:gd name="T19" fmla="*/ 3 h 2700"/>
                <a:gd name="T20" fmla="*/ 1 w 3696"/>
                <a:gd name="T21" fmla="*/ 3 h 2700"/>
                <a:gd name="T22" fmla="*/ 1 w 3696"/>
                <a:gd name="T23" fmla="*/ 3 h 2700"/>
                <a:gd name="T24" fmla="*/ 1 w 3696"/>
                <a:gd name="T25" fmla="*/ 5 h 2700"/>
                <a:gd name="T26" fmla="*/ 2 w 3696"/>
                <a:gd name="T27" fmla="*/ 5 h 2700"/>
                <a:gd name="T28" fmla="*/ 2 w 3696"/>
                <a:gd name="T29" fmla="*/ 5 h 2700"/>
                <a:gd name="T30" fmla="*/ 1 w 3696"/>
                <a:gd name="T31" fmla="*/ 3 h 2700"/>
                <a:gd name="T32" fmla="*/ 1 w 3696"/>
                <a:gd name="T33" fmla="*/ 3 h 2700"/>
                <a:gd name="T34" fmla="*/ 1 w 3696"/>
                <a:gd name="T35" fmla="*/ 3 h 2700"/>
                <a:gd name="T36" fmla="*/ 1 w 3696"/>
                <a:gd name="T37" fmla="*/ 3 h 2700"/>
                <a:gd name="T38" fmla="*/ 1 w 3696"/>
                <a:gd name="T39" fmla="*/ 3 h 2700"/>
                <a:gd name="T40" fmla="*/ 2 w 3696"/>
                <a:gd name="T41" fmla="*/ 3 h 2700"/>
                <a:gd name="T42" fmla="*/ 2 w 3696"/>
                <a:gd name="T43" fmla="*/ 3 h 2700"/>
                <a:gd name="T44" fmla="*/ 2 w 3696"/>
                <a:gd name="T45" fmla="*/ 3 h 2700"/>
                <a:gd name="T46" fmla="*/ 1 w 3696"/>
                <a:gd name="T47" fmla="*/ 3 h 2700"/>
                <a:gd name="T48" fmla="*/ 2 w 3696"/>
                <a:gd name="T49" fmla="*/ 3 h 2700"/>
                <a:gd name="T50" fmla="*/ 2 w 3696"/>
                <a:gd name="T51" fmla="*/ 3 h 2700"/>
                <a:gd name="T52" fmla="*/ 3 w 3696"/>
                <a:gd name="T53" fmla="*/ 3 h 2700"/>
                <a:gd name="T54" fmla="*/ 4 w 3696"/>
                <a:gd name="T55" fmla="*/ 1 h 2700"/>
                <a:gd name="T56" fmla="*/ 4 w 3696"/>
                <a:gd name="T57" fmla="*/ 1 h 2700"/>
                <a:gd name="T58" fmla="*/ 5 w 3696"/>
                <a:gd name="T59" fmla="*/ 1 h 2700"/>
                <a:gd name="T60" fmla="*/ 5 w 3696"/>
                <a:gd name="T61" fmla="*/ 3 h 2700"/>
                <a:gd name="T62" fmla="*/ 5 w 3696"/>
                <a:gd name="T63" fmla="*/ 3 h 2700"/>
                <a:gd name="T64" fmla="*/ 6 w 3696"/>
                <a:gd name="T65" fmla="*/ 3 h 2700"/>
                <a:gd name="T66" fmla="*/ 7 w 3696"/>
                <a:gd name="T67" fmla="*/ 1 h 2700"/>
                <a:gd name="T68" fmla="*/ 7 w 3696"/>
                <a:gd name="T69" fmla="*/ 5 h 2700"/>
                <a:gd name="T70" fmla="*/ 7 w 3696"/>
                <a:gd name="T71" fmla="*/ 5 h 2700"/>
                <a:gd name="T72" fmla="*/ 7 w 3696"/>
                <a:gd name="T73" fmla="*/ 3 h 2700"/>
                <a:gd name="T74" fmla="*/ 7 w 3696"/>
                <a:gd name="T75" fmla="*/ 3 h 2700"/>
                <a:gd name="T76" fmla="*/ 7 w 3696"/>
                <a:gd name="T77" fmla="*/ 3 h 2700"/>
                <a:gd name="T78" fmla="*/ 7 w 3696"/>
                <a:gd name="T79" fmla="*/ 3 h 2700"/>
                <a:gd name="T80" fmla="*/ 7 w 3696"/>
                <a:gd name="T81" fmla="*/ 3 h 2700"/>
                <a:gd name="T82" fmla="*/ 7 w 3696"/>
                <a:gd name="T83" fmla="*/ 3 h 2700"/>
                <a:gd name="T84" fmla="*/ 7 w 3696"/>
                <a:gd name="T85" fmla="*/ 3 h 2700"/>
                <a:gd name="T86" fmla="*/ 7 w 3696"/>
                <a:gd name="T87" fmla="*/ 5 h 2700"/>
                <a:gd name="T88" fmla="*/ 7 w 3696"/>
                <a:gd name="T89" fmla="*/ 5 h 2700"/>
                <a:gd name="T90" fmla="*/ 7 w 3696"/>
                <a:gd name="T91" fmla="*/ 5 h 2700"/>
                <a:gd name="T92" fmla="*/ 7 w 3696"/>
                <a:gd name="T93" fmla="*/ 5 h 2700"/>
                <a:gd name="T94" fmla="*/ 7 w 3696"/>
                <a:gd name="T95" fmla="*/ 3 h 2700"/>
                <a:gd name="T96" fmla="*/ 7 w 3696"/>
                <a:gd name="T97" fmla="*/ 3 h 2700"/>
                <a:gd name="T98" fmla="*/ 7 w 3696"/>
                <a:gd name="T99" fmla="*/ 3 h 2700"/>
                <a:gd name="T100" fmla="*/ 7 w 3696"/>
                <a:gd name="T101" fmla="*/ 3 h 2700"/>
                <a:gd name="T102" fmla="*/ 7 w 3696"/>
                <a:gd name="T103" fmla="*/ 5 h 2700"/>
                <a:gd name="T104" fmla="*/ 7 w 3696"/>
                <a:gd name="T105" fmla="*/ 5 h 2700"/>
                <a:gd name="T106" fmla="*/ 7 w 3696"/>
                <a:gd name="T107" fmla="*/ 5 h 2700"/>
                <a:gd name="T108" fmla="*/ 7 w 3696"/>
                <a:gd name="T109" fmla="*/ 3 h 2700"/>
                <a:gd name="T110" fmla="*/ 7 w 3696"/>
                <a:gd name="T111" fmla="*/ 3 h 2700"/>
                <a:gd name="T112" fmla="*/ 7 w 3696"/>
                <a:gd name="T113" fmla="*/ 1 h 2700"/>
                <a:gd name="T114" fmla="*/ 5 w 3696"/>
                <a:gd name="T115" fmla="*/ 3 h 2700"/>
                <a:gd name="T116" fmla="*/ 5 w 3696"/>
                <a:gd name="T117" fmla="*/ 1 h 2700"/>
                <a:gd name="T118" fmla="*/ 5 w 3696"/>
                <a:gd name="T119" fmla="*/ 1 h 2700"/>
                <a:gd name="T120" fmla="*/ 4 w 3696"/>
                <a:gd name="T121" fmla="*/ 1 h 2700"/>
                <a:gd name="T122" fmla="*/ 4 w 3696"/>
                <a:gd name="T123" fmla="*/ 1 h 2700"/>
                <a:gd name="T124" fmla="*/ 3 w 3696"/>
                <a:gd name="T125" fmla="*/ 1 h 27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696"/>
                <a:gd name="T190" fmla="*/ 0 h 2700"/>
                <a:gd name="T191" fmla="*/ 3696 w 3696"/>
                <a:gd name="T192" fmla="*/ 2700 h 270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696" h="2700">
                  <a:moveTo>
                    <a:pt x="1017" y="1238"/>
                  </a:moveTo>
                  <a:lnTo>
                    <a:pt x="1002" y="1223"/>
                  </a:lnTo>
                  <a:lnTo>
                    <a:pt x="989" y="1210"/>
                  </a:lnTo>
                  <a:lnTo>
                    <a:pt x="973" y="1196"/>
                  </a:lnTo>
                  <a:lnTo>
                    <a:pt x="960" y="1181"/>
                  </a:lnTo>
                  <a:lnTo>
                    <a:pt x="945" y="1168"/>
                  </a:lnTo>
                  <a:lnTo>
                    <a:pt x="932" y="1154"/>
                  </a:lnTo>
                  <a:lnTo>
                    <a:pt x="916" y="1139"/>
                  </a:lnTo>
                  <a:lnTo>
                    <a:pt x="903" y="1128"/>
                  </a:lnTo>
                  <a:lnTo>
                    <a:pt x="888" y="1113"/>
                  </a:lnTo>
                  <a:lnTo>
                    <a:pt x="873" y="1101"/>
                  </a:lnTo>
                  <a:lnTo>
                    <a:pt x="857" y="1086"/>
                  </a:lnTo>
                  <a:lnTo>
                    <a:pt x="844" y="1075"/>
                  </a:lnTo>
                  <a:lnTo>
                    <a:pt x="829" y="1059"/>
                  </a:lnTo>
                  <a:lnTo>
                    <a:pt x="814" y="1048"/>
                  </a:lnTo>
                  <a:lnTo>
                    <a:pt x="799" y="1035"/>
                  </a:lnTo>
                  <a:lnTo>
                    <a:pt x="783" y="1023"/>
                  </a:lnTo>
                  <a:lnTo>
                    <a:pt x="766" y="1010"/>
                  </a:lnTo>
                  <a:lnTo>
                    <a:pt x="751" y="997"/>
                  </a:lnTo>
                  <a:lnTo>
                    <a:pt x="736" y="983"/>
                  </a:lnTo>
                  <a:lnTo>
                    <a:pt x="721" y="972"/>
                  </a:lnTo>
                  <a:lnTo>
                    <a:pt x="703" y="961"/>
                  </a:lnTo>
                  <a:lnTo>
                    <a:pt x="686" y="947"/>
                  </a:lnTo>
                  <a:lnTo>
                    <a:pt x="671" y="936"/>
                  </a:lnTo>
                  <a:lnTo>
                    <a:pt x="656" y="924"/>
                  </a:lnTo>
                  <a:lnTo>
                    <a:pt x="639" y="911"/>
                  </a:lnTo>
                  <a:lnTo>
                    <a:pt x="622" y="900"/>
                  </a:lnTo>
                  <a:lnTo>
                    <a:pt x="607" y="886"/>
                  </a:lnTo>
                  <a:lnTo>
                    <a:pt x="589" y="875"/>
                  </a:lnTo>
                  <a:lnTo>
                    <a:pt x="572" y="864"/>
                  </a:lnTo>
                  <a:lnTo>
                    <a:pt x="557" y="852"/>
                  </a:lnTo>
                  <a:lnTo>
                    <a:pt x="540" y="841"/>
                  </a:lnTo>
                  <a:lnTo>
                    <a:pt x="525" y="829"/>
                  </a:lnTo>
                  <a:lnTo>
                    <a:pt x="508" y="816"/>
                  </a:lnTo>
                  <a:lnTo>
                    <a:pt x="491" y="805"/>
                  </a:lnTo>
                  <a:lnTo>
                    <a:pt x="473" y="791"/>
                  </a:lnTo>
                  <a:lnTo>
                    <a:pt x="456" y="780"/>
                  </a:lnTo>
                  <a:lnTo>
                    <a:pt x="439" y="768"/>
                  </a:lnTo>
                  <a:lnTo>
                    <a:pt x="422" y="757"/>
                  </a:lnTo>
                  <a:lnTo>
                    <a:pt x="407" y="746"/>
                  </a:lnTo>
                  <a:lnTo>
                    <a:pt x="390" y="734"/>
                  </a:lnTo>
                  <a:lnTo>
                    <a:pt x="373" y="721"/>
                  </a:lnTo>
                  <a:lnTo>
                    <a:pt x="356" y="710"/>
                  </a:lnTo>
                  <a:lnTo>
                    <a:pt x="338" y="698"/>
                  </a:lnTo>
                  <a:lnTo>
                    <a:pt x="323" y="687"/>
                  </a:lnTo>
                  <a:lnTo>
                    <a:pt x="304" y="675"/>
                  </a:lnTo>
                  <a:lnTo>
                    <a:pt x="289" y="664"/>
                  </a:lnTo>
                  <a:lnTo>
                    <a:pt x="272" y="652"/>
                  </a:lnTo>
                  <a:lnTo>
                    <a:pt x="257" y="641"/>
                  </a:lnTo>
                  <a:lnTo>
                    <a:pt x="240" y="628"/>
                  </a:lnTo>
                  <a:lnTo>
                    <a:pt x="222" y="616"/>
                  </a:lnTo>
                  <a:lnTo>
                    <a:pt x="205" y="605"/>
                  </a:lnTo>
                  <a:lnTo>
                    <a:pt x="190" y="594"/>
                  </a:lnTo>
                  <a:lnTo>
                    <a:pt x="173" y="582"/>
                  </a:lnTo>
                  <a:lnTo>
                    <a:pt x="158" y="571"/>
                  </a:lnTo>
                  <a:lnTo>
                    <a:pt x="141" y="559"/>
                  </a:lnTo>
                  <a:lnTo>
                    <a:pt x="126" y="548"/>
                  </a:lnTo>
                  <a:lnTo>
                    <a:pt x="108" y="537"/>
                  </a:lnTo>
                  <a:lnTo>
                    <a:pt x="93" y="525"/>
                  </a:lnTo>
                  <a:lnTo>
                    <a:pt x="76" y="514"/>
                  </a:lnTo>
                  <a:lnTo>
                    <a:pt x="61" y="502"/>
                  </a:lnTo>
                  <a:lnTo>
                    <a:pt x="46" y="491"/>
                  </a:lnTo>
                  <a:lnTo>
                    <a:pt x="30" y="479"/>
                  </a:lnTo>
                  <a:lnTo>
                    <a:pt x="15" y="468"/>
                  </a:lnTo>
                  <a:lnTo>
                    <a:pt x="0" y="457"/>
                  </a:lnTo>
                  <a:lnTo>
                    <a:pt x="4" y="483"/>
                  </a:lnTo>
                  <a:lnTo>
                    <a:pt x="10" y="512"/>
                  </a:lnTo>
                  <a:lnTo>
                    <a:pt x="13" y="540"/>
                  </a:lnTo>
                  <a:lnTo>
                    <a:pt x="19" y="569"/>
                  </a:lnTo>
                  <a:lnTo>
                    <a:pt x="23" y="597"/>
                  </a:lnTo>
                  <a:lnTo>
                    <a:pt x="27" y="624"/>
                  </a:lnTo>
                  <a:lnTo>
                    <a:pt x="30" y="652"/>
                  </a:lnTo>
                  <a:lnTo>
                    <a:pt x="36" y="681"/>
                  </a:lnTo>
                  <a:lnTo>
                    <a:pt x="38" y="708"/>
                  </a:lnTo>
                  <a:lnTo>
                    <a:pt x="42" y="738"/>
                  </a:lnTo>
                  <a:lnTo>
                    <a:pt x="46" y="765"/>
                  </a:lnTo>
                  <a:lnTo>
                    <a:pt x="49" y="793"/>
                  </a:lnTo>
                  <a:lnTo>
                    <a:pt x="51" y="820"/>
                  </a:lnTo>
                  <a:lnTo>
                    <a:pt x="55" y="848"/>
                  </a:lnTo>
                  <a:lnTo>
                    <a:pt x="59" y="875"/>
                  </a:lnTo>
                  <a:lnTo>
                    <a:pt x="63" y="903"/>
                  </a:lnTo>
                  <a:lnTo>
                    <a:pt x="67" y="930"/>
                  </a:lnTo>
                  <a:lnTo>
                    <a:pt x="68" y="959"/>
                  </a:lnTo>
                  <a:lnTo>
                    <a:pt x="70" y="985"/>
                  </a:lnTo>
                  <a:lnTo>
                    <a:pt x="74" y="1014"/>
                  </a:lnTo>
                  <a:lnTo>
                    <a:pt x="78" y="1040"/>
                  </a:lnTo>
                  <a:lnTo>
                    <a:pt x="80" y="1067"/>
                  </a:lnTo>
                  <a:lnTo>
                    <a:pt x="82" y="1096"/>
                  </a:lnTo>
                  <a:lnTo>
                    <a:pt x="86" y="1124"/>
                  </a:lnTo>
                  <a:lnTo>
                    <a:pt x="89" y="1151"/>
                  </a:lnTo>
                  <a:lnTo>
                    <a:pt x="91" y="1177"/>
                  </a:lnTo>
                  <a:lnTo>
                    <a:pt x="95" y="1204"/>
                  </a:lnTo>
                  <a:lnTo>
                    <a:pt x="99" y="1231"/>
                  </a:lnTo>
                  <a:lnTo>
                    <a:pt x="101" y="1257"/>
                  </a:lnTo>
                  <a:lnTo>
                    <a:pt x="105" y="1286"/>
                  </a:lnTo>
                  <a:lnTo>
                    <a:pt x="108" y="1312"/>
                  </a:lnTo>
                  <a:lnTo>
                    <a:pt x="112" y="1341"/>
                  </a:lnTo>
                  <a:lnTo>
                    <a:pt x="116" y="1366"/>
                  </a:lnTo>
                  <a:lnTo>
                    <a:pt x="120" y="1392"/>
                  </a:lnTo>
                  <a:lnTo>
                    <a:pt x="124" y="1419"/>
                  </a:lnTo>
                  <a:lnTo>
                    <a:pt x="127" y="1445"/>
                  </a:lnTo>
                  <a:lnTo>
                    <a:pt x="131" y="1472"/>
                  </a:lnTo>
                  <a:lnTo>
                    <a:pt x="135" y="1499"/>
                  </a:lnTo>
                  <a:lnTo>
                    <a:pt x="139" y="1525"/>
                  </a:lnTo>
                  <a:lnTo>
                    <a:pt x="143" y="1552"/>
                  </a:lnTo>
                  <a:lnTo>
                    <a:pt x="146" y="1577"/>
                  </a:lnTo>
                  <a:lnTo>
                    <a:pt x="152" y="1603"/>
                  </a:lnTo>
                  <a:lnTo>
                    <a:pt x="158" y="1630"/>
                  </a:lnTo>
                  <a:lnTo>
                    <a:pt x="162" y="1656"/>
                  </a:lnTo>
                  <a:lnTo>
                    <a:pt x="167" y="1681"/>
                  </a:lnTo>
                  <a:lnTo>
                    <a:pt x="173" y="1708"/>
                  </a:lnTo>
                  <a:lnTo>
                    <a:pt x="179" y="1734"/>
                  </a:lnTo>
                  <a:lnTo>
                    <a:pt x="186" y="1761"/>
                  </a:lnTo>
                  <a:lnTo>
                    <a:pt x="190" y="1786"/>
                  </a:lnTo>
                  <a:lnTo>
                    <a:pt x="198" y="1812"/>
                  </a:lnTo>
                  <a:lnTo>
                    <a:pt x="205" y="1837"/>
                  </a:lnTo>
                  <a:lnTo>
                    <a:pt x="213" y="1864"/>
                  </a:lnTo>
                  <a:lnTo>
                    <a:pt x="219" y="1888"/>
                  </a:lnTo>
                  <a:lnTo>
                    <a:pt x="226" y="1913"/>
                  </a:lnTo>
                  <a:lnTo>
                    <a:pt x="236" y="1940"/>
                  </a:lnTo>
                  <a:lnTo>
                    <a:pt x="243" y="1966"/>
                  </a:lnTo>
                  <a:lnTo>
                    <a:pt x="251" y="1989"/>
                  </a:lnTo>
                  <a:lnTo>
                    <a:pt x="260" y="2016"/>
                  </a:lnTo>
                  <a:lnTo>
                    <a:pt x="270" y="2040"/>
                  </a:lnTo>
                  <a:lnTo>
                    <a:pt x="281" y="2067"/>
                  </a:lnTo>
                  <a:lnTo>
                    <a:pt x="291" y="2092"/>
                  </a:lnTo>
                  <a:lnTo>
                    <a:pt x="300" y="2117"/>
                  </a:lnTo>
                  <a:lnTo>
                    <a:pt x="312" y="2141"/>
                  </a:lnTo>
                  <a:lnTo>
                    <a:pt x="325" y="2168"/>
                  </a:lnTo>
                  <a:lnTo>
                    <a:pt x="327" y="2174"/>
                  </a:lnTo>
                  <a:lnTo>
                    <a:pt x="329" y="2172"/>
                  </a:lnTo>
                  <a:lnTo>
                    <a:pt x="329" y="2168"/>
                  </a:lnTo>
                  <a:lnTo>
                    <a:pt x="329" y="2162"/>
                  </a:lnTo>
                  <a:lnTo>
                    <a:pt x="327" y="2155"/>
                  </a:lnTo>
                  <a:lnTo>
                    <a:pt x="327" y="2147"/>
                  </a:lnTo>
                  <a:lnTo>
                    <a:pt x="323" y="2136"/>
                  </a:lnTo>
                  <a:lnTo>
                    <a:pt x="321" y="2124"/>
                  </a:lnTo>
                  <a:lnTo>
                    <a:pt x="319" y="2111"/>
                  </a:lnTo>
                  <a:lnTo>
                    <a:pt x="318" y="2098"/>
                  </a:lnTo>
                  <a:lnTo>
                    <a:pt x="316" y="2088"/>
                  </a:lnTo>
                  <a:lnTo>
                    <a:pt x="314" y="2080"/>
                  </a:lnTo>
                  <a:lnTo>
                    <a:pt x="312" y="2073"/>
                  </a:lnTo>
                  <a:lnTo>
                    <a:pt x="312" y="2065"/>
                  </a:lnTo>
                  <a:lnTo>
                    <a:pt x="308" y="2056"/>
                  </a:lnTo>
                  <a:lnTo>
                    <a:pt x="308" y="2046"/>
                  </a:lnTo>
                  <a:lnTo>
                    <a:pt x="306" y="2039"/>
                  </a:lnTo>
                  <a:lnTo>
                    <a:pt x="304" y="2031"/>
                  </a:lnTo>
                  <a:lnTo>
                    <a:pt x="302" y="2020"/>
                  </a:lnTo>
                  <a:lnTo>
                    <a:pt x="300" y="2010"/>
                  </a:lnTo>
                  <a:lnTo>
                    <a:pt x="297" y="2001"/>
                  </a:lnTo>
                  <a:lnTo>
                    <a:pt x="297" y="1991"/>
                  </a:lnTo>
                  <a:lnTo>
                    <a:pt x="293" y="1980"/>
                  </a:lnTo>
                  <a:lnTo>
                    <a:pt x="291" y="1970"/>
                  </a:lnTo>
                  <a:lnTo>
                    <a:pt x="289" y="1959"/>
                  </a:lnTo>
                  <a:lnTo>
                    <a:pt x="287" y="1951"/>
                  </a:lnTo>
                  <a:lnTo>
                    <a:pt x="285" y="1940"/>
                  </a:lnTo>
                  <a:lnTo>
                    <a:pt x="281" y="1928"/>
                  </a:lnTo>
                  <a:lnTo>
                    <a:pt x="280" y="1919"/>
                  </a:lnTo>
                  <a:lnTo>
                    <a:pt x="278" y="1909"/>
                  </a:lnTo>
                  <a:lnTo>
                    <a:pt x="276" y="1898"/>
                  </a:lnTo>
                  <a:lnTo>
                    <a:pt x="274" y="1888"/>
                  </a:lnTo>
                  <a:lnTo>
                    <a:pt x="270" y="1879"/>
                  </a:lnTo>
                  <a:lnTo>
                    <a:pt x="270" y="1867"/>
                  </a:lnTo>
                  <a:lnTo>
                    <a:pt x="266" y="1856"/>
                  </a:lnTo>
                  <a:lnTo>
                    <a:pt x="264" y="1847"/>
                  </a:lnTo>
                  <a:lnTo>
                    <a:pt x="260" y="1837"/>
                  </a:lnTo>
                  <a:lnTo>
                    <a:pt x="259" y="1826"/>
                  </a:lnTo>
                  <a:lnTo>
                    <a:pt x="257" y="1814"/>
                  </a:lnTo>
                  <a:lnTo>
                    <a:pt x="255" y="1805"/>
                  </a:lnTo>
                  <a:lnTo>
                    <a:pt x="253" y="1795"/>
                  </a:lnTo>
                  <a:lnTo>
                    <a:pt x="251" y="1786"/>
                  </a:lnTo>
                  <a:lnTo>
                    <a:pt x="247" y="1776"/>
                  </a:lnTo>
                  <a:lnTo>
                    <a:pt x="247" y="1767"/>
                  </a:lnTo>
                  <a:lnTo>
                    <a:pt x="243" y="1757"/>
                  </a:lnTo>
                  <a:lnTo>
                    <a:pt x="243" y="1748"/>
                  </a:lnTo>
                  <a:lnTo>
                    <a:pt x="240" y="1738"/>
                  </a:lnTo>
                  <a:lnTo>
                    <a:pt x="240" y="1729"/>
                  </a:lnTo>
                  <a:lnTo>
                    <a:pt x="236" y="1721"/>
                  </a:lnTo>
                  <a:lnTo>
                    <a:pt x="236" y="1713"/>
                  </a:lnTo>
                  <a:lnTo>
                    <a:pt x="112" y="928"/>
                  </a:lnTo>
                  <a:lnTo>
                    <a:pt x="116" y="943"/>
                  </a:lnTo>
                  <a:lnTo>
                    <a:pt x="120" y="957"/>
                  </a:lnTo>
                  <a:lnTo>
                    <a:pt x="124" y="972"/>
                  </a:lnTo>
                  <a:lnTo>
                    <a:pt x="127" y="989"/>
                  </a:lnTo>
                  <a:lnTo>
                    <a:pt x="131" y="1006"/>
                  </a:lnTo>
                  <a:lnTo>
                    <a:pt x="135" y="1025"/>
                  </a:lnTo>
                  <a:lnTo>
                    <a:pt x="139" y="1042"/>
                  </a:lnTo>
                  <a:lnTo>
                    <a:pt x="143" y="1061"/>
                  </a:lnTo>
                  <a:lnTo>
                    <a:pt x="146" y="1082"/>
                  </a:lnTo>
                  <a:lnTo>
                    <a:pt x="152" y="1103"/>
                  </a:lnTo>
                  <a:lnTo>
                    <a:pt x="156" y="1124"/>
                  </a:lnTo>
                  <a:lnTo>
                    <a:pt x="160" y="1145"/>
                  </a:lnTo>
                  <a:lnTo>
                    <a:pt x="165" y="1166"/>
                  </a:lnTo>
                  <a:lnTo>
                    <a:pt x="169" y="1189"/>
                  </a:lnTo>
                  <a:lnTo>
                    <a:pt x="173" y="1211"/>
                  </a:lnTo>
                  <a:lnTo>
                    <a:pt x="179" y="1234"/>
                  </a:lnTo>
                  <a:lnTo>
                    <a:pt x="184" y="1259"/>
                  </a:lnTo>
                  <a:lnTo>
                    <a:pt x="190" y="1284"/>
                  </a:lnTo>
                  <a:lnTo>
                    <a:pt x="194" y="1307"/>
                  </a:lnTo>
                  <a:lnTo>
                    <a:pt x="200" y="1331"/>
                  </a:lnTo>
                  <a:lnTo>
                    <a:pt x="205" y="1356"/>
                  </a:lnTo>
                  <a:lnTo>
                    <a:pt x="211" y="1381"/>
                  </a:lnTo>
                  <a:lnTo>
                    <a:pt x="217" y="1404"/>
                  </a:lnTo>
                  <a:lnTo>
                    <a:pt x="222" y="1428"/>
                  </a:lnTo>
                  <a:lnTo>
                    <a:pt x="228" y="1453"/>
                  </a:lnTo>
                  <a:lnTo>
                    <a:pt x="234" y="1478"/>
                  </a:lnTo>
                  <a:lnTo>
                    <a:pt x="238" y="1500"/>
                  </a:lnTo>
                  <a:lnTo>
                    <a:pt x="243" y="1525"/>
                  </a:lnTo>
                  <a:lnTo>
                    <a:pt x="249" y="1550"/>
                  </a:lnTo>
                  <a:lnTo>
                    <a:pt x="255" y="1573"/>
                  </a:lnTo>
                  <a:lnTo>
                    <a:pt x="259" y="1596"/>
                  </a:lnTo>
                  <a:lnTo>
                    <a:pt x="266" y="1618"/>
                  </a:lnTo>
                  <a:lnTo>
                    <a:pt x="270" y="1641"/>
                  </a:lnTo>
                  <a:lnTo>
                    <a:pt x="278" y="1666"/>
                  </a:lnTo>
                  <a:lnTo>
                    <a:pt x="281" y="1687"/>
                  </a:lnTo>
                  <a:lnTo>
                    <a:pt x="287" y="1708"/>
                  </a:lnTo>
                  <a:lnTo>
                    <a:pt x="293" y="1729"/>
                  </a:lnTo>
                  <a:lnTo>
                    <a:pt x="299" y="1750"/>
                  </a:lnTo>
                  <a:lnTo>
                    <a:pt x="304" y="1769"/>
                  </a:lnTo>
                  <a:lnTo>
                    <a:pt x="308" y="1790"/>
                  </a:lnTo>
                  <a:lnTo>
                    <a:pt x="314" y="1807"/>
                  </a:lnTo>
                  <a:lnTo>
                    <a:pt x="319" y="1826"/>
                  </a:lnTo>
                  <a:lnTo>
                    <a:pt x="323" y="1843"/>
                  </a:lnTo>
                  <a:lnTo>
                    <a:pt x="329" y="1860"/>
                  </a:lnTo>
                  <a:lnTo>
                    <a:pt x="333" y="1875"/>
                  </a:lnTo>
                  <a:lnTo>
                    <a:pt x="338" y="1890"/>
                  </a:lnTo>
                  <a:lnTo>
                    <a:pt x="342" y="1902"/>
                  </a:lnTo>
                  <a:lnTo>
                    <a:pt x="346" y="1917"/>
                  </a:lnTo>
                  <a:lnTo>
                    <a:pt x="352" y="1928"/>
                  </a:lnTo>
                  <a:lnTo>
                    <a:pt x="357" y="1940"/>
                  </a:lnTo>
                  <a:lnTo>
                    <a:pt x="361" y="1949"/>
                  </a:lnTo>
                  <a:lnTo>
                    <a:pt x="365" y="1959"/>
                  </a:lnTo>
                  <a:lnTo>
                    <a:pt x="369" y="1966"/>
                  </a:lnTo>
                  <a:lnTo>
                    <a:pt x="373" y="1974"/>
                  </a:lnTo>
                  <a:lnTo>
                    <a:pt x="378" y="1983"/>
                  </a:lnTo>
                  <a:lnTo>
                    <a:pt x="386" y="1989"/>
                  </a:lnTo>
                  <a:lnTo>
                    <a:pt x="386" y="1993"/>
                  </a:lnTo>
                  <a:lnTo>
                    <a:pt x="388" y="1999"/>
                  </a:lnTo>
                  <a:lnTo>
                    <a:pt x="388" y="2006"/>
                  </a:lnTo>
                  <a:lnTo>
                    <a:pt x="392" y="2018"/>
                  </a:lnTo>
                  <a:lnTo>
                    <a:pt x="395" y="2027"/>
                  </a:lnTo>
                  <a:lnTo>
                    <a:pt x="399" y="2040"/>
                  </a:lnTo>
                  <a:lnTo>
                    <a:pt x="403" y="2052"/>
                  </a:lnTo>
                  <a:lnTo>
                    <a:pt x="407" y="2065"/>
                  </a:lnTo>
                  <a:lnTo>
                    <a:pt x="409" y="2077"/>
                  </a:lnTo>
                  <a:lnTo>
                    <a:pt x="411" y="2088"/>
                  </a:lnTo>
                  <a:lnTo>
                    <a:pt x="414" y="2099"/>
                  </a:lnTo>
                  <a:lnTo>
                    <a:pt x="416" y="2109"/>
                  </a:lnTo>
                  <a:lnTo>
                    <a:pt x="418" y="2117"/>
                  </a:lnTo>
                  <a:lnTo>
                    <a:pt x="418" y="2124"/>
                  </a:lnTo>
                  <a:lnTo>
                    <a:pt x="418" y="2130"/>
                  </a:lnTo>
                  <a:lnTo>
                    <a:pt x="418" y="2134"/>
                  </a:lnTo>
                  <a:lnTo>
                    <a:pt x="420" y="2141"/>
                  </a:lnTo>
                  <a:lnTo>
                    <a:pt x="422" y="2149"/>
                  </a:lnTo>
                  <a:lnTo>
                    <a:pt x="426" y="2156"/>
                  </a:lnTo>
                  <a:lnTo>
                    <a:pt x="428" y="2164"/>
                  </a:lnTo>
                  <a:lnTo>
                    <a:pt x="430" y="2172"/>
                  </a:lnTo>
                  <a:lnTo>
                    <a:pt x="434" y="2179"/>
                  </a:lnTo>
                  <a:lnTo>
                    <a:pt x="435" y="2187"/>
                  </a:lnTo>
                  <a:lnTo>
                    <a:pt x="439" y="2196"/>
                  </a:lnTo>
                  <a:lnTo>
                    <a:pt x="441" y="2202"/>
                  </a:lnTo>
                  <a:lnTo>
                    <a:pt x="445" y="2210"/>
                  </a:lnTo>
                  <a:lnTo>
                    <a:pt x="447" y="2217"/>
                  </a:lnTo>
                  <a:lnTo>
                    <a:pt x="451" y="2225"/>
                  </a:lnTo>
                  <a:lnTo>
                    <a:pt x="453" y="2233"/>
                  </a:lnTo>
                  <a:lnTo>
                    <a:pt x="456" y="2240"/>
                  </a:lnTo>
                  <a:lnTo>
                    <a:pt x="458" y="2248"/>
                  </a:lnTo>
                  <a:lnTo>
                    <a:pt x="462" y="2255"/>
                  </a:lnTo>
                  <a:lnTo>
                    <a:pt x="466" y="2269"/>
                  </a:lnTo>
                  <a:lnTo>
                    <a:pt x="470" y="2282"/>
                  </a:lnTo>
                  <a:lnTo>
                    <a:pt x="475" y="2293"/>
                  </a:lnTo>
                  <a:lnTo>
                    <a:pt x="481" y="2305"/>
                  </a:lnTo>
                  <a:lnTo>
                    <a:pt x="485" y="2312"/>
                  </a:lnTo>
                  <a:lnTo>
                    <a:pt x="489" y="2322"/>
                  </a:lnTo>
                  <a:lnTo>
                    <a:pt x="492" y="2328"/>
                  </a:lnTo>
                  <a:lnTo>
                    <a:pt x="496" y="2335"/>
                  </a:lnTo>
                  <a:lnTo>
                    <a:pt x="502" y="2343"/>
                  </a:lnTo>
                  <a:lnTo>
                    <a:pt x="504" y="2343"/>
                  </a:lnTo>
                  <a:lnTo>
                    <a:pt x="504" y="2339"/>
                  </a:lnTo>
                  <a:lnTo>
                    <a:pt x="504" y="2335"/>
                  </a:lnTo>
                  <a:lnTo>
                    <a:pt x="502" y="2328"/>
                  </a:lnTo>
                  <a:lnTo>
                    <a:pt x="502" y="2320"/>
                  </a:lnTo>
                  <a:lnTo>
                    <a:pt x="500" y="2309"/>
                  </a:lnTo>
                  <a:lnTo>
                    <a:pt x="496" y="2297"/>
                  </a:lnTo>
                  <a:lnTo>
                    <a:pt x="494" y="2288"/>
                  </a:lnTo>
                  <a:lnTo>
                    <a:pt x="494" y="2280"/>
                  </a:lnTo>
                  <a:lnTo>
                    <a:pt x="491" y="2271"/>
                  </a:lnTo>
                  <a:lnTo>
                    <a:pt x="489" y="2263"/>
                  </a:lnTo>
                  <a:lnTo>
                    <a:pt x="487" y="2252"/>
                  </a:lnTo>
                  <a:lnTo>
                    <a:pt x="483" y="2240"/>
                  </a:lnTo>
                  <a:lnTo>
                    <a:pt x="479" y="2229"/>
                  </a:lnTo>
                  <a:lnTo>
                    <a:pt x="477" y="2217"/>
                  </a:lnTo>
                  <a:lnTo>
                    <a:pt x="473" y="2202"/>
                  </a:lnTo>
                  <a:lnTo>
                    <a:pt x="470" y="2191"/>
                  </a:lnTo>
                  <a:lnTo>
                    <a:pt x="466" y="2175"/>
                  </a:lnTo>
                  <a:lnTo>
                    <a:pt x="462" y="2162"/>
                  </a:lnTo>
                  <a:lnTo>
                    <a:pt x="451" y="2137"/>
                  </a:lnTo>
                  <a:lnTo>
                    <a:pt x="434" y="2061"/>
                  </a:lnTo>
                  <a:lnTo>
                    <a:pt x="430" y="2046"/>
                  </a:lnTo>
                  <a:lnTo>
                    <a:pt x="426" y="2035"/>
                  </a:lnTo>
                  <a:lnTo>
                    <a:pt x="422" y="2020"/>
                  </a:lnTo>
                  <a:lnTo>
                    <a:pt x="420" y="2008"/>
                  </a:lnTo>
                  <a:lnTo>
                    <a:pt x="416" y="1993"/>
                  </a:lnTo>
                  <a:lnTo>
                    <a:pt x="414" y="1982"/>
                  </a:lnTo>
                  <a:lnTo>
                    <a:pt x="411" y="1968"/>
                  </a:lnTo>
                  <a:lnTo>
                    <a:pt x="407" y="1955"/>
                  </a:lnTo>
                  <a:lnTo>
                    <a:pt x="403" y="1942"/>
                  </a:lnTo>
                  <a:lnTo>
                    <a:pt x="399" y="1928"/>
                  </a:lnTo>
                  <a:lnTo>
                    <a:pt x="395" y="1915"/>
                  </a:lnTo>
                  <a:lnTo>
                    <a:pt x="394" y="1902"/>
                  </a:lnTo>
                  <a:lnTo>
                    <a:pt x="390" y="1888"/>
                  </a:lnTo>
                  <a:lnTo>
                    <a:pt x="388" y="1875"/>
                  </a:lnTo>
                  <a:lnTo>
                    <a:pt x="384" y="1864"/>
                  </a:lnTo>
                  <a:lnTo>
                    <a:pt x="380" y="1850"/>
                  </a:lnTo>
                  <a:lnTo>
                    <a:pt x="376" y="1837"/>
                  </a:lnTo>
                  <a:lnTo>
                    <a:pt x="373" y="1824"/>
                  </a:lnTo>
                  <a:lnTo>
                    <a:pt x="369" y="1810"/>
                  </a:lnTo>
                  <a:lnTo>
                    <a:pt x="367" y="1797"/>
                  </a:lnTo>
                  <a:lnTo>
                    <a:pt x="363" y="1784"/>
                  </a:lnTo>
                  <a:lnTo>
                    <a:pt x="359" y="1770"/>
                  </a:lnTo>
                  <a:lnTo>
                    <a:pt x="356" y="1757"/>
                  </a:lnTo>
                  <a:lnTo>
                    <a:pt x="354" y="1744"/>
                  </a:lnTo>
                  <a:lnTo>
                    <a:pt x="350" y="1731"/>
                  </a:lnTo>
                  <a:lnTo>
                    <a:pt x="346" y="1717"/>
                  </a:lnTo>
                  <a:lnTo>
                    <a:pt x="342" y="1704"/>
                  </a:lnTo>
                  <a:lnTo>
                    <a:pt x="338" y="1691"/>
                  </a:lnTo>
                  <a:lnTo>
                    <a:pt x="335" y="1677"/>
                  </a:lnTo>
                  <a:lnTo>
                    <a:pt x="333" y="1664"/>
                  </a:lnTo>
                  <a:lnTo>
                    <a:pt x="331" y="1651"/>
                  </a:lnTo>
                  <a:lnTo>
                    <a:pt x="327" y="1637"/>
                  </a:lnTo>
                  <a:lnTo>
                    <a:pt x="323" y="1622"/>
                  </a:lnTo>
                  <a:lnTo>
                    <a:pt x="319" y="1611"/>
                  </a:lnTo>
                  <a:lnTo>
                    <a:pt x="316" y="1596"/>
                  </a:lnTo>
                  <a:lnTo>
                    <a:pt x="314" y="1584"/>
                  </a:lnTo>
                  <a:lnTo>
                    <a:pt x="310" y="1569"/>
                  </a:lnTo>
                  <a:lnTo>
                    <a:pt x="308" y="1558"/>
                  </a:lnTo>
                  <a:lnTo>
                    <a:pt x="304" y="1542"/>
                  </a:lnTo>
                  <a:lnTo>
                    <a:pt x="300" y="1531"/>
                  </a:lnTo>
                  <a:lnTo>
                    <a:pt x="297" y="1516"/>
                  </a:lnTo>
                  <a:lnTo>
                    <a:pt x="295" y="1504"/>
                  </a:lnTo>
                  <a:lnTo>
                    <a:pt x="293" y="1489"/>
                  </a:lnTo>
                  <a:lnTo>
                    <a:pt x="289" y="1478"/>
                  </a:lnTo>
                  <a:lnTo>
                    <a:pt x="285" y="1462"/>
                  </a:lnTo>
                  <a:lnTo>
                    <a:pt x="283" y="1451"/>
                  </a:lnTo>
                  <a:lnTo>
                    <a:pt x="281" y="1436"/>
                  </a:lnTo>
                  <a:lnTo>
                    <a:pt x="280" y="1424"/>
                  </a:lnTo>
                  <a:lnTo>
                    <a:pt x="276" y="1409"/>
                  </a:lnTo>
                  <a:lnTo>
                    <a:pt x="274" y="1398"/>
                  </a:lnTo>
                  <a:lnTo>
                    <a:pt x="270" y="1383"/>
                  </a:lnTo>
                  <a:lnTo>
                    <a:pt x="268" y="1371"/>
                  </a:lnTo>
                  <a:lnTo>
                    <a:pt x="266" y="1356"/>
                  </a:lnTo>
                  <a:lnTo>
                    <a:pt x="264" y="1345"/>
                  </a:lnTo>
                  <a:lnTo>
                    <a:pt x="262" y="1329"/>
                  </a:lnTo>
                  <a:lnTo>
                    <a:pt x="260" y="1318"/>
                  </a:lnTo>
                  <a:lnTo>
                    <a:pt x="259" y="1303"/>
                  </a:lnTo>
                  <a:lnTo>
                    <a:pt x="257" y="1291"/>
                  </a:lnTo>
                  <a:lnTo>
                    <a:pt x="255" y="1276"/>
                  </a:lnTo>
                  <a:lnTo>
                    <a:pt x="253" y="1265"/>
                  </a:lnTo>
                  <a:lnTo>
                    <a:pt x="251" y="1250"/>
                  </a:lnTo>
                  <a:lnTo>
                    <a:pt x="251" y="1238"/>
                  </a:lnTo>
                  <a:lnTo>
                    <a:pt x="249" y="1225"/>
                  </a:lnTo>
                  <a:lnTo>
                    <a:pt x="249" y="1213"/>
                  </a:lnTo>
                  <a:lnTo>
                    <a:pt x="249" y="1217"/>
                  </a:lnTo>
                  <a:lnTo>
                    <a:pt x="251" y="1223"/>
                  </a:lnTo>
                  <a:lnTo>
                    <a:pt x="255" y="1231"/>
                  </a:lnTo>
                  <a:lnTo>
                    <a:pt x="259" y="1242"/>
                  </a:lnTo>
                  <a:lnTo>
                    <a:pt x="260" y="1251"/>
                  </a:lnTo>
                  <a:lnTo>
                    <a:pt x="264" y="1265"/>
                  </a:lnTo>
                  <a:lnTo>
                    <a:pt x="268" y="1276"/>
                  </a:lnTo>
                  <a:lnTo>
                    <a:pt x="274" y="1291"/>
                  </a:lnTo>
                  <a:lnTo>
                    <a:pt x="278" y="1307"/>
                  </a:lnTo>
                  <a:lnTo>
                    <a:pt x="281" y="1322"/>
                  </a:lnTo>
                  <a:lnTo>
                    <a:pt x="285" y="1339"/>
                  </a:lnTo>
                  <a:lnTo>
                    <a:pt x="293" y="1358"/>
                  </a:lnTo>
                  <a:lnTo>
                    <a:pt x="297" y="1377"/>
                  </a:lnTo>
                  <a:lnTo>
                    <a:pt x="304" y="1398"/>
                  </a:lnTo>
                  <a:lnTo>
                    <a:pt x="308" y="1417"/>
                  </a:lnTo>
                  <a:lnTo>
                    <a:pt x="316" y="1440"/>
                  </a:lnTo>
                  <a:lnTo>
                    <a:pt x="321" y="1461"/>
                  </a:lnTo>
                  <a:lnTo>
                    <a:pt x="327" y="1483"/>
                  </a:lnTo>
                  <a:lnTo>
                    <a:pt x="335" y="1506"/>
                  </a:lnTo>
                  <a:lnTo>
                    <a:pt x="342" y="1531"/>
                  </a:lnTo>
                  <a:lnTo>
                    <a:pt x="350" y="1554"/>
                  </a:lnTo>
                  <a:lnTo>
                    <a:pt x="357" y="1580"/>
                  </a:lnTo>
                  <a:lnTo>
                    <a:pt x="365" y="1605"/>
                  </a:lnTo>
                  <a:lnTo>
                    <a:pt x="373" y="1632"/>
                  </a:lnTo>
                  <a:lnTo>
                    <a:pt x="380" y="1656"/>
                  </a:lnTo>
                  <a:lnTo>
                    <a:pt x="388" y="1683"/>
                  </a:lnTo>
                  <a:lnTo>
                    <a:pt x="395" y="1710"/>
                  </a:lnTo>
                  <a:lnTo>
                    <a:pt x="403" y="1736"/>
                  </a:lnTo>
                  <a:lnTo>
                    <a:pt x="411" y="1763"/>
                  </a:lnTo>
                  <a:lnTo>
                    <a:pt x="420" y="1790"/>
                  </a:lnTo>
                  <a:lnTo>
                    <a:pt x="430" y="1818"/>
                  </a:lnTo>
                  <a:lnTo>
                    <a:pt x="437" y="1847"/>
                  </a:lnTo>
                  <a:lnTo>
                    <a:pt x="445" y="1873"/>
                  </a:lnTo>
                  <a:lnTo>
                    <a:pt x="453" y="1898"/>
                  </a:lnTo>
                  <a:lnTo>
                    <a:pt x="460" y="1925"/>
                  </a:lnTo>
                  <a:lnTo>
                    <a:pt x="470" y="1951"/>
                  </a:lnTo>
                  <a:lnTo>
                    <a:pt x="477" y="1978"/>
                  </a:lnTo>
                  <a:lnTo>
                    <a:pt x="485" y="2004"/>
                  </a:lnTo>
                  <a:lnTo>
                    <a:pt x="492" y="2029"/>
                  </a:lnTo>
                  <a:lnTo>
                    <a:pt x="502" y="2056"/>
                  </a:lnTo>
                  <a:lnTo>
                    <a:pt x="508" y="2080"/>
                  </a:lnTo>
                  <a:lnTo>
                    <a:pt x="515" y="2103"/>
                  </a:lnTo>
                  <a:lnTo>
                    <a:pt x="523" y="2128"/>
                  </a:lnTo>
                  <a:lnTo>
                    <a:pt x="530" y="2153"/>
                  </a:lnTo>
                  <a:lnTo>
                    <a:pt x="538" y="2175"/>
                  </a:lnTo>
                  <a:lnTo>
                    <a:pt x="546" y="2198"/>
                  </a:lnTo>
                  <a:lnTo>
                    <a:pt x="553" y="2219"/>
                  </a:lnTo>
                  <a:lnTo>
                    <a:pt x="561" y="2240"/>
                  </a:lnTo>
                  <a:lnTo>
                    <a:pt x="568" y="2259"/>
                  </a:lnTo>
                  <a:lnTo>
                    <a:pt x="574" y="2278"/>
                  </a:lnTo>
                  <a:lnTo>
                    <a:pt x="580" y="2297"/>
                  </a:lnTo>
                  <a:lnTo>
                    <a:pt x="587" y="2316"/>
                  </a:lnTo>
                  <a:lnTo>
                    <a:pt x="593" y="2331"/>
                  </a:lnTo>
                  <a:lnTo>
                    <a:pt x="599" y="2347"/>
                  </a:lnTo>
                  <a:lnTo>
                    <a:pt x="605" y="2362"/>
                  </a:lnTo>
                  <a:lnTo>
                    <a:pt x="610" y="2377"/>
                  </a:lnTo>
                  <a:lnTo>
                    <a:pt x="616" y="2388"/>
                  </a:lnTo>
                  <a:lnTo>
                    <a:pt x="622" y="2400"/>
                  </a:lnTo>
                  <a:lnTo>
                    <a:pt x="626" y="2407"/>
                  </a:lnTo>
                  <a:lnTo>
                    <a:pt x="629" y="2419"/>
                  </a:lnTo>
                  <a:lnTo>
                    <a:pt x="633" y="2425"/>
                  </a:lnTo>
                  <a:lnTo>
                    <a:pt x="637" y="2430"/>
                  </a:lnTo>
                  <a:lnTo>
                    <a:pt x="641" y="2434"/>
                  </a:lnTo>
                  <a:lnTo>
                    <a:pt x="645" y="2440"/>
                  </a:lnTo>
                  <a:lnTo>
                    <a:pt x="645" y="2428"/>
                  </a:lnTo>
                  <a:lnTo>
                    <a:pt x="645" y="2417"/>
                  </a:lnTo>
                  <a:lnTo>
                    <a:pt x="645" y="2404"/>
                  </a:lnTo>
                  <a:lnTo>
                    <a:pt x="645" y="2392"/>
                  </a:lnTo>
                  <a:lnTo>
                    <a:pt x="641" y="2377"/>
                  </a:lnTo>
                  <a:lnTo>
                    <a:pt x="641" y="2366"/>
                  </a:lnTo>
                  <a:lnTo>
                    <a:pt x="637" y="2358"/>
                  </a:lnTo>
                  <a:lnTo>
                    <a:pt x="637" y="2350"/>
                  </a:lnTo>
                  <a:lnTo>
                    <a:pt x="635" y="2343"/>
                  </a:lnTo>
                  <a:lnTo>
                    <a:pt x="633" y="2335"/>
                  </a:lnTo>
                  <a:lnTo>
                    <a:pt x="631" y="2328"/>
                  </a:lnTo>
                  <a:lnTo>
                    <a:pt x="629" y="2320"/>
                  </a:lnTo>
                  <a:lnTo>
                    <a:pt x="626" y="2312"/>
                  </a:lnTo>
                  <a:lnTo>
                    <a:pt x="626" y="2305"/>
                  </a:lnTo>
                  <a:lnTo>
                    <a:pt x="622" y="2295"/>
                  </a:lnTo>
                  <a:lnTo>
                    <a:pt x="622" y="2288"/>
                  </a:lnTo>
                  <a:lnTo>
                    <a:pt x="618" y="2280"/>
                  </a:lnTo>
                  <a:lnTo>
                    <a:pt x="618" y="2272"/>
                  </a:lnTo>
                  <a:lnTo>
                    <a:pt x="614" y="2263"/>
                  </a:lnTo>
                  <a:lnTo>
                    <a:pt x="610" y="2255"/>
                  </a:lnTo>
                  <a:lnTo>
                    <a:pt x="608" y="2248"/>
                  </a:lnTo>
                  <a:lnTo>
                    <a:pt x="607" y="2240"/>
                  </a:lnTo>
                  <a:lnTo>
                    <a:pt x="603" y="2231"/>
                  </a:lnTo>
                  <a:lnTo>
                    <a:pt x="601" y="2221"/>
                  </a:lnTo>
                  <a:lnTo>
                    <a:pt x="599" y="2214"/>
                  </a:lnTo>
                  <a:lnTo>
                    <a:pt x="597" y="2206"/>
                  </a:lnTo>
                  <a:lnTo>
                    <a:pt x="593" y="2198"/>
                  </a:lnTo>
                  <a:lnTo>
                    <a:pt x="591" y="2189"/>
                  </a:lnTo>
                  <a:lnTo>
                    <a:pt x="587" y="2179"/>
                  </a:lnTo>
                  <a:lnTo>
                    <a:pt x="584" y="2172"/>
                  </a:lnTo>
                  <a:lnTo>
                    <a:pt x="580" y="2164"/>
                  </a:lnTo>
                  <a:lnTo>
                    <a:pt x="578" y="2155"/>
                  </a:lnTo>
                  <a:lnTo>
                    <a:pt x="576" y="2147"/>
                  </a:lnTo>
                  <a:lnTo>
                    <a:pt x="572" y="2139"/>
                  </a:lnTo>
                  <a:lnTo>
                    <a:pt x="568" y="2130"/>
                  </a:lnTo>
                  <a:lnTo>
                    <a:pt x="567" y="2122"/>
                  </a:lnTo>
                  <a:lnTo>
                    <a:pt x="565" y="2115"/>
                  </a:lnTo>
                  <a:lnTo>
                    <a:pt x="561" y="2107"/>
                  </a:lnTo>
                  <a:lnTo>
                    <a:pt x="559" y="2099"/>
                  </a:lnTo>
                  <a:lnTo>
                    <a:pt x="557" y="2092"/>
                  </a:lnTo>
                  <a:lnTo>
                    <a:pt x="553" y="2084"/>
                  </a:lnTo>
                  <a:lnTo>
                    <a:pt x="553" y="2077"/>
                  </a:lnTo>
                  <a:lnTo>
                    <a:pt x="549" y="2069"/>
                  </a:lnTo>
                  <a:lnTo>
                    <a:pt x="548" y="2061"/>
                  </a:lnTo>
                  <a:lnTo>
                    <a:pt x="544" y="2054"/>
                  </a:lnTo>
                  <a:lnTo>
                    <a:pt x="542" y="2046"/>
                  </a:lnTo>
                  <a:lnTo>
                    <a:pt x="540" y="2039"/>
                  </a:lnTo>
                  <a:lnTo>
                    <a:pt x="538" y="2031"/>
                  </a:lnTo>
                  <a:lnTo>
                    <a:pt x="536" y="2023"/>
                  </a:lnTo>
                  <a:lnTo>
                    <a:pt x="534" y="2018"/>
                  </a:lnTo>
                  <a:lnTo>
                    <a:pt x="530" y="2004"/>
                  </a:lnTo>
                  <a:lnTo>
                    <a:pt x="529" y="1993"/>
                  </a:lnTo>
                  <a:lnTo>
                    <a:pt x="527" y="1982"/>
                  </a:lnTo>
                  <a:lnTo>
                    <a:pt x="527" y="1970"/>
                  </a:lnTo>
                  <a:lnTo>
                    <a:pt x="525" y="1964"/>
                  </a:lnTo>
                  <a:lnTo>
                    <a:pt x="523" y="1959"/>
                  </a:lnTo>
                  <a:lnTo>
                    <a:pt x="523" y="1949"/>
                  </a:lnTo>
                  <a:lnTo>
                    <a:pt x="523" y="1940"/>
                  </a:lnTo>
                  <a:lnTo>
                    <a:pt x="521" y="1928"/>
                  </a:lnTo>
                  <a:lnTo>
                    <a:pt x="519" y="1919"/>
                  </a:lnTo>
                  <a:lnTo>
                    <a:pt x="515" y="1907"/>
                  </a:lnTo>
                  <a:lnTo>
                    <a:pt x="515" y="1896"/>
                  </a:lnTo>
                  <a:lnTo>
                    <a:pt x="511" y="1888"/>
                  </a:lnTo>
                  <a:lnTo>
                    <a:pt x="511" y="1883"/>
                  </a:lnTo>
                  <a:lnTo>
                    <a:pt x="510" y="1875"/>
                  </a:lnTo>
                  <a:lnTo>
                    <a:pt x="510" y="1867"/>
                  </a:lnTo>
                  <a:lnTo>
                    <a:pt x="508" y="1854"/>
                  </a:lnTo>
                  <a:lnTo>
                    <a:pt x="506" y="1841"/>
                  </a:lnTo>
                  <a:lnTo>
                    <a:pt x="504" y="1833"/>
                  </a:lnTo>
                  <a:lnTo>
                    <a:pt x="502" y="1826"/>
                  </a:lnTo>
                  <a:lnTo>
                    <a:pt x="502" y="1820"/>
                  </a:lnTo>
                  <a:lnTo>
                    <a:pt x="502" y="1812"/>
                  </a:lnTo>
                  <a:lnTo>
                    <a:pt x="498" y="1805"/>
                  </a:lnTo>
                  <a:lnTo>
                    <a:pt x="496" y="1799"/>
                  </a:lnTo>
                  <a:lnTo>
                    <a:pt x="496" y="1791"/>
                  </a:lnTo>
                  <a:lnTo>
                    <a:pt x="496" y="1786"/>
                  </a:lnTo>
                  <a:lnTo>
                    <a:pt x="494" y="1778"/>
                  </a:lnTo>
                  <a:lnTo>
                    <a:pt x="492" y="1770"/>
                  </a:lnTo>
                  <a:lnTo>
                    <a:pt x="491" y="1763"/>
                  </a:lnTo>
                  <a:lnTo>
                    <a:pt x="489" y="1755"/>
                  </a:lnTo>
                  <a:lnTo>
                    <a:pt x="487" y="1742"/>
                  </a:lnTo>
                  <a:lnTo>
                    <a:pt x="485" y="1731"/>
                  </a:lnTo>
                  <a:lnTo>
                    <a:pt x="481" y="1717"/>
                  </a:lnTo>
                  <a:lnTo>
                    <a:pt x="479" y="1706"/>
                  </a:lnTo>
                  <a:lnTo>
                    <a:pt x="475" y="1694"/>
                  </a:lnTo>
                  <a:lnTo>
                    <a:pt x="473" y="1687"/>
                  </a:lnTo>
                  <a:lnTo>
                    <a:pt x="470" y="1675"/>
                  </a:lnTo>
                  <a:lnTo>
                    <a:pt x="468" y="1668"/>
                  </a:lnTo>
                  <a:lnTo>
                    <a:pt x="464" y="1660"/>
                  </a:lnTo>
                  <a:lnTo>
                    <a:pt x="462" y="1656"/>
                  </a:lnTo>
                  <a:lnTo>
                    <a:pt x="458" y="1649"/>
                  </a:lnTo>
                  <a:lnTo>
                    <a:pt x="454" y="1649"/>
                  </a:lnTo>
                  <a:lnTo>
                    <a:pt x="453" y="1645"/>
                  </a:lnTo>
                  <a:lnTo>
                    <a:pt x="451" y="1637"/>
                  </a:lnTo>
                  <a:lnTo>
                    <a:pt x="449" y="1630"/>
                  </a:lnTo>
                  <a:lnTo>
                    <a:pt x="449" y="1626"/>
                  </a:lnTo>
                  <a:lnTo>
                    <a:pt x="445" y="1618"/>
                  </a:lnTo>
                  <a:lnTo>
                    <a:pt x="445" y="1611"/>
                  </a:lnTo>
                  <a:lnTo>
                    <a:pt x="443" y="1603"/>
                  </a:lnTo>
                  <a:lnTo>
                    <a:pt x="441" y="1596"/>
                  </a:lnTo>
                  <a:lnTo>
                    <a:pt x="441" y="1586"/>
                  </a:lnTo>
                  <a:lnTo>
                    <a:pt x="439" y="1578"/>
                  </a:lnTo>
                  <a:lnTo>
                    <a:pt x="437" y="1569"/>
                  </a:lnTo>
                  <a:lnTo>
                    <a:pt x="437" y="1561"/>
                  </a:lnTo>
                  <a:lnTo>
                    <a:pt x="434" y="1554"/>
                  </a:lnTo>
                  <a:lnTo>
                    <a:pt x="434" y="1546"/>
                  </a:lnTo>
                  <a:lnTo>
                    <a:pt x="432" y="1537"/>
                  </a:lnTo>
                  <a:lnTo>
                    <a:pt x="430" y="1529"/>
                  </a:lnTo>
                  <a:lnTo>
                    <a:pt x="430" y="1521"/>
                  </a:lnTo>
                  <a:lnTo>
                    <a:pt x="430" y="1516"/>
                  </a:lnTo>
                  <a:lnTo>
                    <a:pt x="428" y="1504"/>
                  </a:lnTo>
                  <a:lnTo>
                    <a:pt x="430" y="1497"/>
                  </a:lnTo>
                  <a:lnTo>
                    <a:pt x="430" y="1493"/>
                  </a:lnTo>
                  <a:lnTo>
                    <a:pt x="432" y="1495"/>
                  </a:lnTo>
                  <a:lnTo>
                    <a:pt x="432" y="1497"/>
                  </a:lnTo>
                  <a:lnTo>
                    <a:pt x="434" y="1500"/>
                  </a:lnTo>
                  <a:lnTo>
                    <a:pt x="437" y="1508"/>
                  </a:lnTo>
                  <a:lnTo>
                    <a:pt x="441" y="1516"/>
                  </a:lnTo>
                  <a:lnTo>
                    <a:pt x="441" y="1520"/>
                  </a:lnTo>
                  <a:lnTo>
                    <a:pt x="445" y="1531"/>
                  </a:lnTo>
                  <a:lnTo>
                    <a:pt x="447" y="1539"/>
                  </a:lnTo>
                  <a:lnTo>
                    <a:pt x="449" y="1546"/>
                  </a:lnTo>
                  <a:lnTo>
                    <a:pt x="453" y="1554"/>
                  </a:lnTo>
                  <a:lnTo>
                    <a:pt x="456" y="1561"/>
                  </a:lnTo>
                  <a:lnTo>
                    <a:pt x="460" y="1569"/>
                  </a:lnTo>
                  <a:lnTo>
                    <a:pt x="464" y="1575"/>
                  </a:lnTo>
                  <a:lnTo>
                    <a:pt x="466" y="1580"/>
                  </a:lnTo>
                  <a:lnTo>
                    <a:pt x="470" y="1584"/>
                  </a:lnTo>
                  <a:lnTo>
                    <a:pt x="472" y="1586"/>
                  </a:lnTo>
                  <a:lnTo>
                    <a:pt x="475" y="1586"/>
                  </a:lnTo>
                  <a:lnTo>
                    <a:pt x="477" y="1582"/>
                  </a:lnTo>
                  <a:lnTo>
                    <a:pt x="479" y="1577"/>
                  </a:lnTo>
                  <a:lnTo>
                    <a:pt x="479" y="1565"/>
                  </a:lnTo>
                  <a:lnTo>
                    <a:pt x="479" y="1556"/>
                  </a:lnTo>
                  <a:lnTo>
                    <a:pt x="479" y="1544"/>
                  </a:lnTo>
                  <a:lnTo>
                    <a:pt x="479" y="1533"/>
                  </a:lnTo>
                  <a:lnTo>
                    <a:pt x="479" y="1525"/>
                  </a:lnTo>
                  <a:lnTo>
                    <a:pt x="477" y="1520"/>
                  </a:lnTo>
                  <a:lnTo>
                    <a:pt x="475" y="1512"/>
                  </a:lnTo>
                  <a:lnTo>
                    <a:pt x="475" y="1504"/>
                  </a:lnTo>
                  <a:lnTo>
                    <a:pt x="475" y="1497"/>
                  </a:lnTo>
                  <a:lnTo>
                    <a:pt x="473" y="1489"/>
                  </a:lnTo>
                  <a:lnTo>
                    <a:pt x="472" y="1481"/>
                  </a:lnTo>
                  <a:lnTo>
                    <a:pt x="472" y="1476"/>
                  </a:lnTo>
                  <a:lnTo>
                    <a:pt x="470" y="1466"/>
                  </a:lnTo>
                  <a:lnTo>
                    <a:pt x="468" y="1459"/>
                  </a:lnTo>
                  <a:lnTo>
                    <a:pt x="466" y="1449"/>
                  </a:lnTo>
                  <a:lnTo>
                    <a:pt x="464" y="1442"/>
                  </a:lnTo>
                  <a:lnTo>
                    <a:pt x="462" y="1432"/>
                  </a:lnTo>
                  <a:lnTo>
                    <a:pt x="460" y="1424"/>
                  </a:lnTo>
                  <a:lnTo>
                    <a:pt x="458" y="1417"/>
                  </a:lnTo>
                  <a:lnTo>
                    <a:pt x="456" y="1409"/>
                  </a:lnTo>
                  <a:lnTo>
                    <a:pt x="454" y="1398"/>
                  </a:lnTo>
                  <a:lnTo>
                    <a:pt x="453" y="1390"/>
                  </a:lnTo>
                  <a:lnTo>
                    <a:pt x="449" y="1381"/>
                  </a:lnTo>
                  <a:lnTo>
                    <a:pt x="449" y="1371"/>
                  </a:lnTo>
                  <a:lnTo>
                    <a:pt x="445" y="1362"/>
                  </a:lnTo>
                  <a:lnTo>
                    <a:pt x="443" y="1354"/>
                  </a:lnTo>
                  <a:lnTo>
                    <a:pt x="441" y="1345"/>
                  </a:lnTo>
                  <a:lnTo>
                    <a:pt x="439" y="1337"/>
                  </a:lnTo>
                  <a:lnTo>
                    <a:pt x="435" y="1326"/>
                  </a:lnTo>
                  <a:lnTo>
                    <a:pt x="434" y="1318"/>
                  </a:lnTo>
                  <a:lnTo>
                    <a:pt x="430" y="1307"/>
                  </a:lnTo>
                  <a:lnTo>
                    <a:pt x="428" y="1299"/>
                  </a:lnTo>
                  <a:lnTo>
                    <a:pt x="424" y="1288"/>
                  </a:lnTo>
                  <a:lnTo>
                    <a:pt x="422" y="1280"/>
                  </a:lnTo>
                  <a:lnTo>
                    <a:pt x="418" y="1270"/>
                  </a:lnTo>
                  <a:lnTo>
                    <a:pt x="416" y="1261"/>
                  </a:lnTo>
                  <a:lnTo>
                    <a:pt x="413" y="1251"/>
                  </a:lnTo>
                  <a:lnTo>
                    <a:pt x="411" y="1242"/>
                  </a:lnTo>
                  <a:lnTo>
                    <a:pt x="407" y="1234"/>
                  </a:lnTo>
                  <a:lnTo>
                    <a:pt x="405" y="1227"/>
                  </a:lnTo>
                  <a:lnTo>
                    <a:pt x="401" y="1217"/>
                  </a:lnTo>
                  <a:lnTo>
                    <a:pt x="399" y="1208"/>
                  </a:lnTo>
                  <a:lnTo>
                    <a:pt x="395" y="1200"/>
                  </a:lnTo>
                  <a:lnTo>
                    <a:pt x="395" y="1192"/>
                  </a:lnTo>
                  <a:lnTo>
                    <a:pt x="392" y="1183"/>
                  </a:lnTo>
                  <a:lnTo>
                    <a:pt x="388" y="1173"/>
                  </a:lnTo>
                  <a:lnTo>
                    <a:pt x="386" y="1166"/>
                  </a:lnTo>
                  <a:lnTo>
                    <a:pt x="384" y="1158"/>
                  </a:lnTo>
                  <a:lnTo>
                    <a:pt x="380" y="1151"/>
                  </a:lnTo>
                  <a:lnTo>
                    <a:pt x="378" y="1143"/>
                  </a:lnTo>
                  <a:lnTo>
                    <a:pt x="376" y="1135"/>
                  </a:lnTo>
                  <a:lnTo>
                    <a:pt x="375" y="1128"/>
                  </a:lnTo>
                  <a:lnTo>
                    <a:pt x="373" y="1120"/>
                  </a:lnTo>
                  <a:lnTo>
                    <a:pt x="371" y="1113"/>
                  </a:lnTo>
                  <a:lnTo>
                    <a:pt x="369" y="1105"/>
                  </a:lnTo>
                  <a:lnTo>
                    <a:pt x="367" y="1099"/>
                  </a:lnTo>
                  <a:lnTo>
                    <a:pt x="363" y="1086"/>
                  </a:lnTo>
                  <a:lnTo>
                    <a:pt x="361" y="1075"/>
                  </a:lnTo>
                  <a:lnTo>
                    <a:pt x="371" y="1078"/>
                  </a:lnTo>
                  <a:lnTo>
                    <a:pt x="382" y="1086"/>
                  </a:lnTo>
                  <a:lnTo>
                    <a:pt x="394" y="1090"/>
                  </a:lnTo>
                  <a:lnTo>
                    <a:pt x="405" y="1096"/>
                  </a:lnTo>
                  <a:lnTo>
                    <a:pt x="416" y="1101"/>
                  </a:lnTo>
                  <a:lnTo>
                    <a:pt x="428" y="1107"/>
                  </a:lnTo>
                  <a:lnTo>
                    <a:pt x="439" y="1113"/>
                  </a:lnTo>
                  <a:lnTo>
                    <a:pt x="451" y="1120"/>
                  </a:lnTo>
                  <a:lnTo>
                    <a:pt x="460" y="1124"/>
                  </a:lnTo>
                  <a:lnTo>
                    <a:pt x="470" y="1132"/>
                  </a:lnTo>
                  <a:lnTo>
                    <a:pt x="481" y="1135"/>
                  </a:lnTo>
                  <a:lnTo>
                    <a:pt x="492" y="1143"/>
                  </a:lnTo>
                  <a:lnTo>
                    <a:pt x="502" y="1149"/>
                  </a:lnTo>
                  <a:lnTo>
                    <a:pt x="513" y="1154"/>
                  </a:lnTo>
                  <a:lnTo>
                    <a:pt x="523" y="1162"/>
                  </a:lnTo>
                  <a:lnTo>
                    <a:pt x="534" y="1170"/>
                  </a:lnTo>
                  <a:lnTo>
                    <a:pt x="544" y="1175"/>
                  </a:lnTo>
                  <a:lnTo>
                    <a:pt x="553" y="1181"/>
                  </a:lnTo>
                  <a:lnTo>
                    <a:pt x="565" y="1189"/>
                  </a:lnTo>
                  <a:lnTo>
                    <a:pt x="574" y="1196"/>
                  </a:lnTo>
                  <a:lnTo>
                    <a:pt x="584" y="1202"/>
                  </a:lnTo>
                  <a:lnTo>
                    <a:pt x="593" y="1210"/>
                  </a:lnTo>
                  <a:lnTo>
                    <a:pt x="603" y="1217"/>
                  </a:lnTo>
                  <a:lnTo>
                    <a:pt x="614" y="1225"/>
                  </a:lnTo>
                  <a:lnTo>
                    <a:pt x="622" y="1231"/>
                  </a:lnTo>
                  <a:lnTo>
                    <a:pt x="633" y="1238"/>
                  </a:lnTo>
                  <a:lnTo>
                    <a:pt x="641" y="1246"/>
                  </a:lnTo>
                  <a:lnTo>
                    <a:pt x="652" y="1253"/>
                  </a:lnTo>
                  <a:lnTo>
                    <a:pt x="660" y="1261"/>
                  </a:lnTo>
                  <a:lnTo>
                    <a:pt x="671" y="1269"/>
                  </a:lnTo>
                  <a:lnTo>
                    <a:pt x="679" y="1276"/>
                  </a:lnTo>
                  <a:lnTo>
                    <a:pt x="690" y="1286"/>
                  </a:lnTo>
                  <a:lnTo>
                    <a:pt x="698" y="1293"/>
                  </a:lnTo>
                  <a:lnTo>
                    <a:pt x="705" y="1301"/>
                  </a:lnTo>
                  <a:lnTo>
                    <a:pt x="715" y="1308"/>
                  </a:lnTo>
                  <a:lnTo>
                    <a:pt x="724" y="1316"/>
                  </a:lnTo>
                  <a:lnTo>
                    <a:pt x="732" y="1324"/>
                  </a:lnTo>
                  <a:lnTo>
                    <a:pt x="741" y="1333"/>
                  </a:lnTo>
                  <a:lnTo>
                    <a:pt x="751" y="1341"/>
                  </a:lnTo>
                  <a:lnTo>
                    <a:pt x="759" y="1350"/>
                  </a:lnTo>
                  <a:lnTo>
                    <a:pt x="766" y="1358"/>
                  </a:lnTo>
                  <a:lnTo>
                    <a:pt x="776" y="1366"/>
                  </a:lnTo>
                  <a:lnTo>
                    <a:pt x="783" y="1375"/>
                  </a:lnTo>
                  <a:lnTo>
                    <a:pt x="793" y="1383"/>
                  </a:lnTo>
                  <a:lnTo>
                    <a:pt x="800" y="1392"/>
                  </a:lnTo>
                  <a:lnTo>
                    <a:pt x="808" y="1402"/>
                  </a:lnTo>
                  <a:lnTo>
                    <a:pt x="818" y="1409"/>
                  </a:lnTo>
                  <a:lnTo>
                    <a:pt x="825" y="1421"/>
                  </a:lnTo>
                  <a:lnTo>
                    <a:pt x="833" y="1428"/>
                  </a:lnTo>
                  <a:lnTo>
                    <a:pt x="840" y="1438"/>
                  </a:lnTo>
                  <a:lnTo>
                    <a:pt x="848" y="1445"/>
                  </a:lnTo>
                  <a:lnTo>
                    <a:pt x="857" y="1455"/>
                  </a:lnTo>
                  <a:lnTo>
                    <a:pt x="865" y="1464"/>
                  </a:lnTo>
                  <a:lnTo>
                    <a:pt x="873" y="1474"/>
                  </a:lnTo>
                  <a:lnTo>
                    <a:pt x="880" y="1483"/>
                  </a:lnTo>
                  <a:lnTo>
                    <a:pt x="890" y="1493"/>
                  </a:lnTo>
                  <a:lnTo>
                    <a:pt x="897" y="1502"/>
                  </a:lnTo>
                  <a:lnTo>
                    <a:pt x="905" y="1512"/>
                  </a:lnTo>
                  <a:lnTo>
                    <a:pt x="913" y="1521"/>
                  </a:lnTo>
                  <a:lnTo>
                    <a:pt x="920" y="1531"/>
                  </a:lnTo>
                  <a:lnTo>
                    <a:pt x="928" y="1542"/>
                  </a:lnTo>
                  <a:lnTo>
                    <a:pt x="935" y="1552"/>
                  </a:lnTo>
                  <a:lnTo>
                    <a:pt x="943" y="1561"/>
                  </a:lnTo>
                  <a:lnTo>
                    <a:pt x="951" y="1573"/>
                  </a:lnTo>
                  <a:lnTo>
                    <a:pt x="943" y="1567"/>
                  </a:lnTo>
                  <a:lnTo>
                    <a:pt x="935" y="1561"/>
                  </a:lnTo>
                  <a:lnTo>
                    <a:pt x="928" y="1558"/>
                  </a:lnTo>
                  <a:lnTo>
                    <a:pt x="920" y="1552"/>
                  </a:lnTo>
                  <a:lnTo>
                    <a:pt x="907" y="1542"/>
                  </a:lnTo>
                  <a:lnTo>
                    <a:pt x="894" y="1531"/>
                  </a:lnTo>
                  <a:lnTo>
                    <a:pt x="880" y="1521"/>
                  </a:lnTo>
                  <a:lnTo>
                    <a:pt x="867" y="1512"/>
                  </a:lnTo>
                  <a:lnTo>
                    <a:pt x="856" y="1502"/>
                  </a:lnTo>
                  <a:lnTo>
                    <a:pt x="846" y="1493"/>
                  </a:lnTo>
                  <a:lnTo>
                    <a:pt x="833" y="1481"/>
                  </a:lnTo>
                  <a:lnTo>
                    <a:pt x="821" y="1474"/>
                  </a:lnTo>
                  <a:lnTo>
                    <a:pt x="812" y="1462"/>
                  </a:lnTo>
                  <a:lnTo>
                    <a:pt x="800" y="1455"/>
                  </a:lnTo>
                  <a:lnTo>
                    <a:pt x="789" y="1443"/>
                  </a:lnTo>
                  <a:lnTo>
                    <a:pt x="780" y="1436"/>
                  </a:lnTo>
                  <a:lnTo>
                    <a:pt x="770" y="1424"/>
                  </a:lnTo>
                  <a:lnTo>
                    <a:pt x="761" y="1417"/>
                  </a:lnTo>
                  <a:lnTo>
                    <a:pt x="749" y="1405"/>
                  </a:lnTo>
                  <a:lnTo>
                    <a:pt x="740" y="1396"/>
                  </a:lnTo>
                  <a:lnTo>
                    <a:pt x="728" y="1385"/>
                  </a:lnTo>
                  <a:lnTo>
                    <a:pt x="717" y="1375"/>
                  </a:lnTo>
                  <a:lnTo>
                    <a:pt x="705" y="1364"/>
                  </a:lnTo>
                  <a:lnTo>
                    <a:pt x="696" y="1356"/>
                  </a:lnTo>
                  <a:lnTo>
                    <a:pt x="684" y="1345"/>
                  </a:lnTo>
                  <a:lnTo>
                    <a:pt x="675" y="1335"/>
                  </a:lnTo>
                  <a:lnTo>
                    <a:pt x="662" y="1324"/>
                  </a:lnTo>
                  <a:lnTo>
                    <a:pt x="650" y="1314"/>
                  </a:lnTo>
                  <a:lnTo>
                    <a:pt x="637" y="1303"/>
                  </a:lnTo>
                  <a:lnTo>
                    <a:pt x="626" y="1291"/>
                  </a:lnTo>
                  <a:lnTo>
                    <a:pt x="618" y="1286"/>
                  </a:lnTo>
                  <a:lnTo>
                    <a:pt x="610" y="1280"/>
                  </a:lnTo>
                  <a:lnTo>
                    <a:pt x="603" y="1276"/>
                  </a:lnTo>
                  <a:lnTo>
                    <a:pt x="597" y="1270"/>
                  </a:lnTo>
                  <a:lnTo>
                    <a:pt x="589" y="1265"/>
                  </a:lnTo>
                  <a:lnTo>
                    <a:pt x="584" y="1259"/>
                  </a:lnTo>
                  <a:lnTo>
                    <a:pt x="576" y="1253"/>
                  </a:lnTo>
                  <a:lnTo>
                    <a:pt x="568" y="1250"/>
                  </a:lnTo>
                  <a:lnTo>
                    <a:pt x="561" y="1242"/>
                  </a:lnTo>
                  <a:lnTo>
                    <a:pt x="553" y="1236"/>
                  </a:lnTo>
                  <a:lnTo>
                    <a:pt x="546" y="1229"/>
                  </a:lnTo>
                  <a:lnTo>
                    <a:pt x="538" y="1223"/>
                  </a:lnTo>
                  <a:lnTo>
                    <a:pt x="530" y="1215"/>
                  </a:lnTo>
                  <a:lnTo>
                    <a:pt x="521" y="1208"/>
                  </a:lnTo>
                  <a:lnTo>
                    <a:pt x="511" y="1202"/>
                  </a:lnTo>
                  <a:lnTo>
                    <a:pt x="504" y="1196"/>
                  </a:lnTo>
                  <a:lnTo>
                    <a:pt x="494" y="1189"/>
                  </a:lnTo>
                  <a:lnTo>
                    <a:pt x="487" y="1181"/>
                  </a:lnTo>
                  <a:lnTo>
                    <a:pt x="477" y="1173"/>
                  </a:lnTo>
                  <a:lnTo>
                    <a:pt x="470" y="1170"/>
                  </a:lnTo>
                  <a:lnTo>
                    <a:pt x="460" y="1162"/>
                  </a:lnTo>
                  <a:lnTo>
                    <a:pt x="453" y="1158"/>
                  </a:lnTo>
                  <a:lnTo>
                    <a:pt x="445" y="1154"/>
                  </a:lnTo>
                  <a:lnTo>
                    <a:pt x="437" y="1151"/>
                  </a:lnTo>
                  <a:lnTo>
                    <a:pt x="430" y="1151"/>
                  </a:lnTo>
                  <a:lnTo>
                    <a:pt x="420" y="1151"/>
                  </a:lnTo>
                  <a:lnTo>
                    <a:pt x="411" y="1154"/>
                  </a:lnTo>
                  <a:lnTo>
                    <a:pt x="411" y="1162"/>
                  </a:lnTo>
                  <a:lnTo>
                    <a:pt x="413" y="1168"/>
                  </a:lnTo>
                  <a:lnTo>
                    <a:pt x="414" y="1175"/>
                  </a:lnTo>
                  <a:lnTo>
                    <a:pt x="414" y="1185"/>
                  </a:lnTo>
                  <a:lnTo>
                    <a:pt x="416" y="1192"/>
                  </a:lnTo>
                  <a:lnTo>
                    <a:pt x="416" y="1202"/>
                  </a:lnTo>
                  <a:lnTo>
                    <a:pt x="418" y="1211"/>
                  </a:lnTo>
                  <a:lnTo>
                    <a:pt x="418" y="1223"/>
                  </a:lnTo>
                  <a:lnTo>
                    <a:pt x="420" y="1232"/>
                  </a:lnTo>
                  <a:lnTo>
                    <a:pt x="420" y="1240"/>
                  </a:lnTo>
                  <a:lnTo>
                    <a:pt x="422" y="1248"/>
                  </a:lnTo>
                  <a:lnTo>
                    <a:pt x="424" y="1253"/>
                  </a:lnTo>
                  <a:lnTo>
                    <a:pt x="428" y="1261"/>
                  </a:lnTo>
                  <a:lnTo>
                    <a:pt x="434" y="1265"/>
                  </a:lnTo>
                  <a:lnTo>
                    <a:pt x="445" y="1263"/>
                  </a:lnTo>
                  <a:lnTo>
                    <a:pt x="449" y="1272"/>
                  </a:lnTo>
                  <a:lnTo>
                    <a:pt x="453" y="1284"/>
                  </a:lnTo>
                  <a:lnTo>
                    <a:pt x="456" y="1295"/>
                  </a:lnTo>
                  <a:lnTo>
                    <a:pt x="462" y="1307"/>
                  </a:lnTo>
                  <a:lnTo>
                    <a:pt x="466" y="1316"/>
                  </a:lnTo>
                  <a:lnTo>
                    <a:pt x="470" y="1326"/>
                  </a:lnTo>
                  <a:lnTo>
                    <a:pt x="475" y="1337"/>
                  </a:lnTo>
                  <a:lnTo>
                    <a:pt x="479" y="1346"/>
                  </a:lnTo>
                  <a:lnTo>
                    <a:pt x="489" y="1339"/>
                  </a:lnTo>
                  <a:lnTo>
                    <a:pt x="494" y="1333"/>
                  </a:lnTo>
                  <a:lnTo>
                    <a:pt x="470" y="1210"/>
                  </a:lnTo>
                  <a:lnTo>
                    <a:pt x="479" y="1215"/>
                  </a:lnTo>
                  <a:lnTo>
                    <a:pt x="489" y="1223"/>
                  </a:lnTo>
                  <a:lnTo>
                    <a:pt x="496" y="1231"/>
                  </a:lnTo>
                  <a:lnTo>
                    <a:pt x="508" y="1238"/>
                  </a:lnTo>
                  <a:lnTo>
                    <a:pt x="519" y="1246"/>
                  </a:lnTo>
                  <a:lnTo>
                    <a:pt x="529" y="1253"/>
                  </a:lnTo>
                  <a:lnTo>
                    <a:pt x="540" y="1261"/>
                  </a:lnTo>
                  <a:lnTo>
                    <a:pt x="551" y="1269"/>
                  </a:lnTo>
                  <a:lnTo>
                    <a:pt x="561" y="1276"/>
                  </a:lnTo>
                  <a:lnTo>
                    <a:pt x="572" y="1284"/>
                  </a:lnTo>
                  <a:lnTo>
                    <a:pt x="582" y="1291"/>
                  </a:lnTo>
                  <a:lnTo>
                    <a:pt x="591" y="1299"/>
                  </a:lnTo>
                  <a:lnTo>
                    <a:pt x="601" y="1307"/>
                  </a:lnTo>
                  <a:lnTo>
                    <a:pt x="610" y="1314"/>
                  </a:lnTo>
                  <a:lnTo>
                    <a:pt x="622" y="1324"/>
                  </a:lnTo>
                  <a:lnTo>
                    <a:pt x="631" y="1333"/>
                  </a:lnTo>
                  <a:lnTo>
                    <a:pt x="643" y="1343"/>
                  </a:lnTo>
                  <a:lnTo>
                    <a:pt x="654" y="1354"/>
                  </a:lnTo>
                  <a:lnTo>
                    <a:pt x="665" y="1364"/>
                  </a:lnTo>
                  <a:lnTo>
                    <a:pt x="677" y="1375"/>
                  </a:lnTo>
                  <a:lnTo>
                    <a:pt x="686" y="1383"/>
                  </a:lnTo>
                  <a:lnTo>
                    <a:pt x="698" y="1394"/>
                  </a:lnTo>
                  <a:lnTo>
                    <a:pt x="707" y="1402"/>
                  </a:lnTo>
                  <a:lnTo>
                    <a:pt x="719" y="1413"/>
                  </a:lnTo>
                  <a:lnTo>
                    <a:pt x="728" y="1421"/>
                  </a:lnTo>
                  <a:lnTo>
                    <a:pt x="738" y="1428"/>
                  </a:lnTo>
                  <a:lnTo>
                    <a:pt x="747" y="1438"/>
                  </a:lnTo>
                  <a:lnTo>
                    <a:pt x="759" y="1447"/>
                  </a:lnTo>
                  <a:lnTo>
                    <a:pt x="766" y="1455"/>
                  </a:lnTo>
                  <a:lnTo>
                    <a:pt x="778" y="1462"/>
                  </a:lnTo>
                  <a:lnTo>
                    <a:pt x="785" y="1470"/>
                  </a:lnTo>
                  <a:lnTo>
                    <a:pt x="797" y="1480"/>
                  </a:lnTo>
                  <a:lnTo>
                    <a:pt x="804" y="1487"/>
                  </a:lnTo>
                  <a:lnTo>
                    <a:pt x="814" y="1495"/>
                  </a:lnTo>
                  <a:lnTo>
                    <a:pt x="821" y="1504"/>
                  </a:lnTo>
                  <a:lnTo>
                    <a:pt x="831" y="1512"/>
                  </a:lnTo>
                  <a:lnTo>
                    <a:pt x="840" y="1520"/>
                  </a:lnTo>
                  <a:lnTo>
                    <a:pt x="850" y="1529"/>
                  </a:lnTo>
                  <a:lnTo>
                    <a:pt x="859" y="1539"/>
                  </a:lnTo>
                  <a:lnTo>
                    <a:pt x="871" y="1548"/>
                  </a:lnTo>
                  <a:lnTo>
                    <a:pt x="878" y="1558"/>
                  </a:lnTo>
                  <a:lnTo>
                    <a:pt x="890" y="1567"/>
                  </a:lnTo>
                  <a:lnTo>
                    <a:pt x="901" y="1577"/>
                  </a:lnTo>
                  <a:lnTo>
                    <a:pt x="913" y="1588"/>
                  </a:lnTo>
                  <a:lnTo>
                    <a:pt x="922" y="1599"/>
                  </a:lnTo>
                  <a:lnTo>
                    <a:pt x="934" y="1611"/>
                  </a:lnTo>
                  <a:lnTo>
                    <a:pt x="947" y="1622"/>
                  </a:lnTo>
                  <a:lnTo>
                    <a:pt x="958" y="1635"/>
                  </a:lnTo>
                  <a:lnTo>
                    <a:pt x="1114" y="1567"/>
                  </a:lnTo>
                  <a:lnTo>
                    <a:pt x="1124" y="1546"/>
                  </a:lnTo>
                  <a:lnTo>
                    <a:pt x="1137" y="1527"/>
                  </a:lnTo>
                  <a:lnTo>
                    <a:pt x="1148" y="1508"/>
                  </a:lnTo>
                  <a:lnTo>
                    <a:pt x="1162" y="1489"/>
                  </a:lnTo>
                  <a:lnTo>
                    <a:pt x="1173" y="1470"/>
                  </a:lnTo>
                  <a:lnTo>
                    <a:pt x="1184" y="1451"/>
                  </a:lnTo>
                  <a:lnTo>
                    <a:pt x="1198" y="1432"/>
                  </a:lnTo>
                  <a:lnTo>
                    <a:pt x="1211" y="1415"/>
                  </a:lnTo>
                  <a:lnTo>
                    <a:pt x="1223" y="1396"/>
                  </a:lnTo>
                  <a:lnTo>
                    <a:pt x="1234" y="1377"/>
                  </a:lnTo>
                  <a:lnTo>
                    <a:pt x="1245" y="1360"/>
                  </a:lnTo>
                  <a:lnTo>
                    <a:pt x="1257" y="1341"/>
                  </a:lnTo>
                  <a:lnTo>
                    <a:pt x="1268" y="1322"/>
                  </a:lnTo>
                  <a:lnTo>
                    <a:pt x="1280" y="1305"/>
                  </a:lnTo>
                  <a:lnTo>
                    <a:pt x="1291" y="1288"/>
                  </a:lnTo>
                  <a:lnTo>
                    <a:pt x="1304" y="1270"/>
                  </a:lnTo>
                  <a:lnTo>
                    <a:pt x="1314" y="1251"/>
                  </a:lnTo>
                  <a:lnTo>
                    <a:pt x="1325" y="1234"/>
                  </a:lnTo>
                  <a:lnTo>
                    <a:pt x="1337" y="1215"/>
                  </a:lnTo>
                  <a:lnTo>
                    <a:pt x="1348" y="1200"/>
                  </a:lnTo>
                  <a:lnTo>
                    <a:pt x="1359" y="1181"/>
                  </a:lnTo>
                  <a:lnTo>
                    <a:pt x="1371" y="1166"/>
                  </a:lnTo>
                  <a:lnTo>
                    <a:pt x="1382" y="1147"/>
                  </a:lnTo>
                  <a:lnTo>
                    <a:pt x="1394" y="1132"/>
                  </a:lnTo>
                  <a:lnTo>
                    <a:pt x="1403" y="1113"/>
                  </a:lnTo>
                  <a:lnTo>
                    <a:pt x="1415" y="1097"/>
                  </a:lnTo>
                  <a:lnTo>
                    <a:pt x="1426" y="1078"/>
                  </a:lnTo>
                  <a:lnTo>
                    <a:pt x="1437" y="1063"/>
                  </a:lnTo>
                  <a:lnTo>
                    <a:pt x="1449" y="1044"/>
                  </a:lnTo>
                  <a:lnTo>
                    <a:pt x="1460" y="1029"/>
                  </a:lnTo>
                  <a:lnTo>
                    <a:pt x="1472" y="1012"/>
                  </a:lnTo>
                  <a:lnTo>
                    <a:pt x="1483" y="995"/>
                  </a:lnTo>
                  <a:lnTo>
                    <a:pt x="1492" y="978"/>
                  </a:lnTo>
                  <a:lnTo>
                    <a:pt x="1504" y="961"/>
                  </a:lnTo>
                  <a:lnTo>
                    <a:pt x="1513" y="943"/>
                  </a:lnTo>
                  <a:lnTo>
                    <a:pt x="1525" y="926"/>
                  </a:lnTo>
                  <a:lnTo>
                    <a:pt x="1536" y="909"/>
                  </a:lnTo>
                  <a:lnTo>
                    <a:pt x="1548" y="892"/>
                  </a:lnTo>
                  <a:lnTo>
                    <a:pt x="1559" y="875"/>
                  </a:lnTo>
                  <a:lnTo>
                    <a:pt x="1570" y="858"/>
                  </a:lnTo>
                  <a:lnTo>
                    <a:pt x="1582" y="841"/>
                  </a:lnTo>
                  <a:lnTo>
                    <a:pt x="1593" y="822"/>
                  </a:lnTo>
                  <a:lnTo>
                    <a:pt x="1605" y="805"/>
                  </a:lnTo>
                  <a:lnTo>
                    <a:pt x="1616" y="787"/>
                  </a:lnTo>
                  <a:lnTo>
                    <a:pt x="1627" y="770"/>
                  </a:lnTo>
                  <a:lnTo>
                    <a:pt x="1639" y="753"/>
                  </a:lnTo>
                  <a:lnTo>
                    <a:pt x="1650" y="736"/>
                  </a:lnTo>
                  <a:lnTo>
                    <a:pt x="1664" y="719"/>
                  </a:lnTo>
                  <a:lnTo>
                    <a:pt x="1675" y="700"/>
                  </a:lnTo>
                  <a:lnTo>
                    <a:pt x="1686" y="683"/>
                  </a:lnTo>
                  <a:lnTo>
                    <a:pt x="1698" y="666"/>
                  </a:lnTo>
                  <a:lnTo>
                    <a:pt x="1709" y="647"/>
                  </a:lnTo>
                  <a:lnTo>
                    <a:pt x="1721" y="630"/>
                  </a:lnTo>
                  <a:lnTo>
                    <a:pt x="1734" y="613"/>
                  </a:lnTo>
                  <a:lnTo>
                    <a:pt x="1745" y="594"/>
                  </a:lnTo>
                  <a:lnTo>
                    <a:pt x="1759" y="576"/>
                  </a:lnTo>
                  <a:lnTo>
                    <a:pt x="1772" y="557"/>
                  </a:lnTo>
                  <a:lnTo>
                    <a:pt x="1783" y="538"/>
                  </a:lnTo>
                  <a:lnTo>
                    <a:pt x="1797" y="519"/>
                  </a:lnTo>
                  <a:lnTo>
                    <a:pt x="1810" y="502"/>
                  </a:lnTo>
                  <a:lnTo>
                    <a:pt x="1821" y="483"/>
                  </a:lnTo>
                  <a:lnTo>
                    <a:pt x="1837" y="464"/>
                  </a:lnTo>
                  <a:lnTo>
                    <a:pt x="1848" y="445"/>
                  </a:lnTo>
                  <a:lnTo>
                    <a:pt x="1863" y="426"/>
                  </a:lnTo>
                  <a:lnTo>
                    <a:pt x="1871" y="440"/>
                  </a:lnTo>
                  <a:lnTo>
                    <a:pt x="1878" y="453"/>
                  </a:lnTo>
                  <a:lnTo>
                    <a:pt x="1882" y="460"/>
                  </a:lnTo>
                  <a:lnTo>
                    <a:pt x="1888" y="468"/>
                  </a:lnTo>
                  <a:lnTo>
                    <a:pt x="1892" y="476"/>
                  </a:lnTo>
                  <a:lnTo>
                    <a:pt x="1896" y="483"/>
                  </a:lnTo>
                  <a:lnTo>
                    <a:pt x="1899" y="489"/>
                  </a:lnTo>
                  <a:lnTo>
                    <a:pt x="1903" y="497"/>
                  </a:lnTo>
                  <a:lnTo>
                    <a:pt x="1907" y="502"/>
                  </a:lnTo>
                  <a:lnTo>
                    <a:pt x="1913" y="510"/>
                  </a:lnTo>
                  <a:lnTo>
                    <a:pt x="1916" y="517"/>
                  </a:lnTo>
                  <a:lnTo>
                    <a:pt x="1922" y="525"/>
                  </a:lnTo>
                  <a:lnTo>
                    <a:pt x="1926" y="533"/>
                  </a:lnTo>
                  <a:lnTo>
                    <a:pt x="1930" y="540"/>
                  </a:lnTo>
                  <a:lnTo>
                    <a:pt x="1934" y="546"/>
                  </a:lnTo>
                  <a:lnTo>
                    <a:pt x="1937" y="554"/>
                  </a:lnTo>
                  <a:lnTo>
                    <a:pt x="1941" y="559"/>
                  </a:lnTo>
                  <a:lnTo>
                    <a:pt x="1947" y="567"/>
                  </a:lnTo>
                  <a:lnTo>
                    <a:pt x="1951" y="575"/>
                  </a:lnTo>
                  <a:lnTo>
                    <a:pt x="1956" y="582"/>
                  </a:lnTo>
                  <a:lnTo>
                    <a:pt x="1960" y="590"/>
                  </a:lnTo>
                  <a:lnTo>
                    <a:pt x="1964" y="597"/>
                  </a:lnTo>
                  <a:lnTo>
                    <a:pt x="1968" y="603"/>
                  </a:lnTo>
                  <a:lnTo>
                    <a:pt x="1972" y="611"/>
                  </a:lnTo>
                  <a:lnTo>
                    <a:pt x="1975" y="616"/>
                  </a:lnTo>
                  <a:lnTo>
                    <a:pt x="1981" y="624"/>
                  </a:lnTo>
                  <a:lnTo>
                    <a:pt x="1985" y="632"/>
                  </a:lnTo>
                  <a:lnTo>
                    <a:pt x="1991" y="639"/>
                  </a:lnTo>
                  <a:lnTo>
                    <a:pt x="1994" y="647"/>
                  </a:lnTo>
                  <a:lnTo>
                    <a:pt x="2000" y="654"/>
                  </a:lnTo>
                  <a:lnTo>
                    <a:pt x="2004" y="660"/>
                  </a:lnTo>
                  <a:lnTo>
                    <a:pt x="2008" y="668"/>
                  </a:lnTo>
                  <a:lnTo>
                    <a:pt x="2012" y="673"/>
                  </a:lnTo>
                  <a:lnTo>
                    <a:pt x="2017" y="681"/>
                  </a:lnTo>
                  <a:lnTo>
                    <a:pt x="2021" y="689"/>
                  </a:lnTo>
                  <a:lnTo>
                    <a:pt x="2025" y="696"/>
                  </a:lnTo>
                  <a:lnTo>
                    <a:pt x="2029" y="704"/>
                  </a:lnTo>
                  <a:lnTo>
                    <a:pt x="2034" y="711"/>
                  </a:lnTo>
                  <a:lnTo>
                    <a:pt x="2038" y="717"/>
                  </a:lnTo>
                  <a:lnTo>
                    <a:pt x="2042" y="725"/>
                  </a:lnTo>
                  <a:lnTo>
                    <a:pt x="2046" y="730"/>
                  </a:lnTo>
                  <a:lnTo>
                    <a:pt x="2051" y="738"/>
                  </a:lnTo>
                  <a:lnTo>
                    <a:pt x="2055" y="746"/>
                  </a:lnTo>
                  <a:lnTo>
                    <a:pt x="2059" y="753"/>
                  </a:lnTo>
                  <a:lnTo>
                    <a:pt x="2063" y="761"/>
                  </a:lnTo>
                  <a:lnTo>
                    <a:pt x="2069" y="768"/>
                  </a:lnTo>
                  <a:lnTo>
                    <a:pt x="2072" y="774"/>
                  </a:lnTo>
                  <a:lnTo>
                    <a:pt x="2076" y="782"/>
                  </a:lnTo>
                  <a:lnTo>
                    <a:pt x="2080" y="787"/>
                  </a:lnTo>
                  <a:lnTo>
                    <a:pt x="2086" y="795"/>
                  </a:lnTo>
                  <a:lnTo>
                    <a:pt x="2089" y="803"/>
                  </a:lnTo>
                  <a:lnTo>
                    <a:pt x="2093" y="810"/>
                  </a:lnTo>
                  <a:lnTo>
                    <a:pt x="2097" y="818"/>
                  </a:lnTo>
                  <a:lnTo>
                    <a:pt x="2103" y="826"/>
                  </a:lnTo>
                  <a:lnTo>
                    <a:pt x="2107" y="833"/>
                  </a:lnTo>
                  <a:lnTo>
                    <a:pt x="2110" y="841"/>
                  </a:lnTo>
                  <a:lnTo>
                    <a:pt x="2114" y="846"/>
                  </a:lnTo>
                  <a:lnTo>
                    <a:pt x="2120" y="854"/>
                  </a:lnTo>
                  <a:lnTo>
                    <a:pt x="2122" y="862"/>
                  </a:lnTo>
                  <a:lnTo>
                    <a:pt x="2127" y="869"/>
                  </a:lnTo>
                  <a:lnTo>
                    <a:pt x="2131" y="877"/>
                  </a:lnTo>
                  <a:lnTo>
                    <a:pt x="2137" y="884"/>
                  </a:lnTo>
                  <a:lnTo>
                    <a:pt x="2141" y="896"/>
                  </a:lnTo>
                  <a:lnTo>
                    <a:pt x="2148" y="907"/>
                  </a:lnTo>
                  <a:lnTo>
                    <a:pt x="2154" y="919"/>
                  </a:lnTo>
                  <a:lnTo>
                    <a:pt x="2160" y="930"/>
                  </a:lnTo>
                  <a:lnTo>
                    <a:pt x="2166" y="943"/>
                  </a:lnTo>
                  <a:lnTo>
                    <a:pt x="2173" y="955"/>
                  </a:lnTo>
                  <a:lnTo>
                    <a:pt x="2179" y="966"/>
                  </a:lnTo>
                  <a:lnTo>
                    <a:pt x="2186" y="980"/>
                  </a:lnTo>
                  <a:lnTo>
                    <a:pt x="2192" y="991"/>
                  </a:lnTo>
                  <a:lnTo>
                    <a:pt x="2198" y="1002"/>
                  </a:lnTo>
                  <a:lnTo>
                    <a:pt x="2205" y="1014"/>
                  </a:lnTo>
                  <a:lnTo>
                    <a:pt x="2213" y="1025"/>
                  </a:lnTo>
                  <a:lnTo>
                    <a:pt x="2219" y="1038"/>
                  </a:lnTo>
                  <a:lnTo>
                    <a:pt x="2224" y="1050"/>
                  </a:lnTo>
                  <a:lnTo>
                    <a:pt x="2232" y="1063"/>
                  </a:lnTo>
                  <a:lnTo>
                    <a:pt x="2240" y="1075"/>
                  </a:lnTo>
                  <a:lnTo>
                    <a:pt x="2243" y="1086"/>
                  </a:lnTo>
                  <a:lnTo>
                    <a:pt x="2251" y="1097"/>
                  </a:lnTo>
                  <a:lnTo>
                    <a:pt x="2257" y="1109"/>
                  </a:lnTo>
                  <a:lnTo>
                    <a:pt x="2264" y="1122"/>
                  </a:lnTo>
                  <a:lnTo>
                    <a:pt x="2270" y="1134"/>
                  </a:lnTo>
                  <a:lnTo>
                    <a:pt x="2278" y="1147"/>
                  </a:lnTo>
                  <a:lnTo>
                    <a:pt x="2283" y="1158"/>
                  </a:lnTo>
                  <a:lnTo>
                    <a:pt x="2291" y="1170"/>
                  </a:lnTo>
                  <a:lnTo>
                    <a:pt x="2297" y="1181"/>
                  </a:lnTo>
                  <a:lnTo>
                    <a:pt x="2304" y="1194"/>
                  </a:lnTo>
                  <a:lnTo>
                    <a:pt x="2310" y="1206"/>
                  </a:lnTo>
                  <a:lnTo>
                    <a:pt x="2318" y="1219"/>
                  </a:lnTo>
                  <a:lnTo>
                    <a:pt x="2323" y="1231"/>
                  </a:lnTo>
                  <a:lnTo>
                    <a:pt x="2331" y="1242"/>
                  </a:lnTo>
                  <a:lnTo>
                    <a:pt x="2339" y="1255"/>
                  </a:lnTo>
                  <a:lnTo>
                    <a:pt x="2346" y="1269"/>
                  </a:lnTo>
                  <a:lnTo>
                    <a:pt x="2352" y="1280"/>
                  </a:lnTo>
                  <a:lnTo>
                    <a:pt x="2358" y="1291"/>
                  </a:lnTo>
                  <a:lnTo>
                    <a:pt x="2365" y="1303"/>
                  </a:lnTo>
                  <a:lnTo>
                    <a:pt x="2373" y="1316"/>
                  </a:lnTo>
                  <a:lnTo>
                    <a:pt x="2378" y="1327"/>
                  </a:lnTo>
                  <a:lnTo>
                    <a:pt x="2384" y="1339"/>
                  </a:lnTo>
                  <a:lnTo>
                    <a:pt x="2392" y="1352"/>
                  </a:lnTo>
                  <a:lnTo>
                    <a:pt x="2399" y="1364"/>
                  </a:lnTo>
                  <a:lnTo>
                    <a:pt x="2405" y="1375"/>
                  </a:lnTo>
                  <a:lnTo>
                    <a:pt x="2411" y="1386"/>
                  </a:lnTo>
                  <a:lnTo>
                    <a:pt x="2418" y="1400"/>
                  </a:lnTo>
                  <a:lnTo>
                    <a:pt x="2426" y="1413"/>
                  </a:lnTo>
                  <a:lnTo>
                    <a:pt x="2432" y="1424"/>
                  </a:lnTo>
                  <a:lnTo>
                    <a:pt x="2437" y="1436"/>
                  </a:lnTo>
                  <a:lnTo>
                    <a:pt x="2445" y="1447"/>
                  </a:lnTo>
                  <a:lnTo>
                    <a:pt x="2453" y="1461"/>
                  </a:lnTo>
                  <a:lnTo>
                    <a:pt x="2458" y="1472"/>
                  </a:lnTo>
                  <a:lnTo>
                    <a:pt x="2466" y="1483"/>
                  </a:lnTo>
                  <a:lnTo>
                    <a:pt x="2472" y="1497"/>
                  </a:lnTo>
                  <a:lnTo>
                    <a:pt x="2479" y="1508"/>
                  </a:lnTo>
                  <a:lnTo>
                    <a:pt x="2485" y="1520"/>
                  </a:lnTo>
                  <a:lnTo>
                    <a:pt x="2493" y="1531"/>
                  </a:lnTo>
                  <a:lnTo>
                    <a:pt x="2498" y="1544"/>
                  </a:lnTo>
                  <a:lnTo>
                    <a:pt x="2506" y="1558"/>
                  </a:lnTo>
                  <a:lnTo>
                    <a:pt x="2512" y="1569"/>
                  </a:lnTo>
                  <a:lnTo>
                    <a:pt x="2519" y="1580"/>
                  </a:lnTo>
                  <a:lnTo>
                    <a:pt x="2527" y="1592"/>
                  </a:lnTo>
                  <a:lnTo>
                    <a:pt x="2534" y="1605"/>
                  </a:lnTo>
                  <a:lnTo>
                    <a:pt x="2540" y="1616"/>
                  </a:lnTo>
                  <a:lnTo>
                    <a:pt x="2546" y="1628"/>
                  </a:lnTo>
                  <a:lnTo>
                    <a:pt x="2553" y="1641"/>
                  </a:lnTo>
                  <a:lnTo>
                    <a:pt x="2561" y="1653"/>
                  </a:lnTo>
                  <a:lnTo>
                    <a:pt x="2565" y="1647"/>
                  </a:lnTo>
                  <a:lnTo>
                    <a:pt x="2570" y="1641"/>
                  </a:lnTo>
                  <a:lnTo>
                    <a:pt x="2576" y="1635"/>
                  </a:lnTo>
                  <a:lnTo>
                    <a:pt x="2584" y="1630"/>
                  </a:lnTo>
                  <a:lnTo>
                    <a:pt x="2591" y="1622"/>
                  </a:lnTo>
                  <a:lnTo>
                    <a:pt x="2601" y="1615"/>
                  </a:lnTo>
                  <a:lnTo>
                    <a:pt x="2610" y="1605"/>
                  </a:lnTo>
                  <a:lnTo>
                    <a:pt x="2622" y="1596"/>
                  </a:lnTo>
                  <a:lnTo>
                    <a:pt x="2633" y="1584"/>
                  </a:lnTo>
                  <a:lnTo>
                    <a:pt x="2645" y="1573"/>
                  </a:lnTo>
                  <a:lnTo>
                    <a:pt x="2656" y="1561"/>
                  </a:lnTo>
                  <a:lnTo>
                    <a:pt x="2671" y="1552"/>
                  </a:lnTo>
                  <a:lnTo>
                    <a:pt x="2685" y="1539"/>
                  </a:lnTo>
                  <a:lnTo>
                    <a:pt x="2698" y="1525"/>
                  </a:lnTo>
                  <a:lnTo>
                    <a:pt x="2713" y="1512"/>
                  </a:lnTo>
                  <a:lnTo>
                    <a:pt x="2730" y="1500"/>
                  </a:lnTo>
                  <a:lnTo>
                    <a:pt x="2745" y="1485"/>
                  </a:lnTo>
                  <a:lnTo>
                    <a:pt x="2762" y="1470"/>
                  </a:lnTo>
                  <a:lnTo>
                    <a:pt x="2778" y="1455"/>
                  </a:lnTo>
                  <a:lnTo>
                    <a:pt x="2795" y="1440"/>
                  </a:lnTo>
                  <a:lnTo>
                    <a:pt x="2812" y="1424"/>
                  </a:lnTo>
                  <a:lnTo>
                    <a:pt x="2829" y="1409"/>
                  </a:lnTo>
                  <a:lnTo>
                    <a:pt x="2848" y="1392"/>
                  </a:lnTo>
                  <a:lnTo>
                    <a:pt x="2867" y="1377"/>
                  </a:lnTo>
                  <a:lnTo>
                    <a:pt x="2886" y="1360"/>
                  </a:lnTo>
                  <a:lnTo>
                    <a:pt x="2905" y="1345"/>
                  </a:lnTo>
                  <a:lnTo>
                    <a:pt x="2924" y="1326"/>
                  </a:lnTo>
                  <a:lnTo>
                    <a:pt x="2943" y="1310"/>
                  </a:lnTo>
                  <a:lnTo>
                    <a:pt x="2962" y="1293"/>
                  </a:lnTo>
                  <a:lnTo>
                    <a:pt x="2981" y="1278"/>
                  </a:lnTo>
                  <a:lnTo>
                    <a:pt x="3000" y="1261"/>
                  </a:lnTo>
                  <a:lnTo>
                    <a:pt x="3021" y="1246"/>
                  </a:lnTo>
                  <a:lnTo>
                    <a:pt x="3038" y="1227"/>
                  </a:lnTo>
                  <a:lnTo>
                    <a:pt x="3057" y="1211"/>
                  </a:lnTo>
                  <a:lnTo>
                    <a:pt x="3076" y="1192"/>
                  </a:lnTo>
                  <a:lnTo>
                    <a:pt x="3095" y="1177"/>
                  </a:lnTo>
                  <a:lnTo>
                    <a:pt x="3112" y="1160"/>
                  </a:lnTo>
                  <a:lnTo>
                    <a:pt x="3131" y="1143"/>
                  </a:lnTo>
                  <a:lnTo>
                    <a:pt x="3150" y="1128"/>
                  </a:lnTo>
                  <a:lnTo>
                    <a:pt x="3169" y="1113"/>
                  </a:lnTo>
                  <a:lnTo>
                    <a:pt x="3186" y="1097"/>
                  </a:lnTo>
                  <a:lnTo>
                    <a:pt x="3204" y="1082"/>
                  </a:lnTo>
                  <a:lnTo>
                    <a:pt x="3223" y="1067"/>
                  </a:lnTo>
                  <a:lnTo>
                    <a:pt x="3240" y="1054"/>
                  </a:lnTo>
                  <a:lnTo>
                    <a:pt x="3255" y="1040"/>
                  </a:lnTo>
                  <a:lnTo>
                    <a:pt x="3272" y="1027"/>
                  </a:lnTo>
                  <a:lnTo>
                    <a:pt x="3287" y="1014"/>
                  </a:lnTo>
                  <a:lnTo>
                    <a:pt x="3302" y="1002"/>
                  </a:lnTo>
                  <a:lnTo>
                    <a:pt x="3316" y="989"/>
                  </a:lnTo>
                  <a:lnTo>
                    <a:pt x="3329" y="978"/>
                  </a:lnTo>
                  <a:lnTo>
                    <a:pt x="3342" y="966"/>
                  </a:lnTo>
                  <a:lnTo>
                    <a:pt x="3356" y="957"/>
                  </a:lnTo>
                  <a:lnTo>
                    <a:pt x="3367" y="945"/>
                  </a:lnTo>
                  <a:lnTo>
                    <a:pt x="3378" y="936"/>
                  </a:lnTo>
                  <a:lnTo>
                    <a:pt x="3390" y="928"/>
                  </a:lnTo>
                  <a:lnTo>
                    <a:pt x="3401" y="921"/>
                  </a:lnTo>
                  <a:lnTo>
                    <a:pt x="3409" y="913"/>
                  </a:lnTo>
                  <a:lnTo>
                    <a:pt x="3416" y="907"/>
                  </a:lnTo>
                  <a:lnTo>
                    <a:pt x="3424" y="902"/>
                  </a:lnTo>
                  <a:lnTo>
                    <a:pt x="3430" y="896"/>
                  </a:lnTo>
                  <a:lnTo>
                    <a:pt x="3441" y="890"/>
                  </a:lnTo>
                  <a:lnTo>
                    <a:pt x="3449" y="888"/>
                  </a:lnTo>
                  <a:lnTo>
                    <a:pt x="3436" y="902"/>
                  </a:lnTo>
                  <a:lnTo>
                    <a:pt x="3424" y="915"/>
                  </a:lnTo>
                  <a:lnTo>
                    <a:pt x="3411" y="928"/>
                  </a:lnTo>
                  <a:lnTo>
                    <a:pt x="3399" y="940"/>
                  </a:lnTo>
                  <a:lnTo>
                    <a:pt x="3386" y="951"/>
                  </a:lnTo>
                  <a:lnTo>
                    <a:pt x="3375" y="962"/>
                  </a:lnTo>
                  <a:lnTo>
                    <a:pt x="3361" y="974"/>
                  </a:lnTo>
                  <a:lnTo>
                    <a:pt x="3350" y="987"/>
                  </a:lnTo>
                  <a:lnTo>
                    <a:pt x="3337" y="997"/>
                  </a:lnTo>
                  <a:lnTo>
                    <a:pt x="3325" y="1006"/>
                  </a:lnTo>
                  <a:lnTo>
                    <a:pt x="3314" y="1018"/>
                  </a:lnTo>
                  <a:lnTo>
                    <a:pt x="3302" y="1031"/>
                  </a:lnTo>
                  <a:lnTo>
                    <a:pt x="3291" y="1040"/>
                  </a:lnTo>
                  <a:lnTo>
                    <a:pt x="3280" y="1050"/>
                  </a:lnTo>
                  <a:lnTo>
                    <a:pt x="3268" y="1061"/>
                  </a:lnTo>
                  <a:lnTo>
                    <a:pt x="3261" y="1073"/>
                  </a:lnTo>
                  <a:lnTo>
                    <a:pt x="3382" y="972"/>
                  </a:lnTo>
                  <a:lnTo>
                    <a:pt x="3390" y="964"/>
                  </a:lnTo>
                  <a:lnTo>
                    <a:pt x="3304" y="1618"/>
                  </a:lnTo>
                  <a:lnTo>
                    <a:pt x="3257" y="2027"/>
                  </a:lnTo>
                  <a:lnTo>
                    <a:pt x="3236" y="2240"/>
                  </a:lnTo>
                  <a:lnTo>
                    <a:pt x="3224" y="2347"/>
                  </a:lnTo>
                  <a:lnTo>
                    <a:pt x="3221" y="2377"/>
                  </a:lnTo>
                  <a:lnTo>
                    <a:pt x="3221" y="2379"/>
                  </a:lnTo>
                  <a:lnTo>
                    <a:pt x="3221" y="2385"/>
                  </a:lnTo>
                  <a:lnTo>
                    <a:pt x="3221" y="2390"/>
                  </a:lnTo>
                  <a:lnTo>
                    <a:pt x="3221" y="2392"/>
                  </a:lnTo>
                  <a:lnTo>
                    <a:pt x="3228" y="2387"/>
                  </a:lnTo>
                  <a:lnTo>
                    <a:pt x="3236" y="2377"/>
                  </a:lnTo>
                  <a:lnTo>
                    <a:pt x="3238" y="2369"/>
                  </a:lnTo>
                  <a:lnTo>
                    <a:pt x="3242" y="2364"/>
                  </a:lnTo>
                  <a:lnTo>
                    <a:pt x="3245" y="2356"/>
                  </a:lnTo>
                  <a:lnTo>
                    <a:pt x="3249" y="2349"/>
                  </a:lnTo>
                  <a:lnTo>
                    <a:pt x="3249" y="2339"/>
                  </a:lnTo>
                  <a:lnTo>
                    <a:pt x="3253" y="2328"/>
                  </a:lnTo>
                  <a:lnTo>
                    <a:pt x="3255" y="2318"/>
                  </a:lnTo>
                  <a:lnTo>
                    <a:pt x="3259" y="2309"/>
                  </a:lnTo>
                  <a:lnTo>
                    <a:pt x="3261" y="2297"/>
                  </a:lnTo>
                  <a:lnTo>
                    <a:pt x="3263" y="2286"/>
                  </a:lnTo>
                  <a:lnTo>
                    <a:pt x="3264" y="2274"/>
                  </a:lnTo>
                  <a:lnTo>
                    <a:pt x="3266" y="2263"/>
                  </a:lnTo>
                  <a:lnTo>
                    <a:pt x="3266" y="2252"/>
                  </a:lnTo>
                  <a:lnTo>
                    <a:pt x="3268" y="2238"/>
                  </a:lnTo>
                  <a:lnTo>
                    <a:pt x="3268" y="2227"/>
                  </a:lnTo>
                  <a:lnTo>
                    <a:pt x="3272" y="2215"/>
                  </a:lnTo>
                  <a:lnTo>
                    <a:pt x="3272" y="2204"/>
                  </a:lnTo>
                  <a:lnTo>
                    <a:pt x="3272" y="2193"/>
                  </a:lnTo>
                  <a:lnTo>
                    <a:pt x="3274" y="2183"/>
                  </a:lnTo>
                  <a:lnTo>
                    <a:pt x="3276" y="2174"/>
                  </a:lnTo>
                  <a:lnTo>
                    <a:pt x="3276" y="2164"/>
                  </a:lnTo>
                  <a:lnTo>
                    <a:pt x="3276" y="2155"/>
                  </a:lnTo>
                  <a:lnTo>
                    <a:pt x="3276" y="2147"/>
                  </a:lnTo>
                  <a:lnTo>
                    <a:pt x="3278" y="2139"/>
                  </a:lnTo>
                  <a:lnTo>
                    <a:pt x="3278" y="2128"/>
                  </a:lnTo>
                  <a:lnTo>
                    <a:pt x="3280" y="2122"/>
                  </a:lnTo>
                  <a:lnTo>
                    <a:pt x="3272" y="2139"/>
                  </a:lnTo>
                  <a:lnTo>
                    <a:pt x="3272" y="2132"/>
                  </a:lnTo>
                  <a:lnTo>
                    <a:pt x="3272" y="2124"/>
                  </a:lnTo>
                  <a:lnTo>
                    <a:pt x="3272" y="2117"/>
                  </a:lnTo>
                  <a:lnTo>
                    <a:pt x="3274" y="2111"/>
                  </a:lnTo>
                  <a:lnTo>
                    <a:pt x="3274" y="2103"/>
                  </a:lnTo>
                  <a:lnTo>
                    <a:pt x="3276" y="2096"/>
                  </a:lnTo>
                  <a:lnTo>
                    <a:pt x="3276" y="2088"/>
                  </a:lnTo>
                  <a:lnTo>
                    <a:pt x="3278" y="2080"/>
                  </a:lnTo>
                  <a:lnTo>
                    <a:pt x="3278" y="2073"/>
                  </a:lnTo>
                  <a:lnTo>
                    <a:pt x="3280" y="2065"/>
                  </a:lnTo>
                  <a:lnTo>
                    <a:pt x="3280" y="2058"/>
                  </a:lnTo>
                  <a:lnTo>
                    <a:pt x="3282" y="2052"/>
                  </a:lnTo>
                  <a:lnTo>
                    <a:pt x="3282" y="2044"/>
                  </a:lnTo>
                  <a:lnTo>
                    <a:pt x="3283" y="2039"/>
                  </a:lnTo>
                  <a:lnTo>
                    <a:pt x="3283" y="2031"/>
                  </a:lnTo>
                  <a:lnTo>
                    <a:pt x="3285" y="2023"/>
                  </a:lnTo>
                  <a:lnTo>
                    <a:pt x="3285" y="2016"/>
                  </a:lnTo>
                  <a:lnTo>
                    <a:pt x="3287" y="2008"/>
                  </a:lnTo>
                  <a:lnTo>
                    <a:pt x="3287" y="2001"/>
                  </a:lnTo>
                  <a:lnTo>
                    <a:pt x="3289" y="1995"/>
                  </a:lnTo>
                  <a:lnTo>
                    <a:pt x="3289" y="1987"/>
                  </a:lnTo>
                  <a:lnTo>
                    <a:pt x="3291" y="1980"/>
                  </a:lnTo>
                  <a:lnTo>
                    <a:pt x="3291" y="1972"/>
                  </a:lnTo>
                  <a:lnTo>
                    <a:pt x="3295" y="1966"/>
                  </a:lnTo>
                  <a:lnTo>
                    <a:pt x="3295" y="1959"/>
                  </a:lnTo>
                  <a:lnTo>
                    <a:pt x="3295" y="1951"/>
                  </a:lnTo>
                  <a:lnTo>
                    <a:pt x="3297" y="1944"/>
                  </a:lnTo>
                  <a:lnTo>
                    <a:pt x="3299" y="1936"/>
                  </a:lnTo>
                  <a:lnTo>
                    <a:pt x="3299" y="1928"/>
                  </a:lnTo>
                  <a:lnTo>
                    <a:pt x="3301" y="1923"/>
                  </a:lnTo>
                  <a:lnTo>
                    <a:pt x="3302" y="1915"/>
                  </a:lnTo>
                  <a:lnTo>
                    <a:pt x="3304" y="1909"/>
                  </a:lnTo>
                  <a:lnTo>
                    <a:pt x="3304" y="1902"/>
                  </a:lnTo>
                  <a:lnTo>
                    <a:pt x="3306" y="1894"/>
                  </a:lnTo>
                  <a:lnTo>
                    <a:pt x="3306" y="1886"/>
                  </a:lnTo>
                  <a:lnTo>
                    <a:pt x="3308" y="1879"/>
                  </a:lnTo>
                  <a:lnTo>
                    <a:pt x="3308" y="1871"/>
                  </a:lnTo>
                  <a:lnTo>
                    <a:pt x="3310" y="1866"/>
                  </a:lnTo>
                  <a:lnTo>
                    <a:pt x="3310" y="1856"/>
                  </a:lnTo>
                  <a:lnTo>
                    <a:pt x="3312" y="1850"/>
                  </a:lnTo>
                  <a:lnTo>
                    <a:pt x="3312" y="1843"/>
                  </a:lnTo>
                  <a:lnTo>
                    <a:pt x="3314" y="1835"/>
                  </a:lnTo>
                  <a:lnTo>
                    <a:pt x="3314" y="1828"/>
                  </a:lnTo>
                  <a:lnTo>
                    <a:pt x="3316" y="1820"/>
                  </a:lnTo>
                  <a:lnTo>
                    <a:pt x="3318" y="1812"/>
                  </a:lnTo>
                  <a:lnTo>
                    <a:pt x="3318" y="1807"/>
                  </a:lnTo>
                  <a:lnTo>
                    <a:pt x="3320" y="1799"/>
                  </a:lnTo>
                  <a:lnTo>
                    <a:pt x="3321" y="1793"/>
                  </a:lnTo>
                  <a:lnTo>
                    <a:pt x="3321" y="1786"/>
                  </a:lnTo>
                  <a:lnTo>
                    <a:pt x="3321" y="1778"/>
                  </a:lnTo>
                  <a:lnTo>
                    <a:pt x="3321" y="1770"/>
                  </a:lnTo>
                  <a:lnTo>
                    <a:pt x="3323" y="1763"/>
                  </a:lnTo>
                  <a:lnTo>
                    <a:pt x="3323" y="1755"/>
                  </a:lnTo>
                  <a:lnTo>
                    <a:pt x="3323" y="1750"/>
                  </a:lnTo>
                  <a:lnTo>
                    <a:pt x="3325" y="1742"/>
                  </a:lnTo>
                  <a:lnTo>
                    <a:pt x="3325" y="1736"/>
                  </a:lnTo>
                  <a:lnTo>
                    <a:pt x="3325" y="1729"/>
                  </a:lnTo>
                  <a:lnTo>
                    <a:pt x="3325" y="1721"/>
                  </a:lnTo>
                  <a:lnTo>
                    <a:pt x="3325" y="1712"/>
                  </a:lnTo>
                  <a:lnTo>
                    <a:pt x="3327" y="1706"/>
                  </a:lnTo>
                  <a:lnTo>
                    <a:pt x="3327" y="1698"/>
                  </a:lnTo>
                  <a:lnTo>
                    <a:pt x="3329" y="1693"/>
                  </a:lnTo>
                  <a:lnTo>
                    <a:pt x="3329" y="1685"/>
                  </a:lnTo>
                  <a:lnTo>
                    <a:pt x="3329" y="1679"/>
                  </a:lnTo>
                  <a:lnTo>
                    <a:pt x="3329" y="1618"/>
                  </a:lnTo>
                  <a:lnTo>
                    <a:pt x="3333" y="1599"/>
                  </a:lnTo>
                  <a:lnTo>
                    <a:pt x="3333" y="1588"/>
                  </a:lnTo>
                  <a:lnTo>
                    <a:pt x="3337" y="1607"/>
                  </a:lnTo>
                  <a:lnTo>
                    <a:pt x="3339" y="1599"/>
                  </a:lnTo>
                  <a:lnTo>
                    <a:pt x="3342" y="1592"/>
                  </a:lnTo>
                  <a:lnTo>
                    <a:pt x="3344" y="1580"/>
                  </a:lnTo>
                  <a:lnTo>
                    <a:pt x="3348" y="1573"/>
                  </a:lnTo>
                  <a:lnTo>
                    <a:pt x="3352" y="1565"/>
                  </a:lnTo>
                  <a:lnTo>
                    <a:pt x="3354" y="1561"/>
                  </a:lnTo>
                  <a:lnTo>
                    <a:pt x="3354" y="1559"/>
                  </a:lnTo>
                  <a:lnTo>
                    <a:pt x="3356" y="1563"/>
                  </a:lnTo>
                  <a:lnTo>
                    <a:pt x="3354" y="1567"/>
                  </a:lnTo>
                  <a:lnTo>
                    <a:pt x="3352" y="1573"/>
                  </a:lnTo>
                  <a:lnTo>
                    <a:pt x="3352" y="1580"/>
                  </a:lnTo>
                  <a:lnTo>
                    <a:pt x="3352" y="1588"/>
                  </a:lnTo>
                  <a:lnTo>
                    <a:pt x="3348" y="1596"/>
                  </a:lnTo>
                  <a:lnTo>
                    <a:pt x="3348" y="1607"/>
                  </a:lnTo>
                  <a:lnTo>
                    <a:pt x="3346" y="1618"/>
                  </a:lnTo>
                  <a:lnTo>
                    <a:pt x="3344" y="1632"/>
                  </a:lnTo>
                  <a:lnTo>
                    <a:pt x="3342" y="1643"/>
                  </a:lnTo>
                  <a:lnTo>
                    <a:pt x="3340" y="1656"/>
                  </a:lnTo>
                  <a:lnTo>
                    <a:pt x="3340" y="1664"/>
                  </a:lnTo>
                  <a:lnTo>
                    <a:pt x="3339" y="1670"/>
                  </a:lnTo>
                  <a:lnTo>
                    <a:pt x="3339" y="1677"/>
                  </a:lnTo>
                  <a:lnTo>
                    <a:pt x="3339" y="1685"/>
                  </a:lnTo>
                  <a:lnTo>
                    <a:pt x="3337" y="1691"/>
                  </a:lnTo>
                  <a:lnTo>
                    <a:pt x="3337" y="1698"/>
                  </a:lnTo>
                  <a:lnTo>
                    <a:pt x="3335" y="1706"/>
                  </a:lnTo>
                  <a:lnTo>
                    <a:pt x="3335" y="1712"/>
                  </a:lnTo>
                  <a:lnTo>
                    <a:pt x="3333" y="1721"/>
                  </a:lnTo>
                  <a:lnTo>
                    <a:pt x="3333" y="1729"/>
                  </a:lnTo>
                  <a:lnTo>
                    <a:pt x="3333" y="1736"/>
                  </a:lnTo>
                  <a:lnTo>
                    <a:pt x="3333" y="1744"/>
                  </a:lnTo>
                  <a:lnTo>
                    <a:pt x="3331" y="1750"/>
                  </a:lnTo>
                  <a:lnTo>
                    <a:pt x="3329" y="1757"/>
                  </a:lnTo>
                  <a:lnTo>
                    <a:pt x="3329" y="1763"/>
                  </a:lnTo>
                  <a:lnTo>
                    <a:pt x="3329" y="1770"/>
                  </a:lnTo>
                  <a:lnTo>
                    <a:pt x="3327" y="1778"/>
                  </a:lnTo>
                  <a:lnTo>
                    <a:pt x="3325" y="1786"/>
                  </a:lnTo>
                  <a:lnTo>
                    <a:pt x="3325" y="1793"/>
                  </a:lnTo>
                  <a:lnTo>
                    <a:pt x="3325" y="1799"/>
                  </a:lnTo>
                  <a:lnTo>
                    <a:pt x="3323" y="1812"/>
                  </a:lnTo>
                  <a:lnTo>
                    <a:pt x="3323" y="1826"/>
                  </a:lnTo>
                  <a:lnTo>
                    <a:pt x="3323" y="1837"/>
                  </a:lnTo>
                  <a:lnTo>
                    <a:pt x="3323" y="1848"/>
                  </a:lnTo>
                  <a:lnTo>
                    <a:pt x="3321" y="1860"/>
                  </a:lnTo>
                  <a:lnTo>
                    <a:pt x="3321" y="1869"/>
                  </a:lnTo>
                  <a:lnTo>
                    <a:pt x="3321" y="1877"/>
                  </a:lnTo>
                  <a:lnTo>
                    <a:pt x="3323" y="1886"/>
                  </a:lnTo>
                  <a:lnTo>
                    <a:pt x="3323" y="1892"/>
                  </a:lnTo>
                  <a:lnTo>
                    <a:pt x="3325" y="1898"/>
                  </a:lnTo>
                  <a:lnTo>
                    <a:pt x="3325" y="1902"/>
                  </a:lnTo>
                  <a:lnTo>
                    <a:pt x="3329" y="1905"/>
                  </a:lnTo>
                  <a:lnTo>
                    <a:pt x="3329" y="1900"/>
                  </a:lnTo>
                  <a:lnTo>
                    <a:pt x="3333" y="1894"/>
                  </a:lnTo>
                  <a:lnTo>
                    <a:pt x="3333" y="1883"/>
                  </a:lnTo>
                  <a:lnTo>
                    <a:pt x="3337" y="1871"/>
                  </a:lnTo>
                  <a:lnTo>
                    <a:pt x="3337" y="1862"/>
                  </a:lnTo>
                  <a:lnTo>
                    <a:pt x="3340" y="1854"/>
                  </a:lnTo>
                  <a:lnTo>
                    <a:pt x="3340" y="1847"/>
                  </a:lnTo>
                  <a:lnTo>
                    <a:pt x="3342" y="1839"/>
                  </a:lnTo>
                  <a:lnTo>
                    <a:pt x="3344" y="1828"/>
                  </a:lnTo>
                  <a:lnTo>
                    <a:pt x="3346" y="1818"/>
                  </a:lnTo>
                  <a:lnTo>
                    <a:pt x="3348" y="1807"/>
                  </a:lnTo>
                  <a:lnTo>
                    <a:pt x="3350" y="1797"/>
                  </a:lnTo>
                  <a:lnTo>
                    <a:pt x="3350" y="1786"/>
                  </a:lnTo>
                  <a:lnTo>
                    <a:pt x="3352" y="1772"/>
                  </a:lnTo>
                  <a:lnTo>
                    <a:pt x="3354" y="1761"/>
                  </a:lnTo>
                  <a:lnTo>
                    <a:pt x="3356" y="1748"/>
                  </a:lnTo>
                  <a:lnTo>
                    <a:pt x="3358" y="1734"/>
                  </a:lnTo>
                  <a:lnTo>
                    <a:pt x="3359" y="1721"/>
                  </a:lnTo>
                  <a:lnTo>
                    <a:pt x="3361" y="1710"/>
                  </a:lnTo>
                  <a:lnTo>
                    <a:pt x="3363" y="1696"/>
                  </a:lnTo>
                  <a:lnTo>
                    <a:pt x="3363" y="1681"/>
                  </a:lnTo>
                  <a:lnTo>
                    <a:pt x="3367" y="1668"/>
                  </a:lnTo>
                  <a:lnTo>
                    <a:pt x="3367" y="1653"/>
                  </a:lnTo>
                  <a:lnTo>
                    <a:pt x="3371" y="1637"/>
                  </a:lnTo>
                  <a:lnTo>
                    <a:pt x="3371" y="1622"/>
                  </a:lnTo>
                  <a:lnTo>
                    <a:pt x="3375" y="1609"/>
                  </a:lnTo>
                  <a:lnTo>
                    <a:pt x="3375" y="1594"/>
                  </a:lnTo>
                  <a:lnTo>
                    <a:pt x="3378" y="1580"/>
                  </a:lnTo>
                  <a:lnTo>
                    <a:pt x="3378" y="1565"/>
                  </a:lnTo>
                  <a:lnTo>
                    <a:pt x="3380" y="1550"/>
                  </a:lnTo>
                  <a:lnTo>
                    <a:pt x="3382" y="1535"/>
                  </a:lnTo>
                  <a:lnTo>
                    <a:pt x="3384" y="1520"/>
                  </a:lnTo>
                  <a:lnTo>
                    <a:pt x="3384" y="1504"/>
                  </a:lnTo>
                  <a:lnTo>
                    <a:pt x="3386" y="1489"/>
                  </a:lnTo>
                  <a:lnTo>
                    <a:pt x="3388" y="1476"/>
                  </a:lnTo>
                  <a:lnTo>
                    <a:pt x="3390" y="1462"/>
                  </a:lnTo>
                  <a:lnTo>
                    <a:pt x="3390" y="1447"/>
                  </a:lnTo>
                  <a:lnTo>
                    <a:pt x="3394" y="1432"/>
                  </a:lnTo>
                  <a:lnTo>
                    <a:pt x="3394" y="1419"/>
                  </a:lnTo>
                  <a:lnTo>
                    <a:pt x="3396" y="1405"/>
                  </a:lnTo>
                  <a:lnTo>
                    <a:pt x="3397" y="1392"/>
                  </a:lnTo>
                  <a:lnTo>
                    <a:pt x="3397" y="1379"/>
                  </a:lnTo>
                  <a:lnTo>
                    <a:pt x="3399" y="1367"/>
                  </a:lnTo>
                  <a:lnTo>
                    <a:pt x="3401" y="1356"/>
                  </a:lnTo>
                  <a:lnTo>
                    <a:pt x="3401" y="1343"/>
                  </a:lnTo>
                  <a:lnTo>
                    <a:pt x="3403" y="1331"/>
                  </a:lnTo>
                  <a:lnTo>
                    <a:pt x="3403" y="1320"/>
                  </a:lnTo>
                  <a:lnTo>
                    <a:pt x="3405" y="1310"/>
                  </a:lnTo>
                  <a:lnTo>
                    <a:pt x="3405" y="1299"/>
                  </a:lnTo>
                  <a:lnTo>
                    <a:pt x="3405" y="1291"/>
                  </a:lnTo>
                  <a:lnTo>
                    <a:pt x="3407" y="1282"/>
                  </a:lnTo>
                  <a:lnTo>
                    <a:pt x="3409" y="1274"/>
                  </a:lnTo>
                  <a:lnTo>
                    <a:pt x="3409" y="1265"/>
                  </a:lnTo>
                  <a:lnTo>
                    <a:pt x="3409" y="1257"/>
                  </a:lnTo>
                  <a:lnTo>
                    <a:pt x="3409" y="1251"/>
                  </a:lnTo>
                  <a:lnTo>
                    <a:pt x="3411" y="1246"/>
                  </a:lnTo>
                  <a:lnTo>
                    <a:pt x="3411" y="1236"/>
                  </a:lnTo>
                  <a:lnTo>
                    <a:pt x="3411" y="1231"/>
                  </a:lnTo>
                  <a:lnTo>
                    <a:pt x="3411" y="1240"/>
                  </a:lnTo>
                  <a:lnTo>
                    <a:pt x="3411" y="1250"/>
                  </a:lnTo>
                  <a:lnTo>
                    <a:pt x="3411" y="1259"/>
                  </a:lnTo>
                  <a:lnTo>
                    <a:pt x="3413" y="1269"/>
                  </a:lnTo>
                  <a:lnTo>
                    <a:pt x="3413" y="1278"/>
                  </a:lnTo>
                  <a:lnTo>
                    <a:pt x="3413" y="1288"/>
                  </a:lnTo>
                  <a:lnTo>
                    <a:pt x="3413" y="1297"/>
                  </a:lnTo>
                  <a:lnTo>
                    <a:pt x="3415" y="1307"/>
                  </a:lnTo>
                  <a:lnTo>
                    <a:pt x="3413" y="1316"/>
                  </a:lnTo>
                  <a:lnTo>
                    <a:pt x="3413" y="1326"/>
                  </a:lnTo>
                  <a:lnTo>
                    <a:pt x="3411" y="1335"/>
                  </a:lnTo>
                  <a:lnTo>
                    <a:pt x="3411" y="1345"/>
                  </a:lnTo>
                  <a:lnTo>
                    <a:pt x="3411" y="1354"/>
                  </a:lnTo>
                  <a:lnTo>
                    <a:pt x="3411" y="1364"/>
                  </a:lnTo>
                  <a:lnTo>
                    <a:pt x="3409" y="1373"/>
                  </a:lnTo>
                  <a:lnTo>
                    <a:pt x="3409" y="1385"/>
                  </a:lnTo>
                  <a:lnTo>
                    <a:pt x="3407" y="1394"/>
                  </a:lnTo>
                  <a:lnTo>
                    <a:pt x="3407" y="1404"/>
                  </a:lnTo>
                  <a:lnTo>
                    <a:pt x="3405" y="1413"/>
                  </a:lnTo>
                  <a:lnTo>
                    <a:pt x="3405" y="1423"/>
                  </a:lnTo>
                  <a:lnTo>
                    <a:pt x="3403" y="1432"/>
                  </a:lnTo>
                  <a:lnTo>
                    <a:pt x="3401" y="1442"/>
                  </a:lnTo>
                  <a:lnTo>
                    <a:pt x="3401" y="1451"/>
                  </a:lnTo>
                  <a:lnTo>
                    <a:pt x="3401" y="1462"/>
                  </a:lnTo>
                  <a:lnTo>
                    <a:pt x="3399" y="1470"/>
                  </a:lnTo>
                  <a:lnTo>
                    <a:pt x="3397" y="1481"/>
                  </a:lnTo>
                  <a:lnTo>
                    <a:pt x="3397" y="1491"/>
                  </a:lnTo>
                  <a:lnTo>
                    <a:pt x="3397" y="1500"/>
                  </a:lnTo>
                  <a:lnTo>
                    <a:pt x="3396" y="1510"/>
                  </a:lnTo>
                  <a:lnTo>
                    <a:pt x="3394" y="1521"/>
                  </a:lnTo>
                  <a:lnTo>
                    <a:pt x="3394" y="1531"/>
                  </a:lnTo>
                  <a:lnTo>
                    <a:pt x="3394" y="1542"/>
                  </a:lnTo>
                  <a:lnTo>
                    <a:pt x="3386" y="1620"/>
                  </a:lnTo>
                  <a:lnTo>
                    <a:pt x="3382" y="1645"/>
                  </a:lnTo>
                  <a:lnTo>
                    <a:pt x="3382" y="1660"/>
                  </a:lnTo>
                  <a:lnTo>
                    <a:pt x="3390" y="1649"/>
                  </a:lnTo>
                  <a:lnTo>
                    <a:pt x="3386" y="1664"/>
                  </a:lnTo>
                  <a:lnTo>
                    <a:pt x="3384" y="1681"/>
                  </a:lnTo>
                  <a:lnTo>
                    <a:pt x="3382" y="1698"/>
                  </a:lnTo>
                  <a:lnTo>
                    <a:pt x="3378" y="1713"/>
                  </a:lnTo>
                  <a:lnTo>
                    <a:pt x="3375" y="1729"/>
                  </a:lnTo>
                  <a:lnTo>
                    <a:pt x="3373" y="1746"/>
                  </a:lnTo>
                  <a:lnTo>
                    <a:pt x="3371" y="1763"/>
                  </a:lnTo>
                  <a:lnTo>
                    <a:pt x="3369" y="1778"/>
                  </a:lnTo>
                  <a:lnTo>
                    <a:pt x="3367" y="1793"/>
                  </a:lnTo>
                  <a:lnTo>
                    <a:pt x="3363" y="1809"/>
                  </a:lnTo>
                  <a:lnTo>
                    <a:pt x="3361" y="1826"/>
                  </a:lnTo>
                  <a:lnTo>
                    <a:pt x="3359" y="1841"/>
                  </a:lnTo>
                  <a:lnTo>
                    <a:pt x="3358" y="1856"/>
                  </a:lnTo>
                  <a:lnTo>
                    <a:pt x="3356" y="1873"/>
                  </a:lnTo>
                  <a:lnTo>
                    <a:pt x="3354" y="1888"/>
                  </a:lnTo>
                  <a:lnTo>
                    <a:pt x="3352" y="1905"/>
                  </a:lnTo>
                  <a:lnTo>
                    <a:pt x="3350" y="1921"/>
                  </a:lnTo>
                  <a:lnTo>
                    <a:pt x="3348" y="1936"/>
                  </a:lnTo>
                  <a:lnTo>
                    <a:pt x="3346" y="1951"/>
                  </a:lnTo>
                  <a:lnTo>
                    <a:pt x="3344" y="1966"/>
                  </a:lnTo>
                  <a:lnTo>
                    <a:pt x="3342" y="1982"/>
                  </a:lnTo>
                  <a:lnTo>
                    <a:pt x="3340" y="1997"/>
                  </a:lnTo>
                  <a:lnTo>
                    <a:pt x="3339" y="2012"/>
                  </a:lnTo>
                  <a:lnTo>
                    <a:pt x="3337" y="2029"/>
                  </a:lnTo>
                  <a:lnTo>
                    <a:pt x="3335" y="2044"/>
                  </a:lnTo>
                  <a:lnTo>
                    <a:pt x="3333" y="2059"/>
                  </a:lnTo>
                  <a:lnTo>
                    <a:pt x="3331" y="2075"/>
                  </a:lnTo>
                  <a:lnTo>
                    <a:pt x="3329" y="2092"/>
                  </a:lnTo>
                  <a:lnTo>
                    <a:pt x="3327" y="2107"/>
                  </a:lnTo>
                  <a:lnTo>
                    <a:pt x="3325" y="2122"/>
                  </a:lnTo>
                  <a:lnTo>
                    <a:pt x="3325" y="2137"/>
                  </a:lnTo>
                  <a:lnTo>
                    <a:pt x="3323" y="2155"/>
                  </a:lnTo>
                  <a:lnTo>
                    <a:pt x="3320" y="2170"/>
                  </a:lnTo>
                  <a:lnTo>
                    <a:pt x="3318" y="2185"/>
                  </a:lnTo>
                  <a:lnTo>
                    <a:pt x="3316" y="2200"/>
                  </a:lnTo>
                  <a:lnTo>
                    <a:pt x="3314" y="2215"/>
                  </a:lnTo>
                  <a:lnTo>
                    <a:pt x="3310" y="2231"/>
                  </a:lnTo>
                  <a:lnTo>
                    <a:pt x="3310" y="2246"/>
                  </a:lnTo>
                  <a:lnTo>
                    <a:pt x="3306" y="2261"/>
                  </a:lnTo>
                  <a:lnTo>
                    <a:pt x="3306" y="2278"/>
                  </a:lnTo>
                  <a:lnTo>
                    <a:pt x="3302" y="2293"/>
                  </a:lnTo>
                  <a:lnTo>
                    <a:pt x="3299" y="2309"/>
                  </a:lnTo>
                  <a:lnTo>
                    <a:pt x="3297" y="2324"/>
                  </a:lnTo>
                  <a:lnTo>
                    <a:pt x="3295" y="2339"/>
                  </a:lnTo>
                  <a:lnTo>
                    <a:pt x="3291" y="2354"/>
                  </a:lnTo>
                  <a:lnTo>
                    <a:pt x="3289" y="2369"/>
                  </a:lnTo>
                  <a:lnTo>
                    <a:pt x="3287" y="2385"/>
                  </a:lnTo>
                  <a:lnTo>
                    <a:pt x="3283" y="2402"/>
                  </a:lnTo>
                  <a:lnTo>
                    <a:pt x="3280" y="2417"/>
                  </a:lnTo>
                  <a:lnTo>
                    <a:pt x="3276" y="2432"/>
                  </a:lnTo>
                  <a:lnTo>
                    <a:pt x="3272" y="2447"/>
                  </a:lnTo>
                  <a:lnTo>
                    <a:pt x="3270" y="2463"/>
                  </a:lnTo>
                  <a:lnTo>
                    <a:pt x="3266" y="2478"/>
                  </a:lnTo>
                  <a:lnTo>
                    <a:pt x="3263" y="2495"/>
                  </a:lnTo>
                  <a:lnTo>
                    <a:pt x="3259" y="2510"/>
                  </a:lnTo>
                  <a:lnTo>
                    <a:pt x="3257" y="2525"/>
                  </a:lnTo>
                  <a:lnTo>
                    <a:pt x="3251" y="2541"/>
                  </a:lnTo>
                  <a:lnTo>
                    <a:pt x="3247" y="2556"/>
                  </a:lnTo>
                  <a:lnTo>
                    <a:pt x="3242" y="2571"/>
                  </a:lnTo>
                  <a:lnTo>
                    <a:pt x="3238" y="2588"/>
                  </a:lnTo>
                  <a:lnTo>
                    <a:pt x="3234" y="2603"/>
                  </a:lnTo>
                  <a:lnTo>
                    <a:pt x="3230" y="2620"/>
                  </a:lnTo>
                  <a:lnTo>
                    <a:pt x="3224" y="2636"/>
                  </a:lnTo>
                  <a:lnTo>
                    <a:pt x="3221" y="2653"/>
                  </a:lnTo>
                  <a:lnTo>
                    <a:pt x="3219" y="2655"/>
                  </a:lnTo>
                  <a:lnTo>
                    <a:pt x="3219" y="2660"/>
                  </a:lnTo>
                  <a:lnTo>
                    <a:pt x="3217" y="2666"/>
                  </a:lnTo>
                  <a:lnTo>
                    <a:pt x="3215" y="2676"/>
                  </a:lnTo>
                  <a:lnTo>
                    <a:pt x="3213" y="2683"/>
                  </a:lnTo>
                  <a:lnTo>
                    <a:pt x="3213" y="2691"/>
                  </a:lnTo>
                  <a:lnTo>
                    <a:pt x="3211" y="2696"/>
                  </a:lnTo>
                  <a:lnTo>
                    <a:pt x="3215" y="2700"/>
                  </a:lnTo>
                  <a:lnTo>
                    <a:pt x="3221" y="2696"/>
                  </a:lnTo>
                  <a:lnTo>
                    <a:pt x="3232" y="2677"/>
                  </a:lnTo>
                  <a:lnTo>
                    <a:pt x="3236" y="2668"/>
                  </a:lnTo>
                  <a:lnTo>
                    <a:pt x="3242" y="2660"/>
                  </a:lnTo>
                  <a:lnTo>
                    <a:pt x="3245" y="2649"/>
                  </a:lnTo>
                  <a:lnTo>
                    <a:pt x="3251" y="2641"/>
                  </a:lnTo>
                  <a:lnTo>
                    <a:pt x="3255" y="2632"/>
                  </a:lnTo>
                  <a:lnTo>
                    <a:pt x="3261" y="2624"/>
                  </a:lnTo>
                  <a:lnTo>
                    <a:pt x="3264" y="2615"/>
                  </a:lnTo>
                  <a:lnTo>
                    <a:pt x="3270" y="2607"/>
                  </a:lnTo>
                  <a:lnTo>
                    <a:pt x="3274" y="2598"/>
                  </a:lnTo>
                  <a:lnTo>
                    <a:pt x="3280" y="2588"/>
                  </a:lnTo>
                  <a:lnTo>
                    <a:pt x="3283" y="2579"/>
                  </a:lnTo>
                  <a:lnTo>
                    <a:pt x="3287" y="2569"/>
                  </a:lnTo>
                  <a:lnTo>
                    <a:pt x="3291" y="2560"/>
                  </a:lnTo>
                  <a:lnTo>
                    <a:pt x="3297" y="2550"/>
                  </a:lnTo>
                  <a:lnTo>
                    <a:pt x="3301" y="2541"/>
                  </a:lnTo>
                  <a:lnTo>
                    <a:pt x="3306" y="2533"/>
                  </a:lnTo>
                  <a:lnTo>
                    <a:pt x="3308" y="2522"/>
                  </a:lnTo>
                  <a:lnTo>
                    <a:pt x="3312" y="2512"/>
                  </a:lnTo>
                  <a:lnTo>
                    <a:pt x="3316" y="2503"/>
                  </a:lnTo>
                  <a:lnTo>
                    <a:pt x="3320" y="2493"/>
                  </a:lnTo>
                  <a:lnTo>
                    <a:pt x="3321" y="2484"/>
                  </a:lnTo>
                  <a:lnTo>
                    <a:pt x="3325" y="2474"/>
                  </a:lnTo>
                  <a:lnTo>
                    <a:pt x="3329" y="2464"/>
                  </a:lnTo>
                  <a:lnTo>
                    <a:pt x="3333" y="2455"/>
                  </a:lnTo>
                  <a:lnTo>
                    <a:pt x="3337" y="2445"/>
                  </a:lnTo>
                  <a:lnTo>
                    <a:pt x="3339" y="2436"/>
                  </a:lnTo>
                  <a:lnTo>
                    <a:pt x="3340" y="2426"/>
                  </a:lnTo>
                  <a:lnTo>
                    <a:pt x="3344" y="2417"/>
                  </a:lnTo>
                  <a:lnTo>
                    <a:pt x="3346" y="2407"/>
                  </a:lnTo>
                  <a:lnTo>
                    <a:pt x="3350" y="2400"/>
                  </a:lnTo>
                  <a:lnTo>
                    <a:pt x="3352" y="2388"/>
                  </a:lnTo>
                  <a:lnTo>
                    <a:pt x="3356" y="2381"/>
                  </a:lnTo>
                  <a:lnTo>
                    <a:pt x="3358" y="2368"/>
                  </a:lnTo>
                  <a:lnTo>
                    <a:pt x="3359" y="2354"/>
                  </a:lnTo>
                  <a:lnTo>
                    <a:pt x="3363" y="2341"/>
                  </a:lnTo>
                  <a:lnTo>
                    <a:pt x="3367" y="2328"/>
                  </a:lnTo>
                  <a:lnTo>
                    <a:pt x="3369" y="2314"/>
                  </a:lnTo>
                  <a:lnTo>
                    <a:pt x="3371" y="2301"/>
                  </a:lnTo>
                  <a:lnTo>
                    <a:pt x="3375" y="2288"/>
                  </a:lnTo>
                  <a:lnTo>
                    <a:pt x="3378" y="2274"/>
                  </a:lnTo>
                  <a:lnTo>
                    <a:pt x="3378" y="2261"/>
                  </a:lnTo>
                  <a:lnTo>
                    <a:pt x="3382" y="2248"/>
                  </a:lnTo>
                  <a:lnTo>
                    <a:pt x="3384" y="2234"/>
                  </a:lnTo>
                  <a:lnTo>
                    <a:pt x="3386" y="2221"/>
                  </a:lnTo>
                  <a:lnTo>
                    <a:pt x="3388" y="2208"/>
                  </a:lnTo>
                  <a:lnTo>
                    <a:pt x="3392" y="2194"/>
                  </a:lnTo>
                  <a:lnTo>
                    <a:pt x="3394" y="2181"/>
                  </a:lnTo>
                  <a:lnTo>
                    <a:pt x="3397" y="2168"/>
                  </a:lnTo>
                  <a:lnTo>
                    <a:pt x="3397" y="2155"/>
                  </a:lnTo>
                  <a:lnTo>
                    <a:pt x="3401" y="2141"/>
                  </a:lnTo>
                  <a:lnTo>
                    <a:pt x="3401" y="2126"/>
                  </a:lnTo>
                  <a:lnTo>
                    <a:pt x="3405" y="2115"/>
                  </a:lnTo>
                  <a:lnTo>
                    <a:pt x="3405" y="2099"/>
                  </a:lnTo>
                  <a:lnTo>
                    <a:pt x="3409" y="2088"/>
                  </a:lnTo>
                  <a:lnTo>
                    <a:pt x="3409" y="2073"/>
                  </a:lnTo>
                  <a:lnTo>
                    <a:pt x="3411" y="2061"/>
                  </a:lnTo>
                  <a:lnTo>
                    <a:pt x="3413" y="2046"/>
                  </a:lnTo>
                  <a:lnTo>
                    <a:pt x="3415" y="2033"/>
                  </a:lnTo>
                  <a:lnTo>
                    <a:pt x="3416" y="2020"/>
                  </a:lnTo>
                  <a:lnTo>
                    <a:pt x="3418" y="2006"/>
                  </a:lnTo>
                  <a:lnTo>
                    <a:pt x="3418" y="1993"/>
                  </a:lnTo>
                  <a:lnTo>
                    <a:pt x="3422" y="1980"/>
                  </a:lnTo>
                  <a:lnTo>
                    <a:pt x="3424" y="1966"/>
                  </a:lnTo>
                  <a:lnTo>
                    <a:pt x="3426" y="1953"/>
                  </a:lnTo>
                  <a:lnTo>
                    <a:pt x="3426" y="1938"/>
                  </a:lnTo>
                  <a:lnTo>
                    <a:pt x="3426" y="1925"/>
                  </a:lnTo>
                  <a:lnTo>
                    <a:pt x="3428" y="1911"/>
                  </a:lnTo>
                  <a:lnTo>
                    <a:pt x="3430" y="1898"/>
                  </a:lnTo>
                  <a:lnTo>
                    <a:pt x="3430" y="1883"/>
                  </a:lnTo>
                  <a:lnTo>
                    <a:pt x="3432" y="1871"/>
                  </a:lnTo>
                  <a:lnTo>
                    <a:pt x="3434" y="1856"/>
                  </a:lnTo>
                  <a:lnTo>
                    <a:pt x="3436" y="1845"/>
                  </a:lnTo>
                  <a:lnTo>
                    <a:pt x="3436" y="1831"/>
                  </a:lnTo>
                  <a:lnTo>
                    <a:pt x="3437" y="1816"/>
                  </a:lnTo>
                  <a:lnTo>
                    <a:pt x="3437" y="1803"/>
                  </a:lnTo>
                  <a:lnTo>
                    <a:pt x="3439" y="1790"/>
                  </a:lnTo>
                  <a:lnTo>
                    <a:pt x="3439" y="1776"/>
                  </a:lnTo>
                  <a:lnTo>
                    <a:pt x="3443" y="1763"/>
                  </a:lnTo>
                  <a:lnTo>
                    <a:pt x="3443" y="1750"/>
                  </a:lnTo>
                  <a:lnTo>
                    <a:pt x="3445" y="1736"/>
                  </a:lnTo>
                  <a:lnTo>
                    <a:pt x="3445" y="1721"/>
                  </a:lnTo>
                  <a:lnTo>
                    <a:pt x="3445" y="1710"/>
                  </a:lnTo>
                  <a:lnTo>
                    <a:pt x="3447" y="1694"/>
                  </a:lnTo>
                  <a:lnTo>
                    <a:pt x="3449" y="1683"/>
                  </a:lnTo>
                  <a:lnTo>
                    <a:pt x="3449" y="1668"/>
                  </a:lnTo>
                  <a:lnTo>
                    <a:pt x="3449" y="1656"/>
                  </a:lnTo>
                  <a:lnTo>
                    <a:pt x="3451" y="1641"/>
                  </a:lnTo>
                  <a:lnTo>
                    <a:pt x="3453" y="1630"/>
                  </a:lnTo>
                  <a:lnTo>
                    <a:pt x="3453" y="1615"/>
                  </a:lnTo>
                  <a:lnTo>
                    <a:pt x="3455" y="1603"/>
                  </a:lnTo>
                  <a:lnTo>
                    <a:pt x="3456" y="1588"/>
                  </a:lnTo>
                  <a:lnTo>
                    <a:pt x="3456" y="1577"/>
                  </a:lnTo>
                  <a:lnTo>
                    <a:pt x="3456" y="1561"/>
                  </a:lnTo>
                  <a:lnTo>
                    <a:pt x="3458" y="1550"/>
                  </a:lnTo>
                  <a:lnTo>
                    <a:pt x="3460" y="1535"/>
                  </a:lnTo>
                  <a:lnTo>
                    <a:pt x="3462" y="1523"/>
                  </a:lnTo>
                  <a:lnTo>
                    <a:pt x="3462" y="1516"/>
                  </a:lnTo>
                  <a:lnTo>
                    <a:pt x="3462" y="1506"/>
                  </a:lnTo>
                  <a:lnTo>
                    <a:pt x="3464" y="1497"/>
                  </a:lnTo>
                  <a:lnTo>
                    <a:pt x="3464" y="1489"/>
                  </a:lnTo>
                  <a:lnTo>
                    <a:pt x="3464" y="1481"/>
                  </a:lnTo>
                  <a:lnTo>
                    <a:pt x="3464" y="1474"/>
                  </a:lnTo>
                  <a:lnTo>
                    <a:pt x="3466" y="1466"/>
                  </a:lnTo>
                  <a:lnTo>
                    <a:pt x="3468" y="1459"/>
                  </a:lnTo>
                  <a:lnTo>
                    <a:pt x="3468" y="1449"/>
                  </a:lnTo>
                  <a:lnTo>
                    <a:pt x="3470" y="1442"/>
                  </a:lnTo>
                  <a:lnTo>
                    <a:pt x="3470" y="1432"/>
                  </a:lnTo>
                  <a:lnTo>
                    <a:pt x="3472" y="1424"/>
                  </a:lnTo>
                  <a:lnTo>
                    <a:pt x="3472" y="1417"/>
                  </a:lnTo>
                  <a:lnTo>
                    <a:pt x="3472" y="1409"/>
                  </a:lnTo>
                  <a:lnTo>
                    <a:pt x="3474" y="1402"/>
                  </a:lnTo>
                  <a:lnTo>
                    <a:pt x="3475" y="1394"/>
                  </a:lnTo>
                  <a:lnTo>
                    <a:pt x="3475" y="1385"/>
                  </a:lnTo>
                  <a:lnTo>
                    <a:pt x="3475" y="1377"/>
                  </a:lnTo>
                  <a:lnTo>
                    <a:pt x="3477" y="1367"/>
                  </a:lnTo>
                  <a:lnTo>
                    <a:pt x="3479" y="1360"/>
                  </a:lnTo>
                  <a:lnTo>
                    <a:pt x="3479" y="1352"/>
                  </a:lnTo>
                  <a:lnTo>
                    <a:pt x="3479" y="1345"/>
                  </a:lnTo>
                  <a:lnTo>
                    <a:pt x="3481" y="1337"/>
                  </a:lnTo>
                  <a:lnTo>
                    <a:pt x="3483" y="1329"/>
                  </a:lnTo>
                  <a:lnTo>
                    <a:pt x="3483" y="1320"/>
                  </a:lnTo>
                  <a:lnTo>
                    <a:pt x="3483" y="1312"/>
                  </a:lnTo>
                  <a:lnTo>
                    <a:pt x="3485" y="1305"/>
                  </a:lnTo>
                  <a:lnTo>
                    <a:pt x="3487" y="1297"/>
                  </a:lnTo>
                  <a:lnTo>
                    <a:pt x="3487" y="1289"/>
                  </a:lnTo>
                  <a:lnTo>
                    <a:pt x="3487" y="1282"/>
                  </a:lnTo>
                  <a:lnTo>
                    <a:pt x="3489" y="1274"/>
                  </a:lnTo>
                  <a:lnTo>
                    <a:pt x="3491" y="1267"/>
                  </a:lnTo>
                  <a:lnTo>
                    <a:pt x="3517" y="1130"/>
                  </a:lnTo>
                  <a:lnTo>
                    <a:pt x="3519" y="1118"/>
                  </a:lnTo>
                  <a:lnTo>
                    <a:pt x="3523" y="1109"/>
                  </a:lnTo>
                  <a:lnTo>
                    <a:pt x="3529" y="1097"/>
                  </a:lnTo>
                  <a:lnTo>
                    <a:pt x="3532" y="1086"/>
                  </a:lnTo>
                  <a:lnTo>
                    <a:pt x="3536" y="1078"/>
                  </a:lnTo>
                  <a:lnTo>
                    <a:pt x="3540" y="1071"/>
                  </a:lnTo>
                  <a:lnTo>
                    <a:pt x="3540" y="1069"/>
                  </a:lnTo>
                  <a:lnTo>
                    <a:pt x="3542" y="1073"/>
                  </a:lnTo>
                  <a:lnTo>
                    <a:pt x="3540" y="1088"/>
                  </a:lnTo>
                  <a:lnTo>
                    <a:pt x="3540" y="1103"/>
                  </a:lnTo>
                  <a:lnTo>
                    <a:pt x="3538" y="1118"/>
                  </a:lnTo>
                  <a:lnTo>
                    <a:pt x="3538" y="1135"/>
                  </a:lnTo>
                  <a:lnTo>
                    <a:pt x="3536" y="1151"/>
                  </a:lnTo>
                  <a:lnTo>
                    <a:pt x="3536" y="1166"/>
                  </a:lnTo>
                  <a:lnTo>
                    <a:pt x="3534" y="1181"/>
                  </a:lnTo>
                  <a:lnTo>
                    <a:pt x="3534" y="1198"/>
                  </a:lnTo>
                  <a:lnTo>
                    <a:pt x="3532" y="1213"/>
                  </a:lnTo>
                  <a:lnTo>
                    <a:pt x="3531" y="1229"/>
                  </a:lnTo>
                  <a:lnTo>
                    <a:pt x="3529" y="1244"/>
                  </a:lnTo>
                  <a:lnTo>
                    <a:pt x="3529" y="1261"/>
                  </a:lnTo>
                  <a:lnTo>
                    <a:pt x="3525" y="1276"/>
                  </a:lnTo>
                  <a:lnTo>
                    <a:pt x="3525" y="1291"/>
                  </a:lnTo>
                  <a:lnTo>
                    <a:pt x="3523" y="1307"/>
                  </a:lnTo>
                  <a:lnTo>
                    <a:pt x="3523" y="1324"/>
                  </a:lnTo>
                  <a:lnTo>
                    <a:pt x="3521" y="1339"/>
                  </a:lnTo>
                  <a:lnTo>
                    <a:pt x="3519" y="1354"/>
                  </a:lnTo>
                  <a:lnTo>
                    <a:pt x="3517" y="1371"/>
                  </a:lnTo>
                  <a:lnTo>
                    <a:pt x="3517" y="1386"/>
                  </a:lnTo>
                  <a:lnTo>
                    <a:pt x="3513" y="1402"/>
                  </a:lnTo>
                  <a:lnTo>
                    <a:pt x="3513" y="1417"/>
                  </a:lnTo>
                  <a:lnTo>
                    <a:pt x="3510" y="1434"/>
                  </a:lnTo>
                  <a:lnTo>
                    <a:pt x="3510" y="1451"/>
                  </a:lnTo>
                  <a:lnTo>
                    <a:pt x="3508" y="1466"/>
                  </a:lnTo>
                  <a:lnTo>
                    <a:pt x="3506" y="1481"/>
                  </a:lnTo>
                  <a:lnTo>
                    <a:pt x="3504" y="1497"/>
                  </a:lnTo>
                  <a:lnTo>
                    <a:pt x="3502" y="1514"/>
                  </a:lnTo>
                  <a:lnTo>
                    <a:pt x="3500" y="1529"/>
                  </a:lnTo>
                  <a:lnTo>
                    <a:pt x="3498" y="1546"/>
                  </a:lnTo>
                  <a:lnTo>
                    <a:pt x="3498" y="1561"/>
                  </a:lnTo>
                  <a:lnTo>
                    <a:pt x="3496" y="1578"/>
                  </a:lnTo>
                  <a:lnTo>
                    <a:pt x="3494" y="1594"/>
                  </a:lnTo>
                  <a:lnTo>
                    <a:pt x="3491" y="1609"/>
                  </a:lnTo>
                  <a:lnTo>
                    <a:pt x="3489" y="1626"/>
                  </a:lnTo>
                  <a:lnTo>
                    <a:pt x="3487" y="1641"/>
                  </a:lnTo>
                  <a:lnTo>
                    <a:pt x="3485" y="1656"/>
                  </a:lnTo>
                  <a:lnTo>
                    <a:pt x="3483" y="1672"/>
                  </a:lnTo>
                  <a:lnTo>
                    <a:pt x="3481" y="1689"/>
                  </a:lnTo>
                  <a:lnTo>
                    <a:pt x="3479" y="1706"/>
                  </a:lnTo>
                  <a:lnTo>
                    <a:pt x="3477" y="1721"/>
                  </a:lnTo>
                  <a:lnTo>
                    <a:pt x="3475" y="1736"/>
                  </a:lnTo>
                  <a:lnTo>
                    <a:pt x="3474" y="1751"/>
                  </a:lnTo>
                  <a:lnTo>
                    <a:pt x="3472" y="1769"/>
                  </a:lnTo>
                  <a:lnTo>
                    <a:pt x="3470" y="1784"/>
                  </a:lnTo>
                  <a:lnTo>
                    <a:pt x="3470" y="1799"/>
                  </a:lnTo>
                  <a:lnTo>
                    <a:pt x="3466" y="1814"/>
                  </a:lnTo>
                  <a:lnTo>
                    <a:pt x="3464" y="1831"/>
                  </a:lnTo>
                  <a:lnTo>
                    <a:pt x="3460" y="1847"/>
                  </a:lnTo>
                  <a:lnTo>
                    <a:pt x="3460" y="1862"/>
                  </a:lnTo>
                  <a:lnTo>
                    <a:pt x="3456" y="1879"/>
                  </a:lnTo>
                  <a:lnTo>
                    <a:pt x="3456" y="1894"/>
                  </a:lnTo>
                  <a:lnTo>
                    <a:pt x="3453" y="1909"/>
                  </a:lnTo>
                  <a:lnTo>
                    <a:pt x="3453" y="1925"/>
                  </a:lnTo>
                  <a:lnTo>
                    <a:pt x="3449" y="1942"/>
                  </a:lnTo>
                  <a:lnTo>
                    <a:pt x="3449" y="1959"/>
                  </a:lnTo>
                  <a:lnTo>
                    <a:pt x="3445" y="1974"/>
                  </a:lnTo>
                  <a:lnTo>
                    <a:pt x="3445" y="1989"/>
                  </a:lnTo>
                  <a:lnTo>
                    <a:pt x="3443" y="2004"/>
                  </a:lnTo>
                  <a:lnTo>
                    <a:pt x="3441" y="2021"/>
                  </a:lnTo>
                  <a:lnTo>
                    <a:pt x="3437" y="2037"/>
                  </a:lnTo>
                  <a:lnTo>
                    <a:pt x="3437" y="2054"/>
                  </a:lnTo>
                  <a:lnTo>
                    <a:pt x="3436" y="2069"/>
                  </a:lnTo>
                  <a:lnTo>
                    <a:pt x="3434" y="2086"/>
                  </a:lnTo>
                  <a:lnTo>
                    <a:pt x="3432" y="2094"/>
                  </a:lnTo>
                  <a:lnTo>
                    <a:pt x="3430" y="2103"/>
                  </a:lnTo>
                  <a:lnTo>
                    <a:pt x="3430" y="2113"/>
                  </a:lnTo>
                  <a:lnTo>
                    <a:pt x="3430" y="2122"/>
                  </a:lnTo>
                  <a:lnTo>
                    <a:pt x="3428" y="2132"/>
                  </a:lnTo>
                  <a:lnTo>
                    <a:pt x="3426" y="2141"/>
                  </a:lnTo>
                  <a:lnTo>
                    <a:pt x="3426" y="2151"/>
                  </a:lnTo>
                  <a:lnTo>
                    <a:pt x="3426" y="2160"/>
                  </a:lnTo>
                  <a:lnTo>
                    <a:pt x="3426" y="2170"/>
                  </a:lnTo>
                  <a:lnTo>
                    <a:pt x="3424" y="2179"/>
                  </a:lnTo>
                  <a:lnTo>
                    <a:pt x="3424" y="2191"/>
                  </a:lnTo>
                  <a:lnTo>
                    <a:pt x="3424" y="2200"/>
                  </a:lnTo>
                  <a:lnTo>
                    <a:pt x="3422" y="2210"/>
                  </a:lnTo>
                  <a:lnTo>
                    <a:pt x="3422" y="2221"/>
                  </a:lnTo>
                  <a:lnTo>
                    <a:pt x="3422" y="2229"/>
                  </a:lnTo>
                  <a:lnTo>
                    <a:pt x="3422" y="2240"/>
                  </a:lnTo>
                  <a:lnTo>
                    <a:pt x="3420" y="2250"/>
                  </a:lnTo>
                  <a:lnTo>
                    <a:pt x="3418" y="2259"/>
                  </a:lnTo>
                  <a:lnTo>
                    <a:pt x="3418" y="2269"/>
                  </a:lnTo>
                  <a:lnTo>
                    <a:pt x="3418" y="2278"/>
                  </a:lnTo>
                  <a:lnTo>
                    <a:pt x="3416" y="2288"/>
                  </a:lnTo>
                  <a:lnTo>
                    <a:pt x="3416" y="2297"/>
                  </a:lnTo>
                  <a:lnTo>
                    <a:pt x="3416" y="2309"/>
                  </a:lnTo>
                  <a:lnTo>
                    <a:pt x="3416" y="2318"/>
                  </a:lnTo>
                  <a:lnTo>
                    <a:pt x="3413" y="2328"/>
                  </a:lnTo>
                  <a:lnTo>
                    <a:pt x="3413" y="2337"/>
                  </a:lnTo>
                  <a:lnTo>
                    <a:pt x="3411" y="2347"/>
                  </a:lnTo>
                  <a:lnTo>
                    <a:pt x="3411" y="2358"/>
                  </a:lnTo>
                  <a:lnTo>
                    <a:pt x="3409" y="2366"/>
                  </a:lnTo>
                  <a:lnTo>
                    <a:pt x="3409" y="2377"/>
                  </a:lnTo>
                  <a:lnTo>
                    <a:pt x="3405" y="2387"/>
                  </a:lnTo>
                  <a:lnTo>
                    <a:pt x="3405" y="2396"/>
                  </a:lnTo>
                  <a:lnTo>
                    <a:pt x="3382" y="2504"/>
                  </a:lnTo>
                  <a:lnTo>
                    <a:pt x="3382" y="2522"/>
                  </a:lnTo>
                  <a:lnTo>
                    <a:pt x="3386" y="2518"/>
                  </a:lnTo>
                  <a:lnTo>
                    <a:pt x="3392" y="2506"/>
                  </a:lnTo>
                  <a:lnTo>
                    <a:pt x="3399" y="2495"/>
                  </a:lnTo>
                  <a:lnTo>
                    <a:pt x="3405" y="2487"/>
                  </a:lnTo>
                  <a:lnTo>
                    <a:pt x="3407" y="2480"/>
                  </a:lnTo>
                  <a:lnTo>
                    <a:pt x="3409" y="2472"/>
                  </a:lnTo>
                  <a:lnTo>
                    <a:pt x="3411" y="2464"/>
                  </a:lnTo>
                  <a:lnTo>
                    <a:pt x="3416" y="2457"/>
                  </a:lnTo>
                  <a:lnTo>
                    <a:pt x="3418" y="2449"/>
                  </a:lnTo>
                  <a:lnTo>
                    <a:pt x="3420" y="2442"/>
                  </a:lnTo>
                  <a:lnTo>
                    <a:pt x="3424" y="2434"/>
                  </a:lnTo>
                  <a:lnTo>
                    <a:pt x="3426" y="2426"/>
                  </a:lnTo>
                  <a:lnTo>
                    <a:pt x="3428" y="2419"/>
                  </a:lnTo>
                  <a:lnTo>
                    <a:pt x="3432" y="2411"/>
                  </a:lnTo>
                  <a:lnTo>
                    <a:pt x="3434" y="2404"/>
                  </a:lnTo>
                  <a:lnTo>
                    <a:pt x="3437" y="2398"/>
                  </a:lnTo>
                  <a:lnTo>
                    <a:pt x="3441" y="2385"/>
                  </a:lnTo>
                  <a:lnTo>
                    <a:pt x="3445" y="2371"/>
                  </a:lnTo>
                  <a:lnTo>
                    <a:pt x="3445" y="2364"/>
                  </a:lnTo>
                  <a:lnTo>
                    <a:pt x="3445" y="2356"/>
                  </a:lnTo>
                  <a:lnTo>
                    <a:pt x="3447" y="2349"/>
                  </a:lnTo>
                  <a:lnTo>
                    <a:pt x="3449" y="2341"/>
                  </a:lnTo>
                  <a:lnTo>
                    <a:pt x="3449" y="2333"/>
                  </a:lnTo>
                  <a:lnTo>
                    <a:pt x="3451" y="2326"/>
                  </a:lnTo>
                  <a:lnTo>
                    <a:pt x="3453" y="2318"/>
                  </a:lnTo>
                  <a:lnTo>
                    <a:pt x="3453" y="2310"/>
                  </a:lnTo>
                  <a:lnTo>
                    <a:pt x="3453" y="2303"/>
                  </a:lnTo>
                  <a:lnTo>
                    <a:pt x="3455" y="2295"/>
                  </a:lnTo>
                  <a:lnTo>
                    <a:pt x="3456" y="2288"/>
                  </a:lnTo>
                  <a:lnTo>
                    <a:pt x="3456" y="2280"/>
                  </a:lnTo>
                  <a:lnTo>
                    <a:pt x="3456" y="2272"/>
                  </a:lnTo>
                  <a:lnTo>
                    <a:pt x="3458" y="2265"/>
                  </a:lnTo>
                  <a:lnTo>
                    <a:pt x="3460" y="2257"/>
                  </a:lnTo>
                  <a:lnTo>
                    <a:pt x="3460" y="2252"/>
                  </a:lnTo>
                  <a:lnTo>
                    <a:pt x="3460" y="2244"/>
                  </a:lnTo>
                  <a:lnTo>
                    <a:pt x="3460" y="2236"/>
                  </a:lnTo>
                  <a:lnTo>
                    <a:pt x="3460" y="2229"/>
                  </a:lnTo>
                  <a:lnTo>
                    <a:pt x="3462" y="2221"/>
                  </a:lnTo>
                  <a:lnTo>
                    <a:pt x="3462" y="2214"/>
                  </a:lnTo>
                  <a:lnTo>
                    <a:pt x="3464" y="2206"/>
                  </a:lnTo>
                  <a:lnTo>
                    <a:pt x="3464" y="2198"/>
                  </a:lnTo>
                  <a:lnTo>
                    <a:pt x="3464" y="2191"/>
                  </a:lnTo>
                  <a:lnTo>
                    <a:pt x="3464" y="2183"/>
                  </a:lnTo>
                  <a:lnTo>
                    <a:pt x="3466" y="2175"/>
                  </a:lnTo>
                  <a:lnTo>
                    <a:pt x="3466" y="2168"/>
                  </a:lnTo>
                  <a:lnTo>
                    <a:pt x="3468" y="2160"/>
                  </a:lnTo>
                  <a:lnTo>
                    <a:pt x="3468" y="2153"/>
                  </a:lnTo>
                  <a:lnTo>
                    <a:pt x="3470" y="2145"/>
                  </a:lnTo>
                  <a:lnTo>
                    <a:pt x="3470" y="2137"/>
                  </a:lnTo>
                  <a:lnTo>
                    <a:pt x="3470" y="2130"/>
                  </a:lnTo>
                  <a:lnTo>
                    <a:pt x="3470" y="2122"/>
                  </a:lnTo>
                  <a:lnTo>
                    <a:pt x="3470" y="2115"/>
                  </a:lnTo>
                  <a:lnTo>
                    <a:pt x="3470" y="2107"/>
                  </a:lnTo>
                  <a:lnTo>
                    <a:pt x="3472" y="2099"/>
                  </a:lnTo>
                  <a:lnTo>
                    <a:pt x="3472" y="2092"/>
                  </a:lnTo>
                  <a:lnTo>
                    <a:pt x="3472" y="2084"/>
                  </a:lnTo>
                  <a:lnTo>
                    <a:pt x="3472" y="2077"/>
                  </a:lnTo>
                  <a:lnTo>
                    <a:pt x="3474" y="2069"/>
                  </a:lnTo>
                  <a:lnTo>
                    <a:pt x="3474" y="2061"/>
                  </a:lnTo>
                  <a:lnTo>
                    <a:pt x="3474" y="2054"/>
                  </a:lnTo>
                  <a:lnTo>
                    <a:pt x="3474" y="2046"/>
                  </a:lnTo>
                  <a:lnTo>
                    <a:pt x="3475" y="2039"/>
                  </a:lnTo>
                  <a:lnTo>
                    <a:pt x="3475" y="2031"/>
                  </a:lnTo>
                  <a:lnTo>
                    <a:pt x="3475" y="2023"/>
                  </a:lnTo>
                  <a:lnTo>
                    <a:pt x="3477" y="2016"/>
                  </a:lnTo>
                  <a:lnTo>
                    <a:pt x="3479" y="2010"/>
                  </a:lnTo>
                  <a:lnTo>
                    <a:pt x="3479" y="2002"/>
                  </a:lnTo>
                  <a:lnTo>
                    <a:pt x="3479" y="1995"/>
                  </a:lnTo>
                  <a:lnTo>
                    <a:pt x="3479" y="1987"/>
                  </a:lnTo>
                  <a:lnTo>
                    <a:pt x="3481" y="1980"/>
                  </a:lnTo>
                  <a:lnTo>
                    <a:pt x="3481" y="1972"/>
                  </a:lnTo>
                  <a:lnTo>
                    <a:pt x="3483" y="1964"/>
                  </a:lnTo>
                  <a:lnTo>
                    <a:pt x="3483" y="1957"/>
                  </a:lnTo>
                  <a:lnTo>
                    <a:pt x="3485" y="1951"/>
                  </a:lnTo>
                  <a:lnTo>
                    <a:pt x="3485" y="1944"/>
                  </a:lnTo>
                  <a:lnTo>
                    <a:pt x="3487" y="1936"/>
                  </a:lnTo>
                  <a:lnTo>
                    <a:pt x="3487" y="1928"/>
                  </a:lnTo>
                  <a:lnTo>
                    <a:pt x="3489" y="1921"/>
                  </a:lnTo>
                  <a:lnTo>
                    <a:pt x="3491" y="1907"/>
                  </a:lnTo>
                  <a:lnTo>
                    <a:pt x="3494" y="1894"/>
                  </a:lnTo>
                  <a:lnTo>
                    <a:pt x="3498" y="1869"/>
                  </a:lnTo>
                  <a:lnTo>
                    <a:pt x="3502" y="1847"/>
                  </a:lnTo>
                  <a:lnTo>
                    <a:pt x="3506" y="1822"/>
                  </a:lnTo>
                  <a:lnTo>
                    <a:pt x="3512" y="1799"/>
                  </a:lnTo>
                  <a:lnTo>
                    <a:pt x="3515" y="1774"/>
                  </a:lnTo>
                  <a:lnTo>
                    <a:pt x="3519" y="1751"/>
                  </a:lnTo>
                  <a:lnTo>
                    <a:pt x="3523" y="1727"/>
                  </a:lnTo>
                  <a:lnTo>
                    <a:pt x="3529" y="1704"/>
                  </a:lnTo>
                  <a:lnTo>
                    <a:pt x="3532" y="1679"/>
                  </a:lnTo>
                  <a:lnTo>
                    <a:pt x="3536" y="1655"/>
                  </a:lnTo>
                  <a:lnTo>
                    <a:pt x="3540" y="1630"/>
                  </a:lnTo>
                  <a:lnTo>
                    <a:pt x="3544" y="1607"/>
                  </a:lnTo>
                  <a:lnTo>
                    <a:pt x="3548" y="1582"/>
                  </a:lnTo>
                  <a:lnTo>
                    <a:pt x="3551" y="1558"/>
                  </a:lnTo>
                  <a:lnTo>
                    <a:pt x="3555" y="1535"/>
                  </a:lnTo>
                  <a:lnTo>
                    <a:pt x="3559" y="1512"/>
                  </a:lnTo>
                  <a:lnTo>
                    <a:pt x="3561" y="1485"/>
                  </a:lnTo>
                  <a:lnTo>
                    <a:pt x="3565" y="1462"/>
                  </a:lnTo>
                  <a:lnTo>
                    <a:pt x="3567" y="1438"/>
                  </a:lnTo>
                  <a:lnTo>
                    <a:pt x="3570" y="1413"/>
                  </a:lnTo>
                  <a:lnTo>
                    <a:pt x="3574" y="1388"/>
                  </a:lnTo>
                  <a:lnTo>
                    <a:pt x="3578" y="1364"/>
                  </a:lnTo>
                  <a:lnTo>
                    <a:pt x="3582" y="1341"/>
                  </a:lnTo>
                  <a:lnTo>
                    <a:pt x="3586" y="1316"/>
                  </a:lnTo>
                  <a:lnTo>
                    <a:pt x="3588" y="1291"/>
                  </a:lnTo>
                  <a:lnTo>
                    <a:pt x="3591" y="1267"/>
                  </a:lnTo>
                  <a:lnTo>
                    <a:pt x="3593" y="1242"/>
                  </a:lnTo>
                  <a:lnTo>
                    <a:pt x="3597" y="1219"/>
                  </a:lnTo>
                  <a:lnTo>
                    <a:pt x="3601" y="1192"/>
                  </a:lnTo>
                  <a:lnTo>
                    <a:pt x="3605" y="1170"/>
                  </a:lnTo>
                  <a:lnTo>
                    <a:pt x="3607" y="1145"/>
                  </a:lnTo>
                  <a:lnTo>
                    <a:pt x="3610" y="1122"/>
                  </a:lnTo>
                  <a:lnTo>
                    <a:pt x="3612" y="1097"/>
                  </a:lnTo>
                  <a:lnTo>
                    <a:pt x="3616" y="1073"/>
                  </a:lnTo>
                  <a:lnTo>
                    <a:pt x="3616" y="1048"/>
                  </a:lnTo>
                  <a:lnTo>
                    <a:pt x="3620" y="1023"/>
                  </a:lnTo>
                  <a:lnTo>
                    <a:pt x="3624" y="999"/>
                  </a:lnTo>
                  <a:lnTo>
                    <a:pt x="3626" y="974"/>
                  </a:lnTo>
                  <a:lnTo>
                    <a:pt x="3628" y="951"/>
                  </a:lnTo>
                  <a:lnTo>
                    <a:pt x="3631" y="926"/>
                  </a:lnTo>
                  <a:lnTo>
                    <a:pt x="3633" y="902"/>
                  </a:lnTo>
                  <a:lnTo>
                    <a:pt x="3637" y="877"/>
                  </a:lnTo>
                  <a:lnTo>
                    <a:pt x="3639" y="852"/>
                  </a:lnTo>
                  <a:lnTo>
                    <a:pt x="3643" y="829"/>
                  </a:lnTo>
                  <a:lnTo>
                    <a:pt x="3645" y="803"/>
                  </a:lnTo>
                  <a:lnTo>
                    <a:pt x="3647" y="780"/>
                  </a:lnTo>
                  <a:lnTo>
                    <a:pt x="3650" y="755"/>
                  </a:lnTo>
                  <a:lnTo>
                    <a:pt x="3654" y="732"/>
                  </a:lnTo>
                  <a:lnTo>
                    <a:pt x="3654" y="708"/>
                  </a:lnTo>
                  <a:lnTo>
                    <a:pt x="3658" y="683"/>
                  </a:lnTo>
                  <a:lnTo>
                    <a:pt x="3660" y="658"/>
                  </a:lnTo>
                  <a:lnTo>
                    <a:pt x="3664" y="633"/>
                  </a:lnTo>
                  <a:lnTo>
                    <a:pt x="3666" y="609"/>
                  </a:lnTo>
                  <a:lnTo>
                    <a:pt x="3667" y="586"/>
                  </a:lnTo>
                  <a:lnTo>
                    <a:pt x="3669" y="559"/>
                  </a:lnTo>
                  <a:lnTo>
                    <a:pt x="3673" y="537"/>
                  </a:lnTo>
                  <a:lnTo>
                    <a:pt x="3677" y="512"/>
                  </a:lnTo>
                  <a:lnTo>
                    <a:pt x="3679" y="487"/>
                  </a:lnTo>
                  <a:lnTo>
                    <a:pt x="3681" y="464"/>
                  </a:lnTo>
                  <a:lnTo>
                    <a:pt x="3685" y="440"/>
                  </a:lnTo>
                  <a:lnTo>
                    <a:pt x="3688" y="415"/>
                  </a:lnTo>
                  <a:lnTo>
                    <a:pt x="3690" y="392"/>
                  </a:lnTo>
                  <a:lnTo>
                    <a:pt x="3692" y="365"/>
                  </a:lnTo>
                  <a:lnTo>
                    <a:pt x="3696" y="343"/>
                  </a:lnTo>
                  <a:lnTo>
                    <a:pt x="2620" y="1291"/>
                  </a:lnTo>
                  <a:lnTo>
                    <a:pt x="2610" y="1274"/>
                  </a:lnTo>
                  <a:lnTo>
                    <a:pt x="2603" y="1257"/>
                  </a:lnTo>
                  <a:lnTo>
                    <a:pt x="2593" y="1242"/>
                  </a:lnTo>
                  <a:lnTo>
                    <a:pt x="2586" y="1227"/>
                  </a:lnTo>
                  <a:lnTo>
                    <a:pt x="2578" y="1211"/>
                  </a:lnTo>
                  <a:lnTo>
                    <a:pt x="2570" y="1196"/>
                  </a:lnTo>
                  <a:lnTo>
                    <a:pt x="2563" y="1181"/>
                  </a:lnTo>
                  <a:lnTo>
                    <a:pt x="2555" y="1166"/>
                  </a:lnTo>
                  <a:lnTo>
                    <a:pt x="2548" y="1151"/>
                  </a:lnTo>
                  <a:lnTo>
                    <a:pt x="2540" y="1135"/>
                  </a:lnTo>
                  <a:lnTo>
                    <a:pt x="2532" y="1122"/>
                  </a:lnTo>
                  <a:lnTo>
                    <a:pt x="2525" y="1109"/>
                  </a:lnTo>
                  <a:lnTo>
                    <a:pt x="2517" y="1094"/>
                  </a:lnTo>
                  <a:lnTo>
                    <a:pt x="2512" y="1080"/>
                  </a:lnTo>
                  <a:lnTo>
                    <a:pt x="2504" y="1067"/>
                  </a:lnTo>
                  <a:lnTo>
                    <a:pt x="2496" y="1054"/>
                  </a:lnTo>
                  <a:lnTo>
                    <a:pt x="2489" y="1038"/>
                  </a:lnTo>
                  <a:lnTo>
                    <a:pt x="2481" y="1025"/>
                  </a:lnTo>
                  <a:lnTo>
                    <a:pt x="2473" y="1012"/>
                  </a:lnTo>
                  <a:lnTo>
                    <a:pt x="2468" y="999"/>
                  </a:lnTo>
                  <a:lnTo>
                    <a:pt x="2460" y="985"/>
                  </a:lnTo>
                  <a:lnTo>
                    <a:pt x="2454" y="974"/>
                  </a:lnTo>
                  <a:lnTo>
                    <a:pt x="2447" y="961"/>
                  </a:lnTo>
                  <a:lnTo>
                    <a:pt x="2441" y="949"/>
                  </a:lnTo>
                  <a:lnTo>
                    <a:pt x="2434" y="936"/>
                  </a:lnTo>
                  <a:lnTo>
                    <a:pt x="2426" y="922"/>
                  </a:lnTo>
                  <a:lnTo>
                    <a:pt x="2420" y="909"/>
                  </a:lnTo>
                  <a:lnTo>
                    <a:pt x="2415" y="898"/>
                  </a:lnTo>
                  <a:lnTo>
                    <a:pt x="2407" y="886"/>
                  </a:lnTo>
                  <a:lnTo>
                    <a:pt x="2399" y="873"/>
                  </a:lnTo>
                  <a:lnTo>
                    <a:pt x="2394" y="860"/>
                  </a:lnTo>
                  <a:lnTo>
                    <a:pt x="2388" y="848"/>
                  </a:lnTo>
                  <a:lnTo>
                    <a:pt x="2380" y="837"/>
                  </a:lnTo>
                  <a:lnTo>
                    <a:pt x="2373" y="824"/>
                  </a:lnTo>
                  <a:lnTo>
                    <a:pt x="2365" y="810"/>
                  </a:lnTo>
                  <a:lnTo>
                    <a:pt x="2358" y="799"/>
                  </a:lnTo>
                  <a:lnTo>
                    <a:pt x="2350" y="786"/>
                  </a:lnTo>
                  <a:lnTo>
                    <a:pt x="2342" y="772"/>
                  </a:lnTo>
                  <a:lnTo>
                    <a:pt x="2335" y="761"/>
                  </a:lnTo>
                  <a:lnTo>
                    <a:pt x="2329" y="749"/>
                  </a:lnTo>
                  <a:lnTo>
                    <a:pt x="2321" y="734"/>
                  </a:lnTo>
                  <a:lnTo>
                    <a:pt x="2314" y="723"/>
                  </a:lnTo>
                  <a:lnTo>
                    <a:pt x="2306" y="710"/>
                  </a:lnTo>
                  <a:lnTo>
                    <a:pt x="2299" y="698"/>
                  </a:lnTo>
                  <a:lnTo>
                    <a:pt x="2291" y="685"/>
                  </a:lnTo>
                  <a:lnTo>
                    <a:pt x="2283" y="673"/>
                  </a:lnTo>
                  <a:lnTo>
                    <a:pt x="2276" y="658"/>
                  </a:lnTo>
                  <a:lnTo>
                    <a:pt x="2270" y="647"/>
                  </a:lnTo>
                  <a:lnTo>
                    <a:pt x="2261" y="633"/>
                  </a:lnTo>
                  <a:lnTo>
                    <a:pt x="2253" y="620"/>
                  </a:lnTo>
                  <a:lnTo>
                    <a:pt x="2245" y="605"/>
                  </a:lnTo>
                  <a:lnTo>
                    <a:pt x="2238" y="594"/>
                  </a:lnTo>
                  <a:lnTo>
                    <a:pt x="2228" y="578"/>
                  </a:lnTo>
                  <a:lnTo>
                    <a:pt x="2221" y="565"/>
                  </a:lnTo>
                  <a:lnTo>
                    <a:pt x="2213" y="552"/>
                  </a:lnTo>
                  <a:lnTo>
                    <a:pt x="2205" y="538"/>
                  </a:lnTo>
                  <a:lnTo>
                    <a:pt x="2194" y="523"/>
                  </a:lnTo>
                  <a:lnTo>
                    <a:pt x="2186" y="510"/>
                  </a:lnTo>
                  <a:lnTo>
                    <a:pt x="2177" y="495"/>
                  </a:lnTo>
                  <a:lnTo>
                    <a:pt x="2169" y="481"/>
                  </a:lnTo>
                  <a:lnTo>
                    <a:pt x="2160" y="466"/>
                  </a:lnTo>
                  <a:lnTo>
                    <a:pt x="2150" y="453"/>
                  </a:lnTo>
                  <a:lnTo>
                    <a:pt x="2141" y="438"/>
                  </a:lnTo>
                  <a:lnTo>
                    <a:pt x="2133" y="422"/>
                  </a:lnTo>
                  <a:lnTo>
                    <a:pt x="2124" y="409"/>
                  </a:lnTo>
                  <a:lnTo>
                    <a:pt x="2116" y="396"/>
                  </a:lnTo>
                  <a:lnTo>
                    <a:pt x="2108" y="382"/>
                  </a:lnTo>
                  <a:lnTo>
                    <a:pt x="2101" y="369"/>
                  </a:lnTo>
                  <a:lnTo>
                    <a:pt x="2091" y="356"/>
                  </a:lnTo>
                  <a:lnTo>
                    <a:pt x="2084" y="343"/>
                  </a:lnTo>
                  <a:lnTo>
                    <a:pt x="2074" y="329"/>
                  </a:lnTo>
                  <a:lnTo>
                    <a:pt x="2067" y="316"/>
                  </a:lnTo>
                  <a:lnTo>
                    <a:pt x="2059" y="303"/>
                  </a:lnTo>
                  <a:lnTo>
                    <a:pt x="2051" y="289"/>
                  </a:lnTo>
                  <a:lnTo>
                    <a:pt x="2042" y="276"/>
                  </a:lnTo>
                  <a:lnTo>
                    <a:pt x="2034" y="263"/>
                  </a:lnTo>
                  <a:lnTo>
                    <a:pt x="2025" y="249"/>
                  </a:lnTo>
                  <a:lnTo>
                    <a:pt x="2017" y="236"/>
                  </a:lnTo>
                  <a:lnTo>
                    <a:pt x="2010" y="225"/>
                  </a:lnTo>
                  <a:lnTo>
                    <a:pt x="2002" y="211"/>
                  </a:lnTo>
                  <a:lnTo>
                    <a:pt x="1994" y="198"/>
                  </a:lnTo>
                  <a:lnTo>
                    <a:pt x="1987" y="185"/>
                  </a:lnTo>
                  <a:lnTo>
                    <a:pt x="1977" y="171"/>
                  </a:lnTo>
                  <a:lnTo>
                    <a:pt x="1970" y="158"/>
                  </a:lnTo>
                  <a:lnTo>
                    <a:pt x="1960" y="145"/>
                  </a:lnTo>
                  <a:lnTo>
                    <a:pt x="1953" y="132"/>
                  </a:lnTo>
                  <a:lnTo>
                    <a:pt x="1945" y="118"/>
                  </a:lnTo>
                  <a:lnTo>
                    <a:pt x="1937" y="107"/>
                  </a:lnTo>
                  <a:lnTo>
                    <a:pt x="1930" y="93"/>
                  </a:lnTo>
                  <a:lnTo>
                    <a:pt x="1922" y="80"/>
                  </a:lnTo>
                  <a:lnTo>
                    <a:pt x="1913" y="67"/>
                  </a:lnTo>
                  <a:lnTo>
                    <a:pt x="1905" y="54"/>
                  </a:lnTo>
                  <a:lnTo>
                    <a:pt x="1896" y="40"/>
                  </a:lnTo>
                  <a:lnTo>
                    <a:pt x="1888" y="27"/>
                  </a:lnTo>
                  <a:lnTo>
                    <a:pt x="1880" y="14"/>
                  </a:lnTo>
                  <a:lnTo>
                    <a:pt x="1873" y="0"/>
                  </a:lnTo>
                  <a:lnTo>
                    <a:pt x="1865" y="10"/>
                  </a:lnTo>
                  <a:lnTo>
                    <a:pt x="1859" y="17"/>
                  </a:lnTo>
                  <a:lnTo>
                    <a:pt x="1854" y="27"/>
                  </a:lnTo>
                  <a:lnTo>
                    <a:pt x="1846" y="35"/>
                  </a:lnTo>
                  <a:lnTo>
                    <a:pt x="1838" y="44"/>
                  </a:lnTo>
                  <a:lnTo>
                    <a:pt x="1835" y="54"/>
                  </a:lnTo>
                  <a:lnTo>
                    <a:pt x="1827" y="61"/>
                  </a:lnTo>
                  <a:lnTo>
                    <a:pt x="1821" y="71"/>
                  </a:lnTo>
                  <a:lnTo>
                    <a:pt x="1814" y="78"/>
                  </a:lnTo>
                  <a:lnTo>
                    <a:pt x="1810" y="88"/>
                  </a:lnTo>
                  <a:lnTo>
                    <a:pt x="1802" y="95"/>
                  </a:lnTo>
                  <a:lnTo>
                    <a:pt x="1797" y="107"/>
                  </a:lnTo>
                  <a:lnTo>
                    <a:pt x="1791" y="114"/>
                  </a:lnTo>
                  <a:lnTo>
                    <a:pt x="1783" y="124"/>
                  </a:lnTo>
                  <a:lnTo>
                    <a:pt x="1778" y="133"/>
                  </a:lnTo>
                  <a:lnTo>
                    <a:pt x="1772" y="143"/>
                  </a:lnTo>
                  <a:lnTo>
                    <a:pt x="1764" y="151"/>
                  </a:lnTo>
                  <a:lnTo>
                    <a:pt x="1759" y="162"/>
                  </a:lnTo>
                  <a:lnTo>
                    <a:pt x="1753" y="168"/>
                  </a:lnTo>
                  <a:lnTo>
                    <a:pt x="1747" y="179"/>
                  </a:lnTo>
                  <a:lnTo>
                    <a:pt x="1742" y="187"/>
                  </a:lnTo>
                  <a:lnTo>
                    <a:pt x="1736" y="196"/>
                  </a:lnTo>
                  <a:lnTo>
                    <a:pt x="1730" y="204"/>
                  </a:lnTo>
                  <a:lnTo>
                    <a:pt x="1724" y="213"/>
                  </a:lnTo>
                  <a:lnTo>
                    <a:pt x="1717" y="221"/>
                  </a:lnTo>
                  <a:lnTo>
                    <a:pt x="1711" y="232"/>
                  </a:lnTo>
                  <a:lnTo>
                    <a:pt x="1704" y="240"/>
                  </a:lnTo>
                  <a:lnTo>
                    <a:pt x="1700" y="249"/>
                  </a:lnTo>
                  <a:lnTo>
                    <a:pt x="1692" y="259"/>
                  </a:lnTo>
                  <a:lnTo>
                    <a:pt x="1688" y="267"/>
                  </a:lnTo>
                  <a:lnTo>
                    <a:pt x="1681" y="276"/>
                  </a:lnTo>
                  <a:lnTo>
                    <a:pt x="1677" y="286"/>
                  </a:lnTo>
                  <a:lnTo>
                    <a:pt x="1669" y="297"/>
                  </a:lnTo>
                  <a:lnTo>
                    <a:pt x="1662" y="308"/>
                  </a:lnTo>
                  <a:lnTo>
                    <a:pt x="1654" y="320"/>
                  </a:lnTo>
                  <a:lnTo>
                    <a:pt x="1646" y="331"/>
                  </a:lnTo>
                  <a:lnTo>
                    <a:pt x="1639" y="343"/>
                  </a:lnTo>
                  <a:lnTo>
                    <a:pt x="1631" y="354"/>
                  </a:lnTo>
                  <a:lnTo>
                    <a:pt x="1624" y="367"/>
                  </a:lnTo>
                  <a:lnTo>
                    <a:pt x="1616" y="381"/>
                  </a:lnTo>
                  <a:lnTo>
                    <a:pt x="1607" y="392"/>
                  </a:lnTo>
                  <a:lnTo>
                    <a:pt x="1597" y="407"/>
                  </a:lnTo>
                  <a:lnTo>
                    <a:pt x="1589" y="419"/>
                  </a:lnTo>
                  <a:lnTo>
                    <a:pt x="1582" y="434"/>
                  </a:lnTo>
                  <a:lnTo>
                    <a:pt x="1570" y="445"/>
                  </a:lnTo>
                  <a:lnTo>
                    <a:pt x="1563" y="460"/>
                  </a:lnTo>
                  <a:lnTo>
                    <a:pt x="1553" y="472"/>
                  </a:lnTo>
                  <a:lnTo>
                    <a:pt x="1546" y="487"/>
                  </a:lnTo>
                  <a:lnTo>
                    <a:pt x="1536" y="500"/>
                  </a:lnTo>
                  <a:lnTo>
                    <a:pt x="1525" y="514"/>
                  </a:lnTo>
                  <a:lnTo>
                    <a:pt x="1515" y="529"/>
                  </a:lnTo>
                  <a:lnTo>
                    <a:pt x="1506" y="544"/>
                  </a:lnTo>
                  <a:lnTo>
                    <a:pt x="1496" y="557"/>
                  </a:lnTo>
                  <a:lnTo>
                    <a:pt x="1487" y="571"/>
                  </a:lnTo>
                  <a:lnTo>
                    <a:pt x="1475" y="586"/>
                  </a:lnTo>
                  <a:lnTo>
                    <a:pt x="1468" y="601"/>
                  </a:lnTo>
                  <a:lnTo>
                    <a:pt x="1456" y="614"/>
                  </a:lnTo>
                  <a:lnTo>
                    <a:pt x="1447" y="630"/>
                  </a:lnTo>
                  <a:lnTo>
                    <a:pt x="1435" y="643"/>
                  </a:lnTo>
                  <a:lnTo>
                    <a:pt x="1428" y="658"/>
                  </a:lnTo>
                  <a:lnTo>
                    <a:pt x="1416" y="673"/>
                  </a:lnTo>
                  <a:lnTo>
                    <a:pt x="1407" y="689"/>
                  </a:lnTo>
                  <a:lnTo>
                    <a:pt x="1396" y="704"/>
                  </a:lnTo>
                  <a:lnTo>
                    <a:pt x="1386" y="719"/>
                  </a:lnTo>
                  <a:lnTo>
                    <a:pt x="1375" y="734"/>
                  </a:lnTo>
                  <a:lnTo>
                    <a:pt x="1365" y="749"/>
                  </a:lnTo>
                  <a:lnTo>
                    <a:pt x="1354" y="765"/>
                  </a:lnTo>
                  <a:lnTo>
                    <a:pt x="1344" y="780"/>
                  </a:lnTo>
                  <a:lnTo>
                    <a:pt x="1333" y="793"/>
                  </a:lnTo>
                  <a:lnTo>
                    <a:pt x="1321" y="808"/>
                  </a:lnTo>
                  <a:lnTo>
                    <a:pt x="1312" y="824"/>
                  </a:lnTo>
                  <a:lnTo>
                    <a:pt x="1302" y="839"/>
                  </a:lnTo>
                  <a:lnTo>
                    <a:pt x="1291" y="852"/>
                  </a:lnTo>
                  <a:lnTo>
                    <a:pt x="1280" y="867"/>
                  </a:lnTo>
                  <a:lnTo>
                    <a:pt x="1270" y="883"/>
                  </a:lnTo>
                  <a:lnTo>
                    <a:pt x="1261" y="898"/>
                  </a:lnTo>
                  <a:lnTo>
                    <a:pt x="1249" y="911"/>
                  </a:lnTo>
                  <a:lnTo>
                    <a:pt x="1238" y="928"/>
                  </a:lnTo>
                  <a:lnTo>
                    <a:pt x="1228" y="943"/>
                  </a:lnTo>
                  <a:lnTo>
                    <a:pt x="1219" y="957"/>
                  </a:lnTo>
                  <a:lnTo>
                    <a:pt x="1207" y="972"/>
                  </a:lnTo>
                  <a:lnTo>
                    <a:pt x="1196" y="985"/>
                  </a:lnTo>
                  <a:lnTo>
                    <a:pt x="1186" y="999"/>
                  </a:lnTo>
                  <a:lnTo>
                    <a:pt x="1177" y="1014"/>
                  </a:lnTo>
                  <a:lnTo>
                    <a:pt x="1165" y="1029"/>
                  </a:lnTo>
                  <a:lnTo>
                    <a:pt x="1156" y="1044"/>
                  </a:lnTo>
                  <a:lnTo>
                    <a:pt x="1146" y="1057"/>
                  </a:lnTo>
                  <a:lnTo>
                    <a:pt x="1137" y="1073"/>
                  </a:lnTo>
                  <a:lnTo>
                    <a:pt x="1127" y="1086"/>
                  </a:lnTo>
                  <a:lnTo>
                    <a:pt x="1118" y="1099"/>
                  </a:lnTo>
                  <a:lnTo>
                    <a:pt x="1108" y="1113"/>
                  </a:lnTo>
                  <a:lnTo>
                    <a:pt x="1099" y="1128"/>
                  </a:lnTo>
                  <a:lnTo>
                    <a:pt x="1089" y="1139"/>
                  </a:lnTo>
                  <a:lnTo>
                    <a:pt x="1080" y="1154"/>
                  </a:lnTo>
                  <a:lnTo>
                    <a:pt x="1072" y="1166"/>
                  </a:lnTo>
                  <a:lnTo>
                    <a:pt x="1065" y="1181"/>
                  </a:lnTo>
                  <a:lnTo>
                    <a:pt x="1017" y="12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F6F08"/>
                </a:buClr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-106" charset="-128"/>
                <a:ea typeface="ＭＳ Ｐゴシック" pitchFamily="-106" charset="-128"/>
                <a:cs typeface="+mn-cs"/>
              </a:endParaRPr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auto">
            <a:xfrm>
              <a:off x="2586" y="595"/>
              <a:ext cx="454" cy="516"/>
            </a:xfrm>
            <a:custGeom>
              <a:avLst/>
              <a:gdLst>
                <a:gd name="T0" fmla="*/ 1 w 907"/>
                <a:gd name="T1" fmla="*/ 1 h 1031"/>
                <a:gd name="T2" fmla="*/ 1 w 907"/>
                <a:gd name="T3" fmla="*/ 1 h 1031"/>
                <a:gd name="T4" fmla="*/ 1 w 907"/>
                <a:gd name="T5" fmla="*/ 1 h 1031"/>
                <a:gd name="T6" fmla="*/ 1 w 907"/>
                <a:gd name="T7" fmla="*/ 1 h 1031"/>
                <a:gd name="T8" fmla="*/ 0 w 907"/>
                <a:gd name="T9" fmla="*/ 1 h 1031"/>
                <a:gd name="T10" fmla="*/ 0 w 907"/>
                <a:gd name="T11" fmla="*/ 1 h 1031"/>
                <a:gd name="T12" fmla="*/ 0 w 907"/>
                <a:gd name="T13" fmla="*/ 1 h 1031"/>
                <a:gd name="T14" fmla="*/ 0 w 907"/>
                <a:gd name="T15" fmla="*/ 1 h 1031"/>
                <a:gd name="T16" fmla="*/ 0 w 907"/>
                <a:gd name="T17" fmla="*/ 2 h 1031"/>
                <a:gd name="T18" fmla="*/ 0 w 907"/>
                <a:gd name="T19" fmla="*/ 2 h 1031"/>
                <a:gd name="T20" fmla="*/ 0 w 907"/>
                <a:gd name="T21" fmla="*/ 2 h 1031"/>
                <a:gd name="T22" fmla="*/ 0 w 907"/>
                <a:gd name="T23" fmla="*/ 2 h 1031"/>
                <a:gd name="T24" fmla="*/ 0 w 907"/>
                <a:gd name="T25" fmla="*/ 2 h 1031"/>
                <a:gd name="T26" fmla="*/ 0 w 907"/>
                <a:gd name="T27" fmla="*/ 2 h 1031"/>
                <a:gd name="T28" fmla="*/ 0 w 907"/>
                <a:gd name="T29" fmla="*/ 2 h 1031"/>
                <a:gd name="T30" fmla="*/ 0 w 907"/>
                <a:gd name="T31" fmla="*/ 2 h 1031"/>
                <a:gd name="T32" fmla="*/ 0 w 907"/>
                <a:gd name="T33" fmla="*/ 2 h 1031"/>
                <a:gd name="T34" fmla="*/ 0 w 907"/>
                <a:gd name="T35" fmla="*/ 2 h 1031"/>
                <a:gd name="T36" fmla="*/ 0 w 907"/>
                <a:gd name="T37" fmla="*/ 2 h 1031"/>
                <a:gd name="T38" fmla="*/ 0 w 907"/>
                <a:gd name="T39" fmla="*/ 2 h 1031"/>
                <a:gd name="T40" fmla="*/ 0 w 907"/>
                <a:gd name="T41" fmla="*/ 2 h 1031"/>
                <a:gd name="T42" fmla="*/ 0 w 907"/>
                <a:gd name="T43" fmla="*/ 2 h 1031"/>
                <a:gd name="T44" fmla="*/ 0 w 907"/>
                <a:gd name="T45" fmla="*/ 2 h 1031"/>
                <a:gd name="T46" fmla="*/ 0 w 907"/>
                <a:gd name="T47" fmla="*/ 2 h 1031"/>
                <a:gd name="T48" fmla="*/ 0 w 907"/>
                <a:gd name="T49" fmla="*/ 1 h 1031"/>
                <a:gd name="T50" fmla="*/ 0 w 907"/>
                <a:gd name="T51" fmla="*/ 1 h 1031"/>
                <a:gd name="T52" fmla="*/ 0 w 907"/>
                <a:gd name="T53" fmla="*/ 1 h 1031"/>
                <a:gd name="T54" fmla="*/ 0 w 907"/>
                <a:gd name="T55" fmla="*/ 1 h 1031"/>
                <a:gd name="T56" fmla="*/ 0 w 907"/>
                <a:gd name="T57" fmla="*/ 1 h 1031"/>
                <a:gd name="T58" fmla="*/ 0 w 907"/>
                <a:gd name="T59" fmla="*/ 1 h 1031"/>
                <a:gd name="T60" fmla="*/ 1 w 907"/>
                <a:gd name="T61" fmla="*/ 1 h 1031"/>
                <a:gd name="T62" fmla="*/ 1 w 907"/>
                <a:gd name="T63" fmla="*/ 1 h 1031"/>
                <a:gd name="T64" fmla="*/ 1 w 907"/>
                <a:gd name="T65" fmla="*/ 1 h 1031"/>
                <a:gd name="T66" fmla="*/ 1 w 907"/>
                <a:gd name="T67" fmla="*/ 1 h 1031"/>
                <a:gd name="T68" fmla="*/ 1 w 907"/>
                <a:gd name="T69" fmla="*/ 1 h 1031"/>
                <a:gd name="T70" fmla="*/ 1 w 907"/>
                <a:gd name="T71" fmla="*/ 1 h 1031"/>
                <a:gd name="T72" fmla="*/ 1 w 907"/>
                <a:gd name="T73" fmla="*/ 1 h 1031"/>
                <a:gd name="T74" fmla="*/ 1 w 907"/>
                <a:gd name="T75" fmla="*/ 1 h 1031"/>
                <a:gd name="T76" fmla="*/ 1 w 907"/>
                <a:gd name="T77" fmla="*/ 1 h 1031"/>
                <a:gd name="T78" fmla="*/ 1 w 907"/>
                <a:gd name="T79" fmla="*/ 1 h 1031"/>
                <a:gd name="T80" fmla="*/ 1 w 907"/>
                <a:gd name="T81" fmla="*/ 1 h 1031"/>
                <a:gd name="T82" fmla="*/ 1 w 907"/>
                <a:gd name="T83" fmla="*/ 1 h 1031"/>
                <a:gd name="T84" fmla="*/ 1 w 907"/>
                <a:gd name="T85" fmla="*/ 1 h 1031"/>
                <a:gd name="T86" fmla="*/ 1 w 907"/>
                <a:gd name="T87" fmla="*/ 1 h 1031"/>
                <a:gd name="T88" fmla="*/ 1 w 907"/>
                <a:gd name="T89" fmla="*/ 1 h 1031"/>
                <a:gd name="T90" fmla="*/ 1 w 907"/>
                <a:gd name="T91" fmla="*/ 1 h 1031"/>
                <a:gd name="T92" fmla="*/ 1 w 907"/>
                <a:gd name="T93" fmla="*/ 1 h 1031"/>
                <a:gd name="T94" fmla="*/ 1 w 907"/>
                <a:gd name="T95" fmla="*/ 1 h 103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07"/>
                <a:gd name="T145" fmla="*/ 0 h 1031"/>
                <a:gd name="T146" fmla="*/ 907 w 907"/>
                <a:gd name="T147" fmla="*/ 1031 h 103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07" h="1031">
                  <a:moveTo>
                    <a:pt x="669" y="0"/>
                  </a:moveTo>
                  <a:lnTo>
                    <a:pt x="658" y="13"/>
                  </a:lnTo>
                  <a:lnTo>
                    <a:pt x="648" y="29"/>
                  </a:lnTo>
                  <a:lnTo>
                    <a:pt x="638" y="44"/>
                  </a:lnTo>
                  <a:lnTo>
                    <a:pt x="629" y="59"/>
                  </a:lnTo>
                  <a:lnTo>
                    <a:pt x="618" y="72"/>
                  </a:lnTo>
                  <a:lnTo>
                    <a:pt x="608" y="87"/>
                  </a:lnTo>
                  <a:lnTo>
                    <a:pt x="599" y="103"/>
                  </a:lnTo>
                  <a:lnTo>
                    <a:pt x="589" y="118"/>
                  </a:lnTo>
                  <a:lnTo>
                    <a:pt x="578" y="133"/>
                  </a:lnTo>
                  <a:lnTo>
                    <a:pt x="568" y="148"/>
                  </a:lnTo>
                  <a:lnTo>
                    <a:pt x="557" y="164"/>
                  </a:lnTo>
                  <a:lnTo>
                    <a:pt x="549" y="179"/>
                  </a:lnTo>
                  <a:lnTo>
                    <a:pt x="538" y="194"/>
                  </a:lnTo>
                  <a:lnTo>
                    <a:pt x="526" y="209"/>
                  </a:lnTo>
                  <a:lnTo>
                    <a:pt x="517" y="224"/>
                  </a:lnTo>
                  <a:lnTo>
                    <a:pt x="507" y="240"/>
                  </a:lnTo>
                  <a:lnTo>
                    <a:pt x="496" y="253"/>
                  </a:lnTo>
                  <a:lnTo>
                    <a:pt x="486" y="268"/>
                  </a:lnTo>
                  <a:lnTo>
                    <a:pt x="477" y="283"/>
                  </a:lnTo>
                  <a:lnTo>
                    <a:pt x="465" y="299"/>
                  </a:lnTo>
                  <a:lnTo>
                    <a:pt x="454" y="312"/>
                  </a:lnTo>
                  <a:lnTo>
                    <a:pt x="446" y="327"/>
                  </a:lnTo>
                  <a:lnTo>
                    <a:pt x="435" y="342"/>
                  </a:lnTo>
                  <a:lnTo>
                    <a:pt x="426" y="357"/>
                  </a:lnTo>
                  <a:lnTo>
                    <a:pt x="414" y="373"/>
                  </a:lnTo>
                  <a:lnTo>
                    <a:pt x="405" y="388"/>
                  </a:lnTo>
                  <a:lnTo>
                    <a:pt x="393" y="403"/>
                  </a:lnTo>
                  <a:lnTo>
                    <a:pt x="386" y="418"/>
                  </a:lnTo>
                  <a:lnTo>
                    <a:pt x="374" y="434"/>
                  </a:lnTo>
                  <a:lnTo>
                    <a:pt x="363" y="449"/>
                  </a:lnTo>
                  <a:lnTo>
                    <a:pt x="353" y="464"/>
                  </a:lnTo>
                  <a:lnTo>
                    <a:pt x="344" y="479"/>
                  </a:lnTo>
                  <a:lnTo>
                    <a:pt x="332" y="494"/>
                  </a:lnTo>
                  <a:lnTo>
                    <a:pt x="323" y="510"/>
                  </a:lnTo>
                  <a:lnTo>
                    <a:pt x="313" y="525"/>
                  </a:lnTo>
                  <a:lnTo>
                    <a:pt x="302" y="540"/>
                  </a:lnTo>
                  <a:lnTo>
                    <a:pt x="292" y="555"/>
                  </a:lnTo>
                  <a:lnTo>
                    <a:pt x="283" y="570"/>
                  </a:lnTo>
                  <a:lnTo>
                    <a:pt x="273" y="586"/>
                  </a:lnTo>
                  <a:lnTo>
                    <a:pt x="264" y="601"/>
                  </a:lnTo>
                  <a:lnTo>
                    <a:pt x="253" y="614"/>
                  </a:lnTo>
                  <a:lnTo>
                    <a:pt x="243" y="629"/>
                  </a:lnTo>
                  <a:lnTo>
                    <a:pt x="232" y="645"/>
                  </a:lnTo>
                  <a:lnTo>
                    <a:pt x="224" y="660"/>
                  </a:lnTo>
                  <a:lnTo>
                    <a:pt x="213" y="675"/>
                  </a:lnTo>
                  <a:lnTo>
                    <a:pt x="203" y="690"/>
                  </a:lnTo>
                  <a:lnTo>
                    <a:pt x="194" y="705"/>
                  </a:lnTo>
                  <a:lnTo>
                    <a:pt x="184" y="721"/>
                  </a:lnTo>
                  <a:lnTo>
                    <a:pt x="173" y="736"/>
                  </a:lnTo>
                  <a:lnTo>
                    <a:pt x="163" y="751"/>
                  </a:lnTo>
                  <a:lnTo>
                    <a:pt x="152" y="766"/>
                  </a:lnTo>
                  <a:lnTo>
                    <a:pt x="144" y="781"/>
                  </a:lnTo>
                  <a:lnTo>
                    <a:pt x="133" y="797"/>
                  </a:lnTo>
                  <a:lnTo>
                    <a:pt x="123" y="812"/>
                  </a:lnTo>
                  <a:lnTo>
                    <a:pt x="114" y="827"/>
                  </a:lnTo>
                  <a:lnTo>
                    <a:pt x="104" y="842"/>
                  </a:lnTo>
                  <a:lnTo>
                    <a:pt x="95" y="858"/>
                  </a:lnTo>
                  <a:lnTo>
                    <a:pt x="85" y="873"/>
                  </a:lnTo>
                  <a:lnTo>
                    <a:pt x="76" y="888"/>
                  </a:lnTo>
                  <a:lnTo>
                    <a:pt x="66" y="903"/>
                  </a:lnTo>
                  <a:lnTo>
                    <a:pt x="57" y="918"/>
                  </a:lnTo>
                  <a:lnTo>
                    <a:pt x="47" y="935"/>
                  </a:lnTo>
                  <a:lnTo>
                    <a:pt x="38" y="949"/>
                  </a:lnTo>
                  <a:lnTo>
                    <a:pt x="30" y="966"/>
                  </a:lnTo>
                  <a:lnTo>
                    <a:pt x="3" y="1010"/>
                  </a:lnTo>
                  <a:lnTo>
                    <a:pt x="0" y="1031"/>
                  </a:lnTo>
                  <a:lnTo>
                    <a:pt x="7" y="1021"/>
                  </a:lnTo>
                  <a:lnTo>
                    <a:pt x="13" y="1010"/>
                  </a:lnTo>
                  <a:lnTo>
                    <a:pt x="19" y="1000"/>
                  </a:lnTo>
                  <a:lnTo>
                    <a:pt x="26" y="991"/>
                  </a:lnTo>
                  <a:lnTo>
                    <a:pt x="34" y="981"/>
                  </a:lnTo>
                  <a:lnTo>
                    <a:pt x="40" y="972"/>
                  </a:lnTo>
                  <a:lnTo>
                    <a:pt x="45" y="960"/>
                  </a:lnTo>
                  <a:lnTo>
                    <a:pt x="53" y="953"/>
                  </a:lnTo>
                  <a:lnTo>
                    <a:pt x="59" y="941"/>
                  </a:lnTo>
                  <a:lnTo>
                    <a:pt x="64" y="932"/>
                  </a:lnTo>
                  <a:lnTo>
                    <a:pt x="72" y="922"/>
                  </a:lnTo>
                  <a:lnTo>
                    <a:pt x="78" y="913"/>
                  </a:lnTo>
                  <a:lnTo>
                    <a:pt x="83" y="903"/>
                  </a:lnTo>
                  <a:lnTo>
                    <a:pt x="91" y="894"/>
                  </a:lnTo>
                  <a:lnTo>
                    <a:pt x="97" y="884"/>
                  </a:lnTo>
                  <a:lnTo>
                    <a:pt x="104" y="877"/>
                  </a:lnTo>
                  <a:lnTo>
                    <a:pt x="264" y="635"/>
                  </a:lnTo>
                  <a:lnTo>
                    <a:pt x="268" y="624"/>
                  </a:lnTo>
                  <a:lnTo>
                    <a:pt x="275" y="616"/>
                  </a:lnTo>
                  <a:lnTo>
                    <a:pt x="281" y="605"/>
                  </a:lnTo>
                  <a:lnTo>
                    <a:pt x="287" y="597"/>
                  </a:lnTo>
                  <a:lnTo>
                    <a:pt x="292" y="586"/>
                  </a:lnTo>
                  <a:lnTo>
                    <a:pt x="300" y="578"/>
                  </a:lnTo>
                  <a:lnTo>
                    <a:pt x="306" y="567"/>
                  </a:lnTo>
                  <a:lnTo>
                    <a:pt x="313" y="559"/>
                  </a:lnTo>
                  <a:lnTo>
                    <a:pt x="317" y="548"/>
                  </a:lnTo>
                  <a:lnTo>
                    <a:pt x="325" y="540"/>
                  </a:lnTo>
                  <a:lnTo>
                    <a:pt x="330" y="529"/>
                  </a:lnTo>
                  <a:lnTo>
                    <a:pt x="336" y="521"/>
                  </a:lnTo>
                  <a:lnTo>
                    <a:pt x="344" y="511"/>
                  </a:lnTo>
                  <a:lnTo>
                    <a:pt x="350" y="502"/>
                  </a:lnTo>
                  <a:lnTo>
                    <a:pt x="355" y="492"/>
                  </a:lnTo>
                  <a:lnTo>
                    <a:pt x="363" y="485"/>
                  </a:lnTo>
                  <a:lnTo>
                    <a:pt x="369" y="475"/>
                  </a:lnTo>
                  <a:lnTo>
                    <a:pt x="374" y="466"/>
                  </a:lnTo>
                  <a:lnTo>
                    <a:pt x="382" y="456"/>
                  </a:lnTo>
                  <a:lnTo>
                    <a:pt x="389" y="449"/>
                  </a:lnTo>
                  <a:lnTo>
                    <a:pt x="395" y="437"/>
                  </a:lnTo>
                  <a:lnTo>
                    <a:pt x="401" y="430"/>
                  </a:lnTo>
                  <a:lnTo>
                    <a:pt x="408" y="418"/>
                  </a:lnTo>
                  <a:lnTo>
                    <a:pt x="416" y="411"/>
                  </a:lnTo>
                  <a:lnTo>
                    <a:pt x="420" y="401"/>
                  </a:lnTo>
                  <a:lnTo>
                    <a:pt x="427" y="392"/>
                  </a:lnTo>
                  <a:lnTo>
                    <a:pt x="433" y="384"/>
                  </a:lnTo>
                  <a:lnTo>
                    <a:pt x="441" y="375"/>
                  </a:lnTo>
                  <a:lnTo>
                    <a:pt x="446" y="365"/>
                  </a:lnTo>
                  <a:lnTo>
                    <a:pt x="454" y="357"/>
                  </a:lnTo>
                  <a:lnTo>
                    <a:pt x="460" y="346"/>
                  </a:lnTo>
                  <a:lnTo>
                    <a:pt x="467" y="338"/>
                  </a:lnTo>
                  <a:lnTo>
                    <a:pt x="473" y="329"/>
                  </a:lnTo>
                  <a:lnTo>
                    <a:pt x="479" y="319"/>
                  </a:lnTo>
                  <a:lnTo>
                    <a:pt x="484" y="310"/>
                  </a:lnTo>
                  <a:lnTo>
                    <a:pt x="492" y="300"/>
                  </a:lnTo>
                  <a:lnTo>
                    <a:pt x="498" y="291"/>
                  </a:lnTo>
                  <a:lnTo>
                    <a:pt x="504" y="283"/>
                  </a:lnTo>
                  <a:lnTo>
                    <a:pt x="511" y="274"/>
                  </a:lnTo>
                  <a:lnTo>
                    <a:pt x="519" y="266"/>
                  </a:lnTo>
                  <a:lnTo>
                    <a:pt x="523" y="255"/>
                  </a:lnTo>
                  <a:lnTo>
                    <a:pt x="530" y="247"/>
                  </a:lnTo>
                  <a:lnTo>
                    <a:pt x="536" y="236"/>
                  </a:lnTo>
                  <a:lnTo>
                    <a:pt x="543" y="228"/>
                  </a:lnTo>
                  <a:lnTo>
                    <a:pt x="549" y="217"/>
                  </a:lnTo>
                  <a:lnTo>
                    <a:pt x="557" y="209"/>
                  </a:lnTo>
                  <a:lnTo>
                    <a:pt x="562" y="200"/>
                  </a:lnTo>
                  <a:lnTo>
                    <a:pt x="570" y="192"/>
                  </a:lnTo>
                  <a:lnTo>
                    <a:pt x="576" y="183"/>
                  </a:lnTo>
                  <a:lnTo>
                    <a:pt x="581" y="173"/>
                  </a:lnTo>
                  <a:lnTo>
                    <a:pt x="587" y="164"/>
                  </a:lnTo>
                  <a:lnTo>
                    <a:pt x="593" y="156"/>
                  </a:lnTo>
                  <a:lnTo>
                    <a:pt x="599" y="145"/>
                  </a:lnTo>
                  <a:lnTo>
                    <a:pt x="606" y="137"/>
                  </a:lnTo>
                  <a:lnTo>
                    <a:pt x="612" y="127"/>
                  </a:lnTo>
                  <a:lnTo>
                    <a:pt x="619" y="118"/>
                  </a:lnTo>
                  <a:lnTo>
                    <a:pt x="623" y="108"/>
                  </a:lnTo>
                  <a:lnTo>
                    <a:pt x="631" y="99"/>
                  </a:lnTo>
                  <a:lnTo>
                    <a:pt x="637" y="91"/>
                  </a:lnTo>
                  <a:lnTo>
                    <a:pt x="644" y="82"/>
                  </a:lnTo>
                  <a:lnTo>
                    <a:pt x="650" y="72"/>
                  </a:lnTo>
                  <a:lnTo>
                    <a:pt x="658" y="65"/>
                  </a:lnTo>
                  <a:lnTo>
                    <a:pt x="661" y="53"/>
                  </a:lnTo>
                  <a:lnTo>
                    <a:pt x="669" y="46"/>
                  </a:lnTo>
                  <a:lnTo>
                    <a:pt x="855" y="331"/>
                  </a:lnTo>
                  <a:lnTo>
                    <a:pt x="859" y="338"/>
                  </a:lnTo>
                  <a:lnTo>
                    <a:pt x="863" y="348"/>
                  </a:lnTo>
                  <a:lnTo>
                    <a:pt x="867" y="357"/>
                  </a:lnTo>
                  <a:lnTo>
                    <a:pt x="872" y="365"/>
                  </a:lnTo>
                  <a:lnTo>
                    <a:pt x="876" y="373"/>
                  </a:lnTo>
                  <a:lnTo>
                    <a:pt x="882" y="380"/>
                  </a:lnTo>
                  <a:lnTo>
                    <a:pt x="889" y="386"/>
                  </a:lnTo>
                  <a:lnTo>
                    <a:pt x="897" y="392"/>
                  </a:lnTo>
                  <a:lnTo>
                    <a:pt x="903" y="394"/>
                  </a:lnTo>
                  <a:lnTo>
                    <a:pt x="907" y="392"/>
                  </a:lnTo>
                  <a:lnTo>
                    <a:pt x="907" y="386"/>
                  </a:lnTo>
                  <a:lnTo>
                    <a:pt x="905" y="380"/>
                  </a:lnTo>
                  <a:lnTo>
                    <a:pt x="899" y="369"/>
                  </a:lnTo>
                  <a:lnTo>
                    <a:pt x="893" y="356"/>
                  </a:lnTo>
                  <a:lnTo>
                    <a:pt x="886" y="342"/>
                  </a:lnTo>
                  <a:lnTo>
                    <a:pt x="882" y="331"/>
                  </a:lnTo>
                  <a:lnTo>
                    <a:pt x="874" y="319"/>
                  </a:lnTo>
                  <a:lnTo>
                    <a:pt x="869" y="306"/>
                  </a:lnTo>
                  <a:lnTo>
                    <a:pt x="863" y="295"/>
                  </a:lnTo>
                  <a:lnTo>
                    <a:pt x="855" y="283"/>
                  </a:lnTo>
                  <a:lnTo>
                    <a:pt x="848" y="270"/>
                  </a:lnTo>
                  <a:lnTo>
                    <a:pt x="840" y="259"/>
                  </a:lnTo>
                  <a:lnTo>
                    <a:pt x="832" y="245"/>
                  </a:lnTo>
                  <a:lnTo>
                    <a:pt x="825" y="234"/>
                  </a:lnTo>
                  <a:lnTo>
                    <a:pt x="817" y="221"/>
                  </a:lnTo>
                  <a:lnTo>
                    <a:pt x="810" y="209"/>
                  </a:lnTo>
                  <a:lnTo>
                    <a:pt x="802" y="198"/>
                  </a:lnTo>
                  <a:lnTo>
                    <a:pt x="794" y="186"/>
                  </a:lnTo>
                  <a:lnTo>
                    <a:pt x="787" y="173"/>
                  </a:lnTo>
                  <a:lnTo>
                    <a:pt x="777" y="160"/>
                  </a:lnTo>
                  <a:lnTo>
                    <a:pt x="770" y="148"/>
                  </a:lnTo>
                  <a:lnTo>
                    <a:pt x="762" y="137"/>
                  </a:lnTo>
                  <a:lnTo>
                    <a:pt x="753" y="124"/>
                  </a:lnTo>
                  <a:lnTo>
                    <a:pt x="745" y="112"/>
                  </a:lnTo>
                  <a:lnTo>
                    <a:pt x="737" y="101"/>
                  </a:lnTo>
                  <a:lnTo>
                    <a:pt x="730" y="89"/>
                  </a:lnTo>
                  <a:lnTo>
                    <a:pt x="722" y="78"/>
                  </a:lnTo>
                  <a:lnTo>
                    <a:pt x="715" y="67"/>
                  </a:lnTo>
                  <a:lnTo>
                    <a:pt x="707" y="55"/>
                  </a:lnTo>
                  <a:lnTo>
                    <a:pt x="699" y="44"/>
                  </a:lnTo>
                  <a:lnTo>
                    <a:pt x="692" y="32"/>
                  </a:lnTo>
                  <a:lnTo>
                    <a:pt x="684" y="21"/>
                  </a:lnTo>
                  <a:lnTo>
                    <a:pt x="677" y="10"/>
                  </a:lnTo>
                  <a:lnTo>
                    <a:pt x="66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F6F08"/>
                </a:buClr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-106" charset="-128"/>
                <a:ea typeface="ＭＳ Ｐゴシック" pitchFamily="-106" charset="-128"/>
                <a:cs typeface="+mn-cs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3039" y="802"/>
              <a:ext cx="27" cy="39"/>
            </a:xfrm>
            <a:custGeom>
              <a:avLst/>
              <a:gdLst>
                <a:gd name="T0" fmla="*/ 0 w 53"/>
                <a:gd name="T1" fmla="*/ 0 h 80"/>
                <a:gd name="T2" fmla="*/ 1 w 53"/>
                <a:gd name="T3" fmla="*/ 1 h 80"/>
                <a:gd name="T4" fmla="*/ 1 w 53"/>
                <a:gd name="T5" fmla="*/ 1 h 80"/>
                <a:gd name="T6" fmla="*/ 1 w 53"/>
                <a:gd name="T7" fmla="*/ 1 h 80"/>
                <a:gd name="T8" fmla="*/ 1 w 53"/>
                <a:gd name="T9" fmla="*/ 1 h 80"/>
                <a:gd name="T10" fmla="*/ 1 w 53"/>
                <a:gd name="T11" fmla="*/ 1 h 80"/>
                <a:gd name="T12" fmla="*/ 1 w 53"/>
                <a:gd name="T13" fmla="*/ 1 h 80"/>
                <a:gd name="T14" fmla="*/ 1 w 53"/>
                <a:gd name="T15" fmla="*/ 1 h 80"/>
                <a:gd name="T16" fmla="*/ 1 w 53"/>
                <a:gd name="T17" fmla="*/ 1 h 80"/>
                <a:gd name="T18" fmla="*/ 1 w 53"/>
                <a:gd name="T19" fmla="*/ 1 h 80"/>
                <a:gd name="T20" fmla="*/ 1 w 53"/>
                <a:gd name="T21" fmla="*/ 1 h 80"/>
                <a:gd name="T22" fmla="*/ 1 w 53"/>
                <a:gd name="T23" fmla="*/ 1 h 80"/>
                <a:gd name="T24" fmla="*/ 1 w 53"/>
                <a:gd name="T25" fmla="*/ 1 h 80"/>
                <a:gd name="T26" fmla="*/ 1 w 53"/>
                <a:gd name="T27" fmla="*/ 1 h 80"/>
                <a:gd name="T28" fmla="*/ 1 w 53"/>
                <a:gd name="T29" fmla="*/ 1 h 80"/>
                <a:gd name="T30" fmla="*/ 1 w 53"/>
                <a:gd name="T31" fmla="*/ 1 h 80"/>
                <a:gd name="T32" fmla="*/ 0 w 53"/>
                <a:gd name="T33" fmla="*/ 0 h 80"/>
                <a:gd name="T34" fmla="*/ 0 w 53"/>
                <a:gd name="T35" fmla="*/ 0 h 8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80"/>
                <a:gd name="T56" fmla="*/ 53 w 53"/>
                <a:gd name="T57" fmla="*/ 80 h 8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80">
                  <a:moveTo>
                    <a:pt x="0" y="0"/>
                  </a:moveTo>
                  <a:lnTo>
                    <a:pt x="3" y="9"/>
                  </a:lnTo>
                  <a:lnTo>
                    <a:pt x="7" y="21"/>
                  </a:lnTo>
                  <a:lnTo>
                    <a:pt x="13" y="30"/>
                  </a:lnTo>
                  <a:lnTo>
                    <a:pt x="21" y="42"/>
                  </a:lnTo>
                  <a:lnTo>
                    <a:pt x="26" y="53"/>
                  </a:lnTo>
                  <a:lnTo>
                    <a:pt x="34" y="62"/>
                  </a:lnTo>
                  <a:lnTo>
                    <a:pt x="43" y="70"/>
                  </a:lnTo>
                  <a:lnTo>
                    <a:pt x="53" y="80"/>
                  </a:lnTo>
                  <a:lnTo>
                    <a:pt x="49" y="68"/>
                  </a:lnTo>
                  <a:lnTo>
                    <a:pt x="43" y="57"/>
                  </a:lnTo>
                  <a:lnTo>
                    <a:pt x="38" y="45"/>
                  </a:lnTo>
                  <a:lnTo>
                    <a:pt x="32" y="34"/>
                  </a:lnTo>
                  <a:lnTo>
                    <a:pt x="22" y="23"/>
                  </a:lnTo>
                  <a:lnTo>
                    <a:pt x="15" y="15"/>
                  </a:lnTo>
                  <a:lnTo>
                    <a:pt x="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F6F08"/>
                </a:buClr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-106" charset="-128"/>
                <a:ea typeface="ＭＳ Ｐゴシック" pitchFamily="-106" charset="-128"/>
                <a:cs typeface="+mn-cs"/>
              </a:endParaRPr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auto">
            <a:xfrm>
              <a:off x="3155" y="1013"/>
              <a:ext cx="29" cy="51"/>
            </a:xfrm>
            <a:custGeom>
              <a:avLst/>
              <a:gdLst>
                <a:gd name="T0" fmla="*/ 0 w 57"/>
                <a:gd name="T1" fmla="*/ 0 h 102"/>
                <a:gd name="T2" fmla="*/ 1 w 57"/>
                <a:gd name="T3" fmla="*/ 1 h 102"/>
                <a:gd name="T4" fmla="*/ 1 w 57"/>
                <a:gd name="T5" fmla="*/ 1 h 102"/>
                <a:gd name="T6" fmla="*/ 1 w 57"/>
                <a:gd name="T7" fmla="*/ 1 h 102"/>
                <a:gd name="T8" fmla="*/ 1 w 57"/>
                <a:gd name="T9" fmla="*/ 1 h 102"/>
                <a:gd name="T10" fmla="*/ 1 w 57"/>
                <a:gd name="T11" fmla="*/ 1 h 102"/>
                <a:gd name="T12" fmla="*/ 1 w 57"/>
                <a:gd name="T13" fmla="*/ 1 h 102"/>
                <a:gd name="T14" fmla="*/ 1 w 57"/>
                <a:gd name="T15" fmla="*/ 1 h 102"/>
                <a:gd name="T16" fmla="*/ 1 w 57"/>
                <a:gd name="T17" fmla="*/ 1 h 102"/>
                <a:gd name="T18" fmla="*/ 1 w 57"/>
                <a:gd name="T19" fmla="*/ 1 h 102"/>
                <a:gd name="T20" fmla="*/ 1 w 57"/>
                <a:gd name="T21" fmla="*/ 1 h 102"/>
                <a:gd name="T22" fmla="*/ 1 w 57"/>
                <a:gd name="T23" fmla="*/ 1 h 102"/>
                <a:gd name="T24" fmla="*/ 1 w 57"/>
                <a:gd name="T25" fmla="*/ 1 h 102"/>
                <a:gd name="T26" fmla="*/ 1 w 57"/>
                <a:gd name="T27" fmla="*/ 1 h 102"/>
                <a:gd name="T28" fmla="*/ 1 w 57"/>
                <a:gd name="T29" fmla="*/ 1 h 102"/>
                <a:gd name="T30" fmla="*/ 1 w 57"/>
                <a:gd name="T31" fmla="*/ 1 h 102"/>
                <a:gd name="T32" fmla="*/ 1 w 57"/>
                <a:gd name="T33" fmla="*/ 1 h 102"/>
                <a:gd name="T34" fmla="*/ 1 w 57"/>
                <a:gd name="T35" fmla="*/ 1 h 102"/>
                <a:gd name="T36" fmla="*/ 1 w 57"/>
                <a:gd name="T37" fmla="*/ 1 h 102"/>
                <a:gd name="T38" fmla="*/ 1 w 57"/>
                <a:gd name="T39" fmla="*/ 1 h 102"/>
                <a:gd name="T40" fmla="*/ 1 w 57"/>
                <a:gd name="T41" fmla="*/ 1 h 102"/>
                <a:gd name="T42" fmla="*/ 1 w 57"/>
                <a:gd name="T43" fmla="*/ 1 h 102"/>
                <a:gd name="T44" fmla="*/ 1 w 57"/>
                <a:gd name="T45" fmla="*/ 1 h 102"/>
                <a:gd name="T46" fmla="*/ 0 w 57"/>
                <a:gd name="T47" fmla="*/ 0 h 102"/>
                <a:gd name="T48" fmla="*/ 0 w 57"/>
                <a:gd name="T49" fmla="*/ 0 h 1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"/>
                <a:gd name="T76" fmla="*/ 0 h 102"/>
                <a:gd name="T77" fmla="*/ 57 w 57"/>
                <a:gd name="T78" fmla="*/ 102 h 1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" h="102">
                  <a:moveTo>
                    <a:pt x="0" y="0"/>
                  </a:moveTo>
                  <a:lnTo>
                    <a:pt x="11" y="30"/>
                  </a:lnTo>
                  <a:lnTo>
                    <a:pt x="9" y="24"/>
                  </a:lnTo>
                  <a:lnTo>
                    <a:pt x="11" y="26"/>
                  </a:lnTo>
                  <a:lnTo>
                    <a:pt x="13" y="34"/>
                  </a:lnTo>
                  <a:lnTo>
                    <a:pt x="19" y="45"/>
                  </a:lnTo>
                  <a:lnTo>
                    <a:pt x="20" y="53"/>
                  </a:lnTo>
                  <a:lnTo>
                    <a:pt x="24" y="61"/>
                  </a:lnTo>
                  <a:lnTo>
                    <a:pt x="28" y="68"/>
                  </a:lnTo>
                  <a:lnTo>
                    <a:pt x="34" y="76"/>
                  </a:lnTo>
                  <a:lnTo>
                    <a:pt x="38" y="81"/>
                  </a:lnTo>
                  <a:lnTo>
                    <a:pt x="45" y="89"/>
                  </a:lnTo>
                  <a:lnTo>
                    <a:pt x="49" y="95"/>
                  </a:lnTo>
                  <a:lnTo>
                    <a:pt x="57" y="102"/>
                  </a:lnTo>
                  <a:lnTo>
                    <a:pt x="55" y="95"/>
                  </a:lnTo>
                  <a:lnTo>
                    <a:pt x="53" y="87"/>
                  </a:lnTo>
                  <a:lnTo>
                    <a:pt x="49" y="80"/>
                  </a:lnTo>
                  <a:lnTo>
                    <a:pt x="45" y="74"/>
                  </a:lnTo>
                  <a:lnTo>
                    <a:pt x="38" y="61"/>
                  </a:lnTo>
                  <a:lnTo>
                    <a:pt x="32" y="49"/>
                  </a:lnTo>
                  <a:lnTo>
                    <a:pt x="22" y="36"/>
                  </a:lnTo>
                  <a:lnTo>
                    <a:pt x="15" y="24"/>
                  </a:lnTo>
                  <a:lnTo>
                    <a:pt x="7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F6F08"/>
                </a:buClr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-106" charset="-128"/>
                <a:ea typeface="ＭＳ Ｐゴシック" pitchFamily="-106" charset="-128"/>
                <a:cs typeface="+mn-cs"/>
              </a:endParaRPr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3333" y="885"/>
              <a:ext cx="378" cy="326"/>
            </a:xfrm>
            <a:custGeom>
              <a:avLst/>
              <a:gdLst>
                <a:gd name="T0" fmla="*/ 1 w 757"/>
                <a:gd name="T1" fmla="*/ 1 h 652"/>
                <a:gd name="T2" fmla="*/ 1 w 757"/>
                <a:gd name="T3" fmla="*/ 1 h 652"/>
                <a:gd name="T4" fmla="*/ 1 w 757"/>
                <a:gd name="T5" fmla="*/ 1 h 652"/>
                <a:gd name="T6" fmla="*/ 1 w 757"/>
                <a:gd name="T7" fmla="*/ 1 h 652"/>
                <a:gd name="T8" fmla="*/ 1 w 757"/>
                <a:gd name="T9" fmla="*/ 1 h 652"/>
                <a:gd name="T10" fmla="*/ 1 w 757"/>
                <a:gd name="T11" fmla="*/ 1 h 652"/>
                <a:gd name="T12" fmla="*/ 1 w 757"/>
                <a:gd name="T13" fmla="*/ 1 h 652"/>
                <a:gd name="T14" fmla="*/ 0 w 757"/>
                <a:gd name="T15" fmla="*/ 1 h 652"/>
                <a:gd name="T16" fmla="*/ 0 w 757"/>
                <a:gd name="T17" fmla="*/ 1 h 652"/>
                <a:gd name="T18" fmla="*/ 0 w 757"/>
                <a:gd name="T19" fmla="*/ 1 h 652"/>
                <a:gd name="T20" fmla="*/ 0 w 757"/>
                <a:gd name="T21" fmla="*/ 1 h 652"/>
                <a:gd name="T22" fmla="*/ 0 w 757"/>
                <a:gd name="T23" fmla="*/ 1 h 652"/>
                <a:gd name="T24" fmla="*/ 0 w 757"/>
                <a:gd name="T25" fmla="*/ 1 h 652"/>
                <a:gd name="T26" fmla="*/ 0 w 757"/>
                <a:gd name="T27" fmla="*/ 1 h 652"/>
                <a:gd name="T28" fmla="*/ 0 w 757"/>
                <a:gd name="T29" fmla="*/ 1 h 652"/>
                <a:gd name="T30" fmla="*/ 0 w 757"/>
                <a:gd name="T31" fmla="*/ 1 h 652"/>
                <a:gd name="T32" fmla="*/ 0 w 757"/>
                <a:gd name="T33" fmla="*/ 1 h 652"/>
                <a:gd name="T34" fmla="*/ 0 w 757"/>
                <a:gd name="T35" fmla="*/ 1 h 652"/>
                <a:gd name="T36" fmla="*/ 0 w 757"/>
                <a:gd name="T37" fmla="*/ 1 h 652"/>
                <a:gd name="T38" fmla="*/ 0 w 757"/>
                <a:gd name="T39" fmla="*/ 1 h 652"/>
                <a:gd name="T40" fmla="*/ 0 w 757"/>
                <a:gd name="T41" fmla="*/ 1 h 652"/>
                <a:gd name="T42" fmla="*/ 0 w 757"/>
                <a:gd name="T43" fmla="*/ 1 h 652"/>
                <a:gd name="T44" fmla="*/ 0 w 757"/>
                <a:gd name="T45" fmla="*/ 1 h 652"/>
                <a:gd name="T46" fmla="*/ 0 w 757"/>
                <a:gd name="T47" fmla="*/ 1 h 652"/>
                <a:gd name="T48" fmla="*/ 0 w 757"/>
                <a:gd name="T49" fmla="*/ 1 h 652"/>
                <a:gd name="T50" fmla="*/ 0 w 757"/>
                <a:gd name="T51" fmla="*/ 1 h 652"/>
                <a:gd name="T52" fmla="*/ 0 w 757"/>
                <a:gd name="T53" fmla="*/ 1 h 652"/>
                <a:gd name="T54" fmla="*/ 0 w 757"/>
                <a:gd name="T55" fmla="*/ 1 h 652"/>
                <a:gd name="T56" fmla="*/ 0 w 757"/>
                <a:gd name="T57" fmla="*/ 1 h 652"/>
                <a:gd name="T58" fmla="*/ 0 w 757"/>
                <a:gd name="T59" fmla="*/ 1 h 652"/>
                <a:gd name="T60" fmla="*/ 0 w 757"/>
                <a:gd name="T61" fmla="*/ 1 h 652"/>
                <a:gd name="T62" fmla="*/ 0 w 757"/>
                <a:gd name="T63" fmla="*/ 1 h 652"/>
                <a:gd name="T64" fmla="*/ 0 w 757"/>
                <a:gd name="T65" fmla="*/ 1 h 652"/>
                <a:gd name="T66" fmla="*/ 0 w 757"/>
                <a:gd name="T67" fmla="*/ 1 h 652"/>
                <a:gd name="T68" fmla="*/ 0 w 757"/>
                <a:gd name="T69" fmla="*/ 1 h 652"/>
                <a:gd name="T70" fmla="*/ 0 w 757"/>
                <a:gd name="T71" fmla="*/ 1 h 652"/>
                <a:gd name="T72" fmla="*/ 0 w 757"/>
                <a:gd name="T73" fmla="*/ 1 h 652"/>
                <a:gd name="T74" fmla="*/ 1 w 757"/>
                <a:gd name="T75" fmla="*/ 1 h 652"/>
                <a:gd name="T76" fmla="*/ 1 w 757"/>
                <a:gd name="T77" fmla="*/ 1 h 652"/>
                <a:gd name="T78" fmla="*/ 1 w 757"/>
                <a:gd name="T79" fmla="*/ 1 h 652"/>
                <a:gd name="T80" fmla="*/ 1 w 757"/>
                <a:gd name="T81" fmla="*/ 1 h 652"/>
                <a:gd name="T82" fmla="*/ 1 w 757"/>
                <a:gd name="T83" fmla="*/ 1 h 652"/>
                <a:gd name="T84" fmla="*/ 1 w 757"/>
                <a:gd name="T85" fmla="*/ 1 h 652"/>
                <a:gd name="T86" fmla="*/ 1 w 757"/>
                <a:gd name="T87" fmla="*/ 1 h 652"/>
                <a:gd name="T88" fmla="*/ 1 w 757"/>
                <a:gd name="T89" fmla="*/ 1 h 652"/>
                <a:gd name="T90" fmla="*/ 1 w 757"/>
                <a:gd name="T91" fmla="*/ 0 h 6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57"/>
                <a:gd name="T139" fmla="*/ 0 h 652"/>
                <a:gd name="T140" fmla="*/ 757 w 757"/>
                <a:gd name="T141" fmla="*/ 652 h 6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57" h="652">
                  <a:moveTo>
                    <a:pt x="757" y="6"/>
                  </a:moveTo>
                  <a:lnTo>
                    <a:pt x="744" y="13"/>
                  </a:lnTo>
                  <a:lnTo>
                    <a:pt x="732" y="23"/>
                  </a:lnTo>
                  <a:lnTo>
                    <a:pt x="719" y="32"/>
                  </a:lnTo>
                  <a:lnTo>
                    <a:pt x="707" y="42"/>
                  </a:lnTo>
                  <a:lnTo>
                    <a:pt x="694" y="51"/>
                  </a:lnTo>
                  <a:lnTo>
                    <a:pt x="683" y="63"/>
                  </a:lnTo>
                  <a:lnTo>
                    <a:pt x="671" y="72"/>
                  </a:lnTo>
                  <a:lnTo>
                    <a:pt x="660" y="84"/>
                  </a:lnTo>
                  <a:lnTo>
                    <a:pt x="648" y="91"/>
                  </a:lnTo>
                  <a:lnTo>
                    <a:pt x="637" y="103"/>
                  </a:lnTo>
                  <a:lnTo>
                    <a:pt x="626" y="112"/>
                  </a:lnTo>
                  <a:lnTo>
                    <a:pt x="614" y="124"/>
                  </a:lnTo>
                  <a:lnTo>
                    <a:pt x="603" y="133"/>
                  </a:lnTo>
                  <a:lnTo>
                    <a:pt x="591" y="145"/>
                  </a:lnTo>
                  <a:lnTo>
                    <a:pt x="580" y="156"/>
                  </a:lnTo>
                  <a:lnTo>
                    <a:pt x="569" y="167"/>
                  </a:lnTo>
                  <a:lnTo>
                    <a:pt x="557" y="177"/>
                  </a:lnTo>
                  <a:lnTo>
                    <a:pt x="546" y="186"/>
                  </a:lnTo>
                  <a:lnTo>
                    <a:pt x="534" y="198"/>
                  </a:lnTo>
                  <a:lnTo>
                    <a:pt x="523" y="209"/>
                  </a:lnTo>
                  <a:lnTo>
                    <a:pt x="512" y="219"/>
                  </a:lnTo>
                  <a:lnTo>
                    <a:pt x="500" y="230"/>
                  </a:lnTo>
                  <a:lnTo>
                    <a:pt x="489" y="241"/>
                  </a:lnTo>
                  <a:lnTo>
                    <a:pt x="477" y="253"/>
                  </a:lnTo>
                  <a:lnTo>
                    <a:pt x="466" y="262"/>
                  </a:lnTo>
                  <a:lnTo>
                    <a:pt x="455" y="274"/>
                  </a:lnTo>
                  <a:lnTo>
                    <a:pt x="443" y="283"/>
                  </a:lnTo>
                  <a:lnTo>
                    <a:pt x="434" y="297"/>
                  </a:lnTo>
                  <a:lnTo>
                    <a:pt x="420" y="306"/>
                  </a:lnTo>
                  <a:lnTo>
                    <a:pt x="409" y="318"/>
                  </a:lnTo>
                  <a:lnTo>
                    <a:pt x="399" y="329"/>
                  </a:lnTo>
                  <a:lnTo>
                    <a:pt x="388" y="340"/>
                  </a:lnTo>
                  <a:lnTo>
                    <a:pt x="375" y="350"/>
                  </a:lnTo>
                  <a:lnTo>
                    <a:pt x="363" y="359"/>
                  </a:lnTo>
                  <a:lnTo>
                    <a:pt x="352" y="371"/>
                  </a:lnTo>
                  <a:lnTo>
                    <a:pt x="340" y="382"/>
                  </a:lnTo>
                  <a:lnTo>
                    <a:pt x="329" y="392"/>
                  </a:lnTo>
                  <a:lnTo>
                    <a:pt x="318" y="403"/>
                  </a:lnTo>
                  <a:lnTo>
                    <a:pt x="306" y="413"/>
                  </a:lnTo>
                  <a:lnTo>
                    <a:pt x="295" y="424"/>
                  </a:lnTo>
                  <a:lnTo>
                    <a:pt x="282" y="435"/>
                  </a:lnTo>
                  <a:lnTo>
                    <a:pt x="270" y="445"/>
                  </a:lnTo>
                  <a:lnTo>
                    <a:pt x="259" y="454"/>
                  </a:lnTo>
                  <a:lnTo>
                    <a:pt x="247" y="466"/>
                  </a:lnTo>
                  <a:lnTo>
                    <a:pt x="234" y="475"/>
                  </a:lnTo>
                  <a:lnTo>
                    <a:pt x="223" y="485"/>
                  </a:lnTo>
                  <a:lnTo>
                    <a:pt x="211" y="496"/>
                  </a:lnTo>
                  <a:lnTo>
                    <a:pt x="200" y="508"/>
                  </a:lnTo>
                  <a:lnTo>
                    <a:pt x="186" y="515"/>
                  </a:lnTo>
                  <a:lnTo>
                    <a:pt x="175" y="525"/>
                  </a:lnTo>
                  <a:lnTo>
                    <a:pt x="162" y="534"/>
                  </a:lnTo>
                  <a:lnTo>
                    <a:pt x="150" y="544"/>
                  </a:lnTo>
                  <a:lnTo>
                    <a:pt x="137" y="553"/>
                  </a:lnTo>
                  <a:lnTo>
                    <a:pt x="126" y="563"/>
                  </a:lnTo>
                  <a:lnTo>
                    <a:pt x="112" y="572"/>
                  </a:lnTo>
                  <a:lnTo>
                    <a:pt x="101" y="582"/>
                  </a:lnTo>
                  <a:lnTo>
                    <a:pt x="88" y="589"/>
                  </a:lnTo>
                  <a:lnTo>
                    <a:pt x="76" y="599"/>
                  </a:lnTo>
                  <a:lnTo>
                    <a:pt x="63" y="607"/>
                  </a:lnTo>
                  <a:lnTo>
                    <a:pt x="51" y="618"/>
                  </a:lnTo>
                  <a:lnTo>
                    <a:pt x="36" y="626"/>
                  </a:lnTo>
                  <a:lnTo>
                    <a:pt x="25" y="633"/>
                  </a:lnTo>
                  <a:lnTo>
                    <a:pt x="12" y="643"/>
                  </a:lnTo>
                  <a:lnTo>
                    <a:pt x="0" y="652"/>
                  </a:lnTo>
                  <a:lnTo>
                    <a:pt x="10" y="641"/>
                  </a:lnTo>
                  <a:lnTo>
                    <a:pt x="19" y="631"/>
                  </a:lnTo>
                  <a:lnTo>
                    <a:pt x="29" y="622"/>
                  </a:lnTo>
                  <a:lnTo>
                    <a:pt x="40" y="612"/>
                  </a:lnTo>
                  <a:lnTo>
                    <a:pt x="50" y="603"/>
                  </a:lnTo>
                  <a:lnTo>
                    <a:pt x="59" y="593"/>
                  </a:lnTo>
                  <a:lnTo>
                    <a:pt x="70" y="584"/>
                  </a:lnTo>
                  <a:lnTo>
                    <a:pt x="82" y="574"/>
                  </a:lnTo>
                  <a:lnTo>
                    <a:pt x="91" y="565"/>
                  </a:lnTo>
                  <a:lnTo>
                    <a:pt x="101" y="553"/>
                  </a:lnTo>
                  <a:lnTo>
                    <a:pt x="110" y="544"/>
                  </a:lnTo>
                  <a:lnTo>
                    <a:pt x="122" y="534"/>
                  </a:lnTo>
                  <a:lnTo>
                    <a:pt x="133" y="525"/>
                  </a:lnTo>
                  <a:lnTo>
                    <a:pt x="143" y="515"/>
                  </a:lnTo>
                  <a:lnTo>
                    <a:pt x="152" y="506"/>
                  </a:lnTo>
                  <a:lnTo>
                    <a:pt x="164" y="496"/>
                  </a:lnTo>
                  <a:lnTo>
                    <a:pt x="175" y="485"/>
                  </a:lnTo>
                  <a:lnTo>
                    <a:pt x="185" y="477"/>
                  </a:lnTo>
                  <a:lnTo>
                    <a:pt x="194" y="466"/>
                  </a:lnTo>
                  <a:lnTo>
                    <a:pt x="205" y="458"/>
                  </a:lnTo>
                  <a:lnTo>
                    <a:pt x="217" y="447"/>
                  </a:lnTo>
                  <a:lnTo>
                    <a:pt x="226" y="437"/>
                  </a:lnTo>
                  <a:lnTo>
                    <a:pt x="236" y="428"/>
                  </a:lnTo>
                  <a:lnTo>
                    <a:pt x="247" y="418"/>
                  </a:lnTo>
                  <a:lnTo>
                    <a:pt x="259" y="409"/>
                  </a:lnTo>
                  <a:lnTo>
                    <a:pt x="270" y="397"/>
                  </a:lnTo>
                  <a:lnTo>
                    <a:pt x="280" y="388"/>
                  </a:lnTo>
                  <a:lnTo>
                    <a:pt x="291" y="378"/>
                  </a:lnTo>
                  <a:lnTo>
                    <a:pt x="301" y="369"/>
                  </a:lnTo>
                  <a:lnTo>
                    <a:pt x="312" y="359"/>
                  </a:lnTo>
                  <a:lnTo>
                    <a:pt x="323" y="350"/>
                  </a:lnTo>
                  <a:lnTo>
                    <a:pt x="335" y="340"/>
                  </a:lnTo>
                  <a:lnTo>
                    <a:pt x="346" y="331"/>
                  </a:lnTo>
                  <a:lnTo>
                    <a:pt x="356" y="321"/>
                  </a:lnTo>
                  <a:lnTo>
                    <a:pt x="365" y="310"/>
                  </a:lnTo>
                  <a:lnTo>
                    <a:pt x="377" y="302"/>
                  </a:lnTo>
                  <a:lnTo>
                    <a:pt x="388" y="291"/>
                  </a:lnTo>
                  <a:lnTo>
                    <a:pt x="399" y="281"/>
                  </a:lnTo>
                  <a:lnTo>
                    <a:pt x="409" y="272"/>
                  </a:lnTo>
                  <a:lnTo>
                    <a:pt x="420" y="262"/>
                  </a:lnTo>
                  <a:lnTo>
                    <a:pt x="432" y="253"/>
                  </a:lnTo>
                  <a:lnTo>
                    <a:pt x="443" y="243"/>
                  </a:lnTo>
                  <a:lnTo>
                    <a:pt x="453" y="234"/>
                  </a:lnTo>
                  <a:lnTo>
                    <a:pt x="464" y="224"/>
                  </a:lnTo>
                  <a:lnTo>
                    <a:pt x="474" y="215"/>
                  </a:lnTo>
                  <a:lnTo>
                    <a:pt x="485" y="205"/>
                  </a:lnTo>
                  <a:lnTo>
                    <a:pt x="496" y="196"/>
                  </a:lnTo>
                  <a:lnTo>
                    <a:pt x="508" y="186"/>
                  </a:lnTo>
                  <a:lnTo>
                    <a:pt x="519" y="177"/>
                  </a:lnTo>
                  <a:lnTo>
                    <a:pt x="531" y="167"/>
                  </a:lnTo>
                  <a:lnTo>
                    <a:pt x="540" y="158"/>
                  </a:lnTo>
                  <a:lnTo>
                    <a:pt x="551" y="148"/>
                  </a:lnTo>
                  <a:lnTo>
                    <a:pt x="561" y="139"/>
                  </a:lnTo>
                  <a:lnTo>
                    <a:pt x="572" y="131"/>
                  </a:lnTo>
                  <a:lnTo>
                    <a:pt x="584" y="122"/>
                  </a:lnTo>
                  <a:lnTo>
                    <a:pt x="595" y="114"/>
                  </a:lnTo>
                  <a:lnTo>
                    <a:pt x="607" y="103"/>
                  </a:lnTo>
                  <a:lnTo>
                    <a:pt x="618" y="95"/>
                  </a:lnTo>
                  <a:lnTo>
                    <a:pt x="628" y="86"/>
                  </a:lnTo>
                  <a:lnTo>
                    <a:pt x="639" y="78"/>
                  </a:lnTo>
                  <a:lnTo>
                    <a:pt x="650" y="68"/>
                  </a:lnTo>
                  <a:lnTo>
                    <a:pt x="662" y="61"/>
                  </a:lnTo>
                  <a:lnTo>
                    <a:pt x="673" y="53"/>
                  </a:lnTo>
                  <a:lnTo>
                    <a:pt x="685" y="46"/>
                  </a:lnTo>
                  <a:lnTo>
                    <a:pt x="694" y="36"/>
                  </a:lnTo>
                  <a:lnTo>
                    <a:pt x="705" y="27"/>
                  </a:lnTo>
                  <a:lnTo>
                    <a:pt x="713" y="23"/>
                  </a:lnTo>
                  <a:lnTo>
                    <a:pt x="719" y="17"/>
                  </a:lnTo>
                  <a:lnTo>
                    <a:pt x="726" y="13"/>
                  </a:lnTo>
                  <a:lnTo>
                    <a:pt x="734" y="10"/>
                  </a:lnTo>
                  <a:lnTo>
                    <a:pt x="745" y="2"/>
                  </a:lnTo>
                  <a:lnTo>
                    <a:pt x="755" y="0"/>
                  </a:lnTo>
                  <a:lnTo>
                    <a:pt x="757" y="0"/>
                  </a:lnTo>
                  <a:lnTo>
                    <a:pt x="757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F6F08"/>
                </a:buClr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-106" charset="-128"/>
                <a:ea typeface="ＭＳ Ｐゴシック" pitchFamily="-106" charset="-128"/>
                <a:cs typeface="+mn-cs"/>
              </a:endParaRPr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auto">
            <a:xfrm>
              <a:off x="3769" y="973"/>
              <a:ext cx="3" cy="39"/>
            </a:xfrm>
            <a:custGeom>
              <a:avLst/>
              <a:gdLst>
                <a:gd name="T0" fmla="*/ 1 w 7"/>
                <a:gd name="T1" fmla="*/ 0 h 80"/>
                <a:gd name="T2" fmla="*/ 0 w 7"/>
                <a:gd name="T3" fmla="*/ 1 h 80"/>
                <a:gd name="T4" fmla="*/ 1 w 7"/>
                <a:gd name="T5" fmla="*/ 1 h 80"/>
                <a:gd name="T6" fmla="*/ 1 w 7"/>
                <a:gd name="T7" fmla="*/ 1 h 80"/>
                <a:gd name="T8" fmla="*/ 1 w 7"/>
                <a:gd name="T9" fmla="*/ 1 h 80"/>
                <a:gd name="T10" fmla="*/ 1 w 7"/>
                <a:gd name="T11" fmla="*/ 1 h 80"/>
                <a:gd name="T12" fmla="*/ 1 w 7"/>
                <a:gd name="T13" fmla="*/ 1 h 80"/>
                <a:gd name="T14" fmla="*/ 1 w 7"/>
                <a:gd name="T15" fmla="*/ 1 h 80"/>
                <a:gd name="T16" fmla="*/ 1 w 7"/>
                <a:gd name="T17" fmla="*/ 1 h 80"/>
                <a:gd name="T18" fmla="*/ 1 w 7"/>
                <a:gd name="T19" fmla="*/ 0 h 80"/>
                <a:gd name="T20" fmla="*/ 1 w 7"/>
                <a:gd name="T21" fmla="*/ 0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0"/>
                <a:gd name="T35" fmla="*/ 7 w 7"/>
                <a:gd name="T36" fmla="*/ 80 h 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0">
                  <a:moveTo>
                    <a:pt x="4" y="0"/>
                  </a:moveTo>
                  <a:lnTo>
                    <a:pt x="0" y="80"/>
                  </a:lnTo>
                  <a:lnTo>
                    <a:pt x="2" y="68"/>
                  </a:lnTo>
                  <a:lnTo>
                    <a:pt x="4" y="59"/>
                  </a:lnTo>
                  <a:lnTo>
                    <a:pt x="6" y="47"/>
                  </a:lnTo>
                  <a:lnTo>
                    <a:pt x="7" y="38"/>
                  </a:lnTo>
                  <a:lnTo>
                    <a:pt x="7" y="27"/>
                  </a:lnTo>
                  <a:lnTo>
                    <a:pt x="7" y="17"/>
                  </a:lnTo>
                  <a:lnTo>
                    <a:pt x="7" y="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F6F08"/>
                </a:buClr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-106" charset="-128"/>
                <a:ea typeface="ＭＳ Ｐゴシック" pitchFamily="-106" charset="-128"/>
                <a:cs typeface="+mn-cs"/>
              </a:endParaRPr>
            </a:p>
          </p:txBody>
        </p:sp>
        <p:sp>
          <p:nvSpPr>
            <p:cNvPr id="38" name="Freeform 39"/>
            <p:cNvSpPr>
              <a:spLocks/>
            </p:cNvSpPr>
            <p:nvPr/>
          </p:nvSpPr>
          <p:spPr bwMode="auto">
            <a:xfrm>
              <a:off x="3745" y="808"/>
              <a:ext cx="46" cy="48"/>
            </a:xfrm>
            <a:custGeom>
              <a:avLst/>
              <a:gdLst>
                <a:gd name="T0" fmla="*/ 0 w 94"/>
                <a:gd name="T1" fmla="*/ 1 h 93"/>
                <a:gd name="T2" fmla="*/ 0 w 94"/>
                <a:gd name="T3" fmla="*/ 1 h 93"/>
                <a:gd name="T4" fmla="*/ 0 w 94"/>
                <a:gd name="T5" fmla="*/ 0 h 93"/>
                <a:gd name="T6" fmla="*/ 0 w 94"/>
                <a:gd name="T7" fmla="*/ 1 h 93"/>
                <a:gd name="T8" fmla="*/ 0 w 94"/>
                <a:gd name="T9" fmla="*/ 1 h 93"/>
                <a:gd name="T10" fmla="*/ 0 w 94"/>
                <a:gd name="T11" fmla="*/ 1 h 93"/>
                <a:gd name="T12" fmla="*/ 0 w 94"/>
                <a:gd name="T13" fmla="*/ 1 h 93"/>
                <a:gd name="T14" fmla="*/ 0 w 94"/>
                <a:gd name="T15" fmla="*/ 1 h 93"/>
                <a:gd name="T16" fmla="*/ 0 w 94"/>
                <a:gd name="T17" fmla="*/ 1 h 93"/>
                <a:gd name="T18" fmla="*/ 0 w 94"/>
                <a:gd name="T19" fmla="*/ 1 h 93"/>
                <a:gd name="T20" fmla="*/ 0 w 94"/>
                <a:gd name="T21" fmla="*/ 1 h 93"/>
                <a:gd name="T22" fmla="*/ 0 w 94"/>
                <a:gd name="T23" fmla="*/ 1 h 93"/>
                <a:gd name="T24" fmla="*/ 0 w 94"/>
                <a:gd name="T25" fmla="*/ 1 h 93"/>
                <a:gd name="T26" fmla="*/ 0 w 94"/>
                <a:gd name="T27" fmla="*/ 1 h 93"/>
                <a:gd name="T28" fmla="*/ 0 w 94"/>
                <a:gd name="T29" fmla="*/ 1 h 93"/>
                <a:gd name="T30" fmla="*/ 0 w 94"/>
                <a:gd name="T31" fmla="*/ 1 h 93"/>
                <a:gd name="T32" fmla="*/ 0 w 94"/>
                <a:gd name="T33" fmla="*/ 1 h 93"/>
                <a:gd name="T34" fmla="*/ 0 w 94"/>
                <a:gd name="T35" fmla="*/ 1 h 93"/>
                <a:gd name="T36" fmla="*/ 0 w 94"/>
                <a:gd name="T37" fmla="*/ 1 h 93"/>
                <a:gd name="T38" fmla="*/ 0 w 94"/>
                <a:gd name="T39" fmla="*/ 1 h 93"/>
                <a:gd name="T40" fmla="*/ 0 w 94"/>
                <a:gd name="T41" fmla="*/ 1 h 93"/>
                <a:gd name="T42" fmla="*/ 0 w 94"/>
                <a:gd name="T43" fmla="*/ 1 h 93"/>
                <a:gd name="T44" fmla="*/ 0 w 94"/>
                <a:gd name="T45" fmla="*/ 1 h 93"/>
                <a:gd name="T46" fmla="*/ 0 w 94"/>
                <a:gd name="T47" fmla="*/ 1 h 93"/>
                <a:gd name="T48" fmla="*/ 0 w 94"/>
                <a:gd name="T49" fmla="*/ 1 h 93"/>
                <a:gd name="T50" fmla="*/ 0 w 94"/>
                <a:gd name="T51" fmla="*/ 1 h 93"/>
                <a:gd name="T52" fmla="*/ 0 w 94"/>
                <a:gd name="T53" fmla="*/ 1 h 93"/>
                <a:gd name="T54" fmla="*/ 0 w 94"/>
                <a:gd name="T55" fmla="*/ 1 h 93"/>
                <a:gd name="T56" fmla="*/ 0 w 94"/>
                <a:gd name="T57" fmla="*/ 1 h 93"/>
                <a:gd name="T58" fmla="*/ 0 w 94"/>
                <a:gd name="T59" fmla="*/ 1 h 93"/>
                <a:gd name="T60" fmla="*/ 0 w 94"/>
                <a:gd name="T61" fmla="*/ 1 h 93"/>
                <a:gd name="T62" fmla="*/ 0 w 94"/>
                <a:gd name="T63" fmla="*/ 1 h 93"/>
                <a:gd name="T64" fmla="*/ 0 w 94"/>
                <a:gd name="T65" fmla="*/ 1 h 93"/>
                <a:gd name="T66" fmla="*/ 0 w 94"/>
                <a:gd name="T67" fmla="*/ 1 h 9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4"/>
                <a:gd name="T103" fmla="*/ 0 h 93"/>
                <a:gd name="T104" fmla="*/ 94 w 94"/>
                <a:gd name="T105" fmla="*/ 93 h 9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4" h="93">
                  <a:moveTo>
                    <a:pt x="77" y="89"/>
                  </a:moveTo>
                  <a:lnTo>
                    <a:pt x="90" y="2"/>
                  </a:lnTo>
                  <a:lnTo>
                    <a:pt x="94" y="0"/>
                  </a:lnTo>
                  <a:lnTo>
                    <a:pt x="82" y="6"/>
                  </a:lnTo>
                  <a:lnTo>
                    <a:pt x="71" y="17"/>
                  </a:lnTo>
                  <a:lnTo>
                    <a:pt x="63" y="23"/>
                  </a:lnTo>
                  <a:lnTo>
                    <a:pt x="57" y="30"/>
                  </a:lnTo>
                  <a:lnTo>
                    <a:pt x="50" y="36"/>
                  </a:lnTo>
                  <a:lnTo>
                    <a:pt x="42" y="44"/>
                  </a:lnTo>
                  <a:lnTo>
                    <a:pt x="35" y="49"/>
                  </a:lnTo>
                  <a:lnTo>
                    <a:pt x="27" y="57"/>
                  </a:lnTo>
                  <a:lnTo>
                    <a:pt x="19" y="63"/>
                  </a:lnTo>
                  <a:lnTo>
                    <a:pt x="16" y="70"/>
                  </a:lnTo>
                  <a:lnTo>
                    <a:pt x="4" y="82"/>
                  </a:lnTo>
                  <a:lnTo>
                    <a:pt x="0" y="93"/>
                  </a:lnTo>
                  <a:lnTo>
                    <a:pt x="6" y="87"/>
                  </a:lnTo>
                  <a:lnTo>
                    <a:pt x="12" y="82"/>
                  </a:lnTo>
                  <a:lnTo>
                    <a:pt x="19" y="76"/>
                  </a:lnTo>
                  <a:lnTo>
                    <a:pt x="25" y="72"/>
                  </a:lnTo>
                  <a:lnTo>
                    <a:pt x="35" y="63"/>
                  </a:lnTo>
                  <a:lnTo>
                    <a:pt x="44" y="57"/>
                  </a:lnTo>
                  <a:lnTo>
                    <a:pt x="50" y="49"/>
                  </a:lnTo>
                  <a:lnTo>
                    <a:pt x="56" y="44"/>
                  </a:lnTo>
                  <a:lnTo>
                    <a:pt x="59" y="40"/>
                  </a:lnTo>
                  <a:lnTo>
                    <a:pt x="65" y="38"/>
                  </a:lnTo>
                  <a:lnTo>
                    <a:pt x="67" y="38"/>
                  </a:lnTo>
                  <a:lnTo>
                    <a:pt x="69" y="46"/>
                  </a:lnTo>
                  <a:lnTo>
                    <a:pt x="69" y="53"/>
                  </a:lnTo>
                  <a:lnTo>
                    <a:pt x="71" y="63"/>
                  </a:lnTo>
                  <a:lnTo>
                    <a:pt x="71" y="68"/>
                  </a:lnTo>
                  <a:lnTo>
                    <a:pt x="73" y="74"/>
                  </a:lnTo>
                  <a:lnTo>
                    <a:pt x="73" y="82"/>
                  </a:lnTo>
                  <a:lnTo>
                    <a:pt x="77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F6F08"/>
                </a:buClr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-106" charset="-128"/>
                <a:ea typeface="ＭＳ Ｐゴシック" pitchFamily="-106" charset="-128"/>
                <a:cs typeface="+mn-cs"/>
              </a:endParaRPr>
            </a:p>
          </p:txBody>
        </p:sp>
        <p:sp>
          <p:nvSpPr>
            <p:cNvPr id="39" name="Freeform 40"/>
            <p:cNvSpPr>
              <a:spLocks/>
            </p:cNvSpPr>
            <p:nvPr/>
          </p:nvSpPr>
          <p:spPr bwMode="auto">
            <a:xfrm>
              <a:off x="2682" y="999"/>
              <a:ext cx="56" cy="86"/>
            </a:xfrm>
            <a:custGeom>
              <a:avLst/>
              <a:gdLst>
                <a:gd name="T0" fmla="*/ 1 w 112"/>
                <a:gd name="T1" fmla="*/ 1 h 169"/>
                <a:gd name="T2" fmla="*/ 1 w 112"/>
                <a:gd name="T3" fmla="*/ 1 h 169"/>
                <a:gd name="T4" fmla="*/ 1 w 112"/>
                <a:gd name="T5" fmla="*/ 1 h 169"/>
                <a:gd name="T6" fmla="*/ 1 w 112"/>
                <a:gd name="T7" fmla="*/ 1 h 169"/>
                <a:gd name="T8" fmla="*/ 1 w 112"/>
                <a:gd name="T9" fmla="*/ 1 h 169"/>
                <a:gd name="T10" fmla="*/ 1 w 112"/>
                <a:gd name="T11" fmla="*/ 1 h 169"/>
                <a:gd name="T12" fmla="*/ 1 w 112"/>
                <a:gd name="T13" fmla="*/ 1 h 169"/>
                <a:gd name="T14" fmla="*/ 1 w 112"/>
                <a:gd name="T15" fmla="*/ 0 h 169"/>
                <a:gd name="T16" fmla="*/ 1 w 112"/>
                <a:gd name="T17" fmla="*/ 0 h 169"/>
                <a:gd name="T18" fmla="*/ 1 w 112"/>
                <a:gd name="T19" fmla="*/ 1 h 169"/>
                <a:gd name="T20" fmla="*/ 1 w 112"/>
                <a:gd name="T21" fmla="*/ 1 h 169"/>
                <a:gd name="T22" fmla="*/ 1 w 112"/>
                <a:gd name="T23" fmla="*/ 1 h 169"/>
                <a:gd name="T24" fmla="*/ 1 w 112"/>
                <a:gd name="T25" fmla="*/ 1 h 169"/>
                <a:gd name="T26" fmla="*/ 1 w 112"/>
                <a:gd name="T27" fmla="*/ 1 h 169"/>
                <a:gd name="T28" fmla="*/ 1 w 112"/>
                <a:gd name="T29" fmla="*/ 1 h 169"/>
                <a:gd name="T30" fmla="*/ 1 w 112"/>
                <a:gd name="T31" fmla="*/ 1 h 169"/>
                <a:gd name="T32" fmla="*/ 1 w 112"/>
                <a:gd name="T33" fmla="*/ 1 h 169"/>
                <a:gd name="T34" fmla="*/ 1 w 112"/>
                <a:gd name="T35" fmla="*/ 1 h 169"/>
                <a:gd name="T36" fmla="*/ 1 w 112"/>
                <a:gd name="T37" fmla="*/ 1 h 169"/>
                <a:gd name="T38" fmla="*/ 1 w 112"/>
                <a:gd name="T39" fmla="*/ 1 h 169"/>
                <a:gd name="T40" fmla="*/ 1 w 112"/>
                <a:gd name="T41" fmla="*/ 1 h 169"/>
                <a:gd name="T42" fmla="*/ 1 w 112"/>
                <a:gd name="T43" fmla="*/ 1 h 169"/>
                <a:gd name="T44" fmla="*/ 1 w 112"/>
                <a:gd name="T45" fmla="*/ 1 h 169"/>
                <a:gd name="T46" fmla="*/ 1 w 112"/>
                <a:gd name="T47" fmla="*/ 1 h 169"/>
                <a:gd name="T48" fmla="*/ 1 w 112"/>
                <a:gd name="T49" fmla="*/ 1 h 169"/>
                <a:gd name="T50" fmla="*/ 1 w 112"/>
                <a:gd name="T51" fmla="*/ 1 h 169"/>
                <a:gd name="T52" fmla="*/ 0 w 112"/>
                <a:gd name="T53" fmla="*/ 1 h 169"/>
                <a:gd name="T54" fmla="*/ 1 w 112"/>
                <a:gd name="T55" fmla="*/ 1 h 169"/>
                <a:gd name="T56" fmla="*/ 1 w 112"/>
                <a:gd name="T57" fmla="*/ 1 h 16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2"/>
                <a:gd name="T88" fmla="*/ 0 h 169"/>
                <a:gd name="T89" fmla="*/ 112 w 112"/>
                <a:gd name="T90" fmla="*/ 169 h 16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2" h="169">
                  <a:moveTo>
                    <a:pt x="2" y="169"/>
                  </a:moveTo>
                  <a:lnTo>
                    <a:pt x="91" y="48"/>
                  </a:lnTo>
                  <a:lnTo>
                    <a:pt x="97" y="38"/>
                  </a:lnTo>
                  <a:lnTo>
                    <a:pt x="102" y="30"/>
                  </a:lnTo>
                  <a:lnTo>
                    <a:pt x="106" y="21"/>
                  </a:lnTo>
                  <a:lnTo>
                    <a:pt x="110" y="11"/>
                  </a:lnTo>
                  <a:lnTo>
                    <a:pt x="112" y="4"/>
                  </a:lnTo>
                  <a:lnTo>
                    <a:pt x="110" y="0"/>
                  </a:lnTo>
                  <a:lnTo>
                    <a:pt x="104" y="0"/>
                  </a:lnTo>
                  <a:lnTo>
                    <a:pt x="99" y="4"/>
                  </a:lnTo>
                  <a:lnTo>
                    <a:pt x="91" y="9"/>
                  </a:lnTo>
                  <a:lnTo>
                    <a:pt x="85" y="17"/>
                  </a:lnTo>
                  <a:lnTo>
                    <a:pt x="76" y="25"/>
                  </a:lnTo>
                  <a:lnTo>
                    <a:pt x="66" y="38"/>
                  </a:lnTo>
                  <a:lnTo>
                    <a:pt x="57" y="49"/>
                  </a:lnTo>
                  <a:lnTo>
                    <a:pt x="49" y="63"/>
                  </a:lnTo>
                  <a:lnTo>
                    <a:pt x="38" y="74"/>
                  </a:lnTo>
                  <a:lnTo>
                    <a:pt x="30" y="87"/>
                  </a:lnTo>
                  <a:lnTo>
                    <a:pt x="25" y="93"/>
                  </a:lnTo>
                  <a:lnTo>
                    <a:pt x="21" y="101"/>
                  </a:lnTo>
                  <a:lnTo>
                    <a:pt x="17" y="108"/>
                  </a:lnTo>
                  <a:lnTo>
                    <a:pt x="15" y="118"/>
                  </a:lnTo>
                  <a:lnTo>
                    <a:pt x="11" y="124"/>
                  </a:lnTo>
                  <a:lnTo>
                    <a:pt x="7" y="131"/>
                  </a:lnTo>
                  <a:lnTo>
                    <a:pt x="4" y="137"/>
                  </a:lnTo>
                  <a:lnTo>
                    <a:pt x="4" y="144"/>
                  </a:lnTo>
                  <a:lnTo>
                    <a:pt x="0" y="158"/>
                  </a:lnTo>
                  <a:lnTo>
                    <a:pt x="2" y="1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F6F08"/>
                </a:buClr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-106" charset="-128"/>
                <a:ea typeface="ＭＳ Ｐゴシック" pitchFamily="-106" charset="-128"/>
                <a:cs typeface="+mn-cs"/>
              </a:endParaRPr>
            </a:p>
          </p:txBody>
        </p:sp>
        <p:sp>
          <p:nvSpPr>
            <p:cNvPr id="40" name="Freeform 41"/>
            <p:cNvSpPr>
              <a:spLocks/>
            </p:cNvSpPr>
            <p:nvPr/>
          </p:nvSpPr>
          <p:spPr bwMode="auto">
            <a:xfrm>
              <a:off x="2125" y="1011"/>
              <a:ext cx="67" cy="263"/>
            </a:xfrm>
            <a:custGeom>
              <a:avLst/>
              <a:gdLst>
                <a:gd name="T0" fmla="*/ 0 w 133"/>
                <a:gd name="T1" fmla="*/ 1 h 526"/>
                <a:gd name="T2" fmla="*/ 0 w 133"/>
                <a:gd name="T3" fmla="*/ 1 h 526"/>
                <a:gd name="T4" fmla="*/ 0 w 133"/>
                <a:gd name="T5" fmla="*/ 1 h 526"/>
                <a:gd name="T6" fmla="*/ 0 w 133"/>
                <a:gd name="T7" fmla="*/ 1 h 526"/>
                <a:gd name="T8" fmla="*/ 0 w 133"/>
                <a:gd name="T9" fmla="*/ 1 h 526"/>
                <a:gd name="T10" fmla="*/ 0 w 133"/>
                <a:gd name="T11" fmla="*/ 1 h 526"/>
                <a:gd name="T12" fmla="*/ 0 w 133"/>
                <a:gd name="T13" fmla="*/ 1 h 526"/>
                <a:gd name="T14" fmla="*/ 0 w 133"/>
                <a:gd name="T15" fmla="*/ 1 h 526"/>
                <a:gd name="T16" fmla="*/ 0 w 133"/>
                <a:gd name="T17" fmla="*/ 1 h 526"/>
                <a:gd name="T18" fmla="*/ 0 w 133"/>
                <a:gd name="T19" fmla="*/ 1 h 526"/>
                <a:gd name="T20" fmla="*/ 0 w 133"/>
                <a:gd name="T21" fmla="*/ 1 h 526"/>
                <a:gd name="T22" fmla="*/ 0 w 133"/>
                <a:gd name="T23" fmla="*/ 1 h 526"/>
                <a:gd name="T24" fmla="*/ 0 w 133"/>
                <a:gd name="T25" fmla="*/ 1 h 526"/>
                <a:gd name="T26" fmla="*/ 0 w 133"/>
                <a:gd name="T27" fmla="*/ 1 h 526"/>
                <a:gd name="T28" fmla="*/ 0 w 133"/>
                <a:gd name="T29" fmla="*/ 1 h 526"/>
                <a:gd name="T30" fmla="*/ 0 w 133"/>
                <a:gd name="T31" fmla="*/ 1 h 526"/>
                <a:gd name="T32" fmla="*/ 0 w 133"/>
                <a:gd name="T33" fmla="*/ 1 h 526"/>
                <a:gd name="T34" fmla="*/ 0 w 133"/>
                <a:gd name="T35" fmla="*/ 1 h 526"/>
                <a:gd name="T36" fmla="*/ 0 w 133"/>
                <a:gd name="T37" fmla="*/ 1 h 526"/>
                <a:gd name="T38" fmla="*/ 0 w 133"/>
                <a:gd name="T39" fmla="*/ 1 h 526"/>
                <a:gd name="T40" fmla="*/ 0 w 133"/>
                <a:gd name="T41" fmla="*/ 1 h 526"/>
                <a:gd name="T42" fmla="*/ 0 w 133"/>
                <a:gd name="T43" fmla="*/ 1 h 526"/>
                <a:gd name="T44" fmla="*/ 0 w 133"/>
                <a:gd name="T45" fmla="*/ 1 h 526"/>
                <a:gd name="T46" fmla="*/ 0 w 133"/>
                <a:gd name="T47" fmla="*/ 1 h 526"/>
                <a:gd name="T48" fmla="*/ 0 w 133"/>
                <a:gd name="T49" fmla="*/ 1 h 526"/>
                <a:gd name="T50" fmla="*/ 0 w 133"/>
                <a:gd name="T51" fmla="*/ 1 h 526"/>
                <a:gd name="T52" fmla="*/ 0 w 133"/>
                <a:gd name="T53" fmla="*/ 1 h 526"/>
                <a:gd name="T54" fmla="*/ 0 w 133"/>
                <a:gd name="T55" fmla="*/ 1 h 526"/>
                <a:gd name="T56" fmla="*/ 0 w 133"/>
                <a:gd name="T57" fmla="*/ 1 h 526"/>
                <a:gd name="T58" fmla="*/ 0 w 133"/>
                <a:gd name="T59" fmla="*/ 1 h 526"/>
                <a:gd name="T60" fmla="*/ 0 w 133"/>
                <a:gd name="T61" fmla="*/ 1 h 526"/>
                <a:gd name="T62" fmla="*/ 0 w 133"/>
                <a:gd name="T63" fmla="*/ 1 h 526"/>
                <a:gd name="T64" fmla="*/ 0 w 133"/>
                <a:gd name="T65" fmla="*/ 1 h 526"/>
                <a:gd name="T66" fmla="*/ 0 w 133"/>
                <a:gd name="T67" fmla="*/ 1 h 526"/>
                <a:gd name="T68" fmla="*/ 0 w 133"/>
                <a:gd name="T69" fmla="*/ 1 h 526"/>
                <a:gd name="T70" fmla="*/ 0 w 133"/>
                <a:gd name="T71" fmla="*/ 1 h 526"/>
                <a:gd name="T72" fmla="*/ 0 w 133"/>
                <a:gd name="T73" fmla="*/ 1 h 526"/>
                <a:gd name="T74" fmla="*/ 0 w 133"/>
                <a:gd name="T75" fmla="*/ 1 h 526"/>
                <a:gd name="T76" fmla="*/ 0 w 133"/>
                <a:gd name="T77" fmla="*/ 1 h 526"/>
                <a:gd name="T78" fmla="*/ 0 w 133"/>
                <a:gd name="T79" fmla="*/ 1 h 526"/>
                <a:gd name="T80" fmla="*/ 0 w 133"/>
                <a:gd name="T81" fmla="*/ 1 h 526"/>
                <a:gd name="T82" fmla="*/ 0 w 133"/>
                <a:gd name="T83" fmla="*/ 1 h 526"/>
                <a:gd name="T84" fmla="*/ 0 w 133"/>
                <a:gd name="T85" fmla="*/ 1 h 526"/>
                <a:gd name="T86" fmla="*/ 0 w 133"/>
                <a:gd name="T87" fmla="*/ 1 h 526"/>
                <a:gd name="T88" fmla="*/ 0 w 133"/>
                <a:gd name="T89" fmla="*/ 1 h 526"/>
                <a:gd name="T90" fmla="*/ 0 w 133"/>
                <a:gd name="T91" fmla="*/ 1 h 526"/>
                <a:gd name="T92" fmla="*/ 0 w 133"/>
                <a:gd name="T93" fmla="*/ 1 h 526"/>
                <a:gd name="T94" fmla="*/ 0 w 133"/>
                <a:gd name="T95" fmla="*/ 1 h 526"/>
                <a:gd name="T96" fmla="*/ 0 w 133"/>
                <a:gd name="T97" fmla="*/ 1 h 526"/>
                <a:gd name="T98" fmla="*/ 0 w 133"/>
                <a:gd name="T99" fmla="*/ 1 h 526"/>
                <a:gd name="T100" fmla="*/ 0 w 133"/>
                <a:gd name="T101" fmla="*/ 1 h 526"/>
                <a:gd name="T102" fmla="*/ 0 w 133"/>
                <a:gd name="T103" fmla="*/ 1 h 526"/>
                <a:gd name="T104" fmla="*/ 0 w 133"/>
                <a:gd name="T105" fmla="*/ 1 h 526"/>
                <a:gd name="T106" fmla="*/ 0 w 133"/>
                <a:gd name="T107" fmla="*/ 1 h 526"/>
                <a:gd name="T108" fmla="*/ 0 w 133"/>
                <a:gd name="T109" fmla="*/ 1 h 526"/>
                <a:gd name="T110" fmla="*/ 0 w 133"/>
                <a:gd name="T111" fmla="*/ 1 h 526"/>
                <a:gd name="T112" fmla="*/ 0 w 133"/>
                <a:gd name="T113" fmla="*/ 1 h 526"/>
                <a:gd name="T114" fmla="*/ 0 w 133"/>
                <a:gd name="T115" fmla="*/ 1 h 526"/>
                <a:gd name="T116" fmla="*/ 0 w 133"/>
                <a:gd name="T117" fmla="*/ 1 h 526"/>
                <a:gd name="T118" fmla="*/ 0 w 133"/>
                <a:gd name="T119" fmla="*/ 0 h 52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3"/>
                <a:gd name="T181" fmla="*/ 0 h 526"/>
                <a:gd name="T182" fmla="*/ 133 w 133"/>
                <a:gd name="T183" fmla="*/ 526 h 52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3" h="526">
                  <a:moveTo>
                    <a:pt x="0" y="0"/>
                  </a:moveTo>
                  <a:lnTo>
                    <a:pt x="0" y="7"/>
                  </a:lnTo>
                  <a:lnTo>
                    <a:pt x="3" y="15"/>
                  </a:lnTo>
                  <a:lnTo>
                    <a:pt x="3" y="23"/>
                  </a:lnTo>
                  <a:lnTo>
                    <a:pt x="7" y="32"/>
                  </a:lnTo>
                  <a:lnTo>
                    <a:pt x="7" y="40"/>
                  </a:lnTo>
                  <a:lnTo>
                    <a:pt x="11" y="47"/>
                  </a:lnTo>
                  <a:lnTo>
                    <a:pt x="11" y="55"/>
                  </a:lnTo>
                  <a:lnTo>
                    <a:pt x="15" y="64"/>
                  </a:lnTo>
                  <a:lnTo>
                    <a:pt x="15" y="72"/>
                  </a:lnTo>
                  <a:lnTo>
                    <a:pt x="17" y="82"/>
                  </a:lnTo>
                  <a:lnTo>
                    <a:pt x="19" y="89"/>
                  </a:lnTo>
                  <a:lnTo>
                    <a:pt x="21" y="97"/>
                  </a:lnTo>
                  <a:lnTo>
                    <a:pt x="22" y="104"/>
                  </a:lnTo>
                  <a:lnTo>
                    <a:pt x="24" y="114"/>
                  </a:lnTo>
                  <a:lnTo>
                    <a:pt x="26" y="123"/>
                  </a:lnTo>
                  <a:lnTo>
                    <a:pt x="28" y="131"/>
                  </a:lnTo>
                  <a:lnTo>
                    <a:pt x="30" y="139"/>
                  </a:lnTo>
                  <a:lnTo>
                    <a:pt x="32" y="146"/>
                  </a:lnTo>
                  <a:lnTo>
                    <a:pt x="34" y="154"/>
                  </a:lnTo>
                  <a:lnTo>
                    <a:pt x="36" y="163"/>
                  </a:lnTo>
                  <a:lnTo>
                    <a:pt x="38" y="171"/>
                  </a:lnTo>
                  <a:lnTo>
                    <a:pt x="40" y="180"/>
                  </a:lnTo>
                  <a:lnTo>
                    <a:pt x="41" y="188"/>
                  </a:lnTo>
                  <a:lnTo>
                    <a:pt x="43" y="198"/>
                  </a:lnTo>
                  <a:lnTo>
                    <a:pt x="45" y="205"/>
                  </a:lnTo>
                  <a:lnTo>
                    <a:pt x="47" y="213"/>
                  </a:lnTo>
                  <a:lnTo>
                    <a:pt x="49" y="220"/>
                  </a:lnTo>
                  <a:lnTo>
                    <a:pt x="51" y="230"/>
                  </a:lnTo>
                  <a:lnTo>
                    <a:pt x="53" y="237"/>
                  </a:lnTo>
                  <a:lnTo>
                    <a:pt x="55" y="245"/>
                  </a:lnTo>
                  <a:lnTo>
                    <a:pt x="57" y="255"/>
                  </a:lnTo>
                  <a:lnTo>
                    <a:pt x="59" y="264"/>
                  </a:lnTo>
                  <a:lnTo>
                    <a:pt x="60" y="272"/>
                  </a:lnTo>
                  <a:lnTo>
                    <a:pt x="62" y="279"/>
                  </a:lnTo>
                  <a:lnTo>
                    <a:pt x="64" y="287"/>
                  </a:lnTo>
                  <a:lnTo>
                    <a:pt x="66" y="295"/>
                  </a:lnTo>
                  <a:lnTo>
                    <a:pt x="68" y="302"/>
                  </a:lnTo>
                  <a:lnTo>
                    <a:pt x="70" y="312"/>
                  </a:lnTo>
                  <a:lnTo>
                    <a:pt x="72" y="319"/>
                  </a:lnTo>
                  <a:lnTo>
                    <a:pt x="74" y="329"/>
                  </a:lnTo>
                  <a:lnTo>
                    <a:pt x="76" y="336"/>
                  </a:lnTo>
                  <a:lnTo>
                    <a:pt x="78" y="344"/>
                  </a:lnTo>
                  <a:lnTo>
                    <a:pt x="79" y="352"/>
                  </a:lnTo>
                  <a:lnTo>
                    <a:pt x="83" y="359"/>
                  </a:lnTo>
                  <a:lnTo>
                    <a:pt x="83" y="367"/>
                  </a:lnTo>
                  <a:lnTo>
                    <a:pt x="87" y="376"/>
                  </a:lnTo>
                  <a:lnTo>
                    <a:pt x="87" y="386"/>
                  </a:lnTo>
                  <a:lnTo>
                    <a:pt x="91" y="393"/>
                  </a:lnTo>
                  <a:lnTo>
                    <a:pt x="93" y="401"/>
                  </a:lnTo>
                  <a:lnTo>
                    <a:pt x="95" y="409"/>
                  </a:lnTo>
                  <a:lnTo>
                    <a:pt x="97" y="416"/>
                  </a:lnTo>
                  <a:lnTo>
                    <a:pt x="98" y="426"/>
                  </a:lnTo>
                  <a:lnTo>
                    <a:pt x="100" y="433"/>
                  </a:lnTo>
                  <a:lnTo>
                    <a:pt x="104" y="443"/>
                  </a:lnTo>
                  <a:lnTo>
                    <a:pt x="106" y="450"/>
                  </a:lnTo>
                  <a:lnTo>
                    <a:pt x="110" y="458"/>
                  </a:lnTo>
                  <a:lnTo>
                    <a:pt x="110" y="466"/>
                  </a:lnTo>
                  <a:lnTo>
                    <a:pt x="114" y="475"/>
                  </a:lnTo>
                  <a:lnTo>
                    <a:pt x="116" y="483"/>
                  </a:lnTo>
                  <a:lnTo>
                    <a:pt x="117" y="492"/>
                  </a:lnTo>
                  <a:lnTo>
                    <a:pt x="121" y="500"/>
                  </a:lnTo>
                  <a:lnTo>
                    <a:pt x="123" y="507"/>
                  </a:lnTo>
                  <a:lnTo>
                    <a:pt x="125" y="517"/>
                  </a:lnTo>
                  <a:lnTo>
                    <a:pt x="129" y="526"/>
                  </a:lnTo>
                  <a:lnTo>
                    <a:pt x="133" y="483"/>
                  </a:lnTo>
                  <a:lnTo>
                    <a:pt x="131" y="479"/>
                  </a:lnTo>
                  <a:lnTo>
                    <a:pt x="129" y="475"/>
                  </a:lnTo>
                  <a:lnTo>
                    <a:pt x="127" y="469"/>
                  </a:lnTo>
                  <a:lnTo>
                    <a:pt x="125" y="462"/>
                  </a:lnTo>
                  <a:lnTo>
                    <a:pt x="121" y="450"/>
                  </a:lnTo>
                  <a:lnTo>
                    <a:pt x="117" y="439"/>
                  </a:lnTo>
                  <a:lnTo>
                    <a:pt x="116" y="431"/>
                  </a:lnTo>
                  <a:lnTo>
                    <a:pt x="114" y="424"/>
                  </a:lnTo>
                  <a:lnTo>
                    <a:pt x="112" y="416"/>
                  </a:lnTo>
                  <a:lnTo>
                    <a:pt x="110" y="410"/>
                  </a:lnTo>
                  <a:lnTo>
                    <a:pt x="106" y="401"/>
                  </a:lnTo>
                  <a:lnTo>
                    <a:pt x="106" y="393"/>
                  </a:lnTo>
                  <a:lnTo>
                    <a:pt x="102" y="384"/>
                  </a:lnTo>
                  <a:lnTo>
                    <a:pt x="100" y="376"/>
                  </a:lnTo>
                  <a:lnTo>
                    <a:pt x="98" y="367"/>
                  </a:lnTo>
                  <a:lnTo>
                    <a:pt x="95" y="357"/>
                  </a:lnTo>
                  <a:lnTo>
                    <a:pt x="93" y="348"/>
                  </a:lnTo>
                  <a:lnTo>
                    <a:pt x="91" y="340"/>
                  </a:lnTo>
                  <a:lnTo>
                    <a:pt x="87" y="329"/>
                  </a:lnTo>
                  <a:lnTo>
                    <a:pt x="85" y="317"/>
                  </a:lnTo>
                  <a:lnTo>
                    <a:pt x="83" y="308"/>
                  </a:lnTo>
                  <a:lnTo>
                    <a:pt x="79" y="298"/>
                  </a:lnTo>
                  <a:lnTo>
                    <a:pt x="76" y="287"/>
                  </a:lnTo>
                  <a:lnTo>
                    <a:pt x="76" y="277"/>
                  </a:lnTo>
                  <a:lnTo>
                    <a:pt x="72" y="268"/>
                  </a:lnTo>
                  <a:lnTo>
                    <a:pt x="70" y="256"/>
                  </a:lnTo>
                  <a:lnTo>
                    <a:pt x="66" y="245"/>
                  </a:lnTo>
                  <a:lnTo>
                    <a:pt x="64" y="234"/>
                  </a:lnTo>
                  <a:lnTo>
                    <a:pt x="60" y="222"/>
                  </a:lnTo>
                  <a:lnTo>
                    <a:pt x="59" y="213"/>
                  </a:lnTo>
                  <a:lnTo>
                    <a:pt x="55" y="201"/>
                  </a:lnTo>
                  <a:lnTo>
                    <a:pt x="53" y="192"/>
                  </a:lnTo>
                  <a:lnTo>
                    <a:pt x="49" y="180"/>
                  </a:lnTo>
                  <a:lnTo>
                    <a:pt x="47" y="173"/>
                  </a:lnTo>
                  <a:lnTo>
                    <a:pt x="43" y="161"/>
                  </a:lnTo>
                  <a:lnTo>
                    <a:pt x="41" y="150"/>
                  </a:lnTo>
                  <a:lnTo>
                    <a:pt x="38" y="140"/>
                  </a:lnTo>
                  <a:lnTo>
                    <a:pt x="36" y="131"/>
                  </a:lnTo>
                  <a:lnTo>
                    <a:pt x="34" y="120"/>
                  </a:lnTo>
                  <a:lnTo>
                    <a:pt x="30" y="112"/>
                  </a:lnTo>
                  <a:lnTo>
                    <a:pt x="28" y="102"/>
                  </a:lnTo>
                  <a:lnTo>
                    <a:pt x="26" y="95"/>
                  </a:lnTo>
                  <a:lnTo>
                    <a:pt x="22" y="85"/>
                  </a:lnTo>
                  <a:lnTo>
                    <a:pt x="22" y="76"/>
                  </a:lnTo>
                  <a:lnTo>
                    <a:pt x="19" y="68"/>
                  </a:lnTo>
                  <a:lnTo>
                    <a:pt x="17" y="61"/>
                  </a:lnTo>
                  <a:lnTo>
                    <a:pt x="15" y="53"/>
                  </a:lnTo>
                  <a:lnTo>
                    <a:pt x="13" y="45"/>
                  </a:lnTo>
                  <a:lnTo>
                    <a:pt x="11" y="40"/>
                  </a:lnTo>
                  <a:lnTo>
                    <a:pt x="9" y="34"/>
                  </a:lnTo>
                  <a:lnTo>
                    <a:pt x="5" y="21"/>
                  </a:lnTo>
                  <a:lnTo>
                    <a:pt x="3" y="11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F6F08"/>
                </a:buClr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-106" charset="-128"/>
                <a:ea typeface="ＭＳ Ｐゴシック" pitchFamily="-106" charset="-128"/>
                <a:cs typeface="+mn-cs"/>
              </a:endParaRPr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2561" y="1101"/>
              <a:ext cx="111" cy="173"/>
            </a:xfrm>
            <a:custGeom>
              <a:avLst/>
              <a:gdLst>
                <a:gd name="T0" fmla="*/ 0 w 223"/>
                <a:gd name="T1" fmla="*/ 0 h 346"/>
                <a:gd name="T2" fmla="*/ 0 w 223"/>
                <a:gd name="T3" fmla="*/ 1 h 346"/>
                <a:gd name="T4" fmla="*/ 0 w 223"/>
                <a:gd name="T5" fmla="*/ 1 h 346"/>
                <a:gd name="T6" fmla="*/ 0 w 223"/>
                <a:gd name="T7" fmla="*/ 1 h 346"/>
                <a:gd name="T8" fmla="*/ 0 w 223"/>
                <a:gd name="T9" fmla="*/ 1 h 346"/>
                <a:gd name="T10" fmla="*/ 0 w 223"/>
                <a:gd name="T11" fmla="*/ 1 h 346"/>
                <a:gd name="T12" fmla="*/ 0 w 223"/>
                <a:gd name="T13" fmla="*/ 1 h 346"/>
                <a:gd name="T14" fmla="*/ 0 w 223"/>
                <a:gd name="T15" fmla="*/ 1 h 346"/>
                <a:gd name="T16" fmla="*/ 0 w 223"/>
                <a:gd name="T17" fmla="*/ 1 h 346"/>
                <a:gd name="T18" fmla="*/ 0 w 223"/>
                <a:gd name="T19" fmla="*/ 1 h 346"/>
                <a:gd name="T20" fmla="*/ 0 w 223"/>
                <a:gd name="T21" fmla="*/ 1 h 346"/>
                <a:gd name="T22" fmla="*/ 0 w 223"/>
                <a:gd name="T23" fmla="*/ 1 h 346"/>
                <a:gd name="T24" fmla="*/ 0 w 223"/>
                <a:gd name="T25" fmla="*/ 1 h 346"/>
                <a:gd name="T26" fmla="*/ 0 w 223"/>
                <a:gd name="T27" fmla="*/ 1 h 346"/>
                <a:gd name="T28" fmla="*/ 0 w 223"/>
                <a:gd name="T29" fmla="*/ 1 h 346"/>
                <a:gd name="T30" fmla="*/ 0 w 223"/>
                <a:gd name="T31" fmla="*/ 1 h 346"/>
                <a:gd name="T32" fmla="*/ 0 w 223"/>
                <a:gd name="T33" fmla="*/ 1 h 346"/>
                <a:gd name="T34" fmla="*/ 0 w 223"/>
                <a:gd name="T35" fmla="*/ 1 h 346"/>
                <a:gd name="T36" fmla="*/ 0 w 223"/>
                <a:gd name="T37" fmla="*/ 1 h 346"/>
                <a:gd name="T38" fmla="*/ 0 w 223"/>
                <a:gd name="T39" fmla="*/ 1 h 346"/>
                <a:gd name="T40" fmla="*/ 0 w 223"/>
                <a:gd name="T41" fmla="*/ 1 h 346"/>
                <a:gd name="T42" fmla="*/ 0 w 223"/>
                <a:gd name="T43" fmla="*/ 1 h 346"/>
                <a:gd name="T44" fmla="*/ 0 w 223"/>
                <a:gd name="T45" fmla="*/ 1 h 346"/>
                <a:gd name="T46" fmla="*/ 0 w 223"/>
                <a:gd name="T47" fmla="*/ 1 h 346"/>
                <a:gd name="T48" fmla="*/ 0 w 223"/>
                <a:gd name="T49" fmla="*/ 1 h 346"/>
                <a:gd name="T50" fmla="*/ 0 w 223"/>
                <a:gd name="T51" fmla="*/ 1 h 346"/>
                <a:gd name="T52" fmla="*/ 0 w 223"/>
                <a:gd name="T53" fmla="*/ 1 h 346"/>
                <a:gd name="T54" fmla="*/ 0 w 223"/>
                <a:gd name="T55" fmla="*/ 1 h 346"/>
                <a:gd name="T56" fmla="*/ 0 w 223"/>
                <a:gd name="T57" fmla="*/ 1 h 346"/>
                <a:gd name="T58" fmla="*/ 0 w 223"/>
                <a:gd name="T59" fmla="*/ 1 h 346"/>
                <a:gd name="T60" fmla="*/ 0 w 223"/>
                <a:gd name="T61" fmla="*/ 1 h 346"/>
                <a:gd name="T62" fmla="*/ 0 w 223"/>
                <a:gd name="T63" fmla="*/ 1 h 346"/>
                <a:gd name="T64" fmla="*/ 0 w 223"/>
                <a:gd name="T65" fmla="*/ 1 h 346"/>
                <a:gd name="T66" fmla="*/ 0 w 223"/>
                <a:gd name="T67" fmla="*/ 1 h 346"/>
                <a:gd name="T68" fmla="*/ 0 w 223"/>
                <a:gd name="T69" fmla="*/ 1 h 346"/>
                <a:gd name="T70" fmla="*/ 0 w 223"/>
                <a:gd name="T71" fmla="*/ 1 h 346"/>
                <a:gd name="T72" fmla="*/ 0 w 223"/>
                <a:gd name="T73" fmla="*/ 1 h 346"/>
                <a:gd name="T74" fmla="*/ 0 w 223"/>
                <a:gd name="T75" fmla="*/ 1 h 346"/>
                <a:gd name="T76" fmla="*/ 0 w 223"/>
                <a:gd name="T77" fmla="*/ 1 h 346"/>
                <a:gd name="T78" fmla="*/ 0 w 223"/>
                <a:gd name="T79" fmla="*/ 1 h 346"/>
                <a:gd name="T80" fmla="*/ 0 w 223"/>
                <a:gd name="T81" fmla="*/ 1 h 346"/>
                <a:gd name="T82" fmla="*/ 0 w 223"/>
                <a:gd name="T83" fmla="*/ 1 h 346"/>
                <a:gd name="T84" fmla="*/ 0 w 223"/>
                <a:gd name="T85" fmla="*/ 0 h 346"/>
                <a:gd name="T86" fmla="*/ 0 w 223"/>
                <a:gd name="T87" fmla="*/ 0 h 346"/>
                <a:gd name="T88" fmla="*/ 0 w 223"/>
                <a:gd name="T89" fmla="*/ 0 h 34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23"/>
                <a:gd name="T136" fmla="*/ 0 h 346"/>
                <a:gd name="T137" fmla="*/ 223 w 223"/>
                <a:gd name="T138" fmla="*/ 346 h 34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23" h="346">
                  <a:moveTo>
                    <a:pt x="223" y="0"/>
                  </a:moveTo>
                  <a:lnTo>
                    <a:pt x="2" y="346"/>
                  </a:lnTo>
                  <a:lnTo>
                    <a:pt x="0" y="342"/>
                  </a:lnTo>
                  <a:lnTo>
                    <a:pt x="2" y="338"/>
                  </a:lnTo>
                  <a:lnTo>
                    <a:pt x="4" y="332"/>
                  </a:lnTo>
                  <a:lnTo>
                    <a:pt x="8" y="327"/>
                  </a:lnTo>
                  <a:lnTo>
                    <a:pt x="12" y="317"/>
                  </a:lnTo>
                  <a:lnTo>
                    <a:pt x="17" y="308"/>
                  </a:lnTo>
                  <a:lnTo>
                    <a:pt x="21" y="296"/>
                  </a:lnTo>
                  <a:lnTo>
                    <a:pt x="29" y="287"/>
                  </a:lnTo>
                  <a:lnTo>
                    <a:pt x="36" y="273"/>
                  </a:lnTo>
                  <a:lnTo>
                    <a:pt x="44" y="260"/>
                  </a:lnTo>
                  <a:lnTo>
                    <a:pt x="52" y="247"/>
                  </a:lnTo>
                  <a:lnTo>
                    <a:pt x="61" y="233"/>
                  </a:lnTo>
                  <a:lnTo>
                    <a:pt x="65" y="226"/>
                  </a:lnTo>
                  <a:lnTo>
                    <a:pt x="71" y="218"/>
                  </a:lnTo>
                  <a:lnTo>
                    <a:pt x="75" y="211"/>
                  </a:lnTo>
                  <a:lnTo>
                    <a:pt x="80" y="203"/>
                  </a:lnTo>
                  <a:lnTo>
                    <a:pt x="84" y="195"/>
                  </a:lnTo>
                  <a:lnTo>
                    <a:pt x="90" y="188"/>
                  </a:lnTo>
                  <a:lnTo>
                    <a:pt x="94" y="180"/>
                  </a:lnTo>
                  <a:lnTo>
                    <a:pt x="101" y="175"/>
                  </a:lnTo>
                  <a:lnTo>
                    <a:pt x="105" y="165"/>
                  </a:lnTo>
                  <a:lnTo>
                    <a:pt x="109" y="157"/>
                  </a:lnTo>
                  <a:lnTo>
                    <a:pt x="114" y="150"/>
                  </a:lnTo>
                  <a:lnTo>
                    <a:pt x="120" y="142"/>
                  </a:lnTo>
                  <a:lnTo>
                    <a:pt x="124" y="135"/>
                  </a:lnTo>
                  <a:lnTo>
                    <a:pt x="128" y="127"/>
                  </a:lnTo>
                  <a:lnTo>
                    <a:pt x="133" y="119"/>
                  </a:lnTo>
                  <a:lnTo>
                    <a:pt x="139" y="114"/>
                  </a:lnTo>
                  <a:lnTo>
                    <a:pt x="143" y="106"/>
                  </a:lnTo>
                  <a:lnTo>
                    <a:pt x="147" y="98"/>
                  </a:lnTo>
                  <a:lnTo>
                    <a:pt x="151" y="91"/>
                  </a:lnTo>
                  <a:lnTo>
                    <a:pt x="156" y="83"/>
                  </a:lnTo>
                  <a:lnTo>
                    <a:pt x="166" y="72"/>
                  </a:lnTo>
                  <a:lnTo>
                    <a:pt x="175" y="60"/>
                  </a:lnTo>
                  <a:lnTo>
                    <a:pt x="183" y="47"/>
                  </a:lnTo>
                  <a:lnTo>
                    <a:pt x="190" y="38"/>
                  </a:lnTo>
                  <a:lnTo>
                    <a:pt x="196" y="26"/>
                  </a:lnTo>
                  <a:lnTo>
                    <a:pt x="204" y="19"/>
                  </a:lnTo>
                  <a:lnTo>
                    <a:pt x="209" y="11"/>
                  </a:lnTo>
                  <a:lnTo>
                    <a:pt x="215" y="5"/>
                  </a:lnTo>
                  <a:lnTo>
                    <a:pt x="219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F6F08"/>
                </a:buClr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-106" charset="-128"/>
                <a:ea typeface="ＭＳ Ｐゴシック" pitchFamily="-106" charset="-128"/>
                <a:cs typeface="+mn-cs"/>
              </a:endParaRPr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2990" y="901"/>
              <a:ext cx="109" cy="202"/>
            </a:xfrm>
            <a:custGeom>
              <a:avLst/>
              <a:gdLst>
                <a:gd name="T0" fmla="*/ 1 w 220"/>
                <a:gd name="T1" fmla="*/ 0 h 405"/>
                <a:gd name="T2" fmla="*/ 1 w 220"/>
                <a:gd name="T3" fmla="*/ 0 h 405"/>
                <a:gd name="T4" fmla="*/ 1 w 220"/>
                <a:gd name="T5" fmla="*/ 0 h 405"/>
                <a:gd name="T6" fmla="*/ 1 w 220"/>
                <a:gd name="T7" fmla="*/ 0 h 405"/>
                <a:gd name="T8" fmla="*/ 1 w 220"/>
                <a:gd name="T9" fmla="*/ 0 h 405"/>
                <a:gd name="T10" fmla="*/ 1 w 220"/>
                <a:gd name="T11" fmla="*/ 0 h 405"/>
                <a:gd name="T12" fmla="*/ 1 w 220"/>
                <a:gd name="T13" fmla="*/ 0 h 405"/>
                <a:gd name="T14" fmla="*/ 1 w 220"/>
                <a:gd name="T15" fmla="*/ 0 h 405"/>
                <a:gd name="T16" fmla="*/ 1 w 220"/>
                <a:gd name="T17" fmla="*/ 0 h 405"/>
                <a:gd name="T18" fmla="*/ 1 w 220"/>
                <a:gd name="T19" fmla="*/ 0 h 405"/>
                <a:gd name="T20" fmla="*/ 1 w 220"/>
                <a:gd name="T21" fmla="*/ 0 h 405"/>
                <a:gd name="T22" fmla="*/ 1 w 220"/>
                <a:gd name="T23" fmla="*/ 0 h 405"/>
                <a:gd name="T24" fmla="*/ 1 w 220"/>
                <a:gd name="T25" fmla="*/ 0 h 405"/>
                <a:gd name="T26" fmla="*/ 1 w 220"/>
                <a:gd name="T27" fmla="*/ 0 h 405"/>
                <a:gd name="T28" fmla="*/ 1 w 220"/>
                <a:gd name="T29" fmla="*/ 0 h 405"/>
                <a:gd name="T30" fmla="*/ 1 w 220"/>
                <a:gd name="T31" fmla="*/ 0 h 405"/>
                <a:gd name="T32" fmla="*/ 1 w 220"/>
                <a:gd name="T33" fmla="*/ 0 h 405"/>
                <a:gd name="T34" fmla="*/ 1 w 220"/>
                <a:gd name="T35" fmla="*/ 0 h 405"/>
                <a:gd name="T36" fmla="*/ 1 w 220"/>
                <a:gd name="T37" fmla="*/ 0 h 405"/>
                <a:gd name="T38" fmla="*/ 1 w 220"/>
                <a:gd name="T39" fmla="*/ 0 h 405"/>
                <a:gd name="T40" fmla="*/ 1 w 220"/>
                <a:gd name="T41" fmla="*/ 0 h 405"/>
                <a:gd name="T42" fmla="*/ 1 w 220"/>
                <a:gd name="T43" fmla="*/ 0 h 405"/>
                <a:gd name="T44" fmla="*/ 1 w 220"/>
                <a:gd name="T45" fmla="*/ 0 h 405"/>
                <a:gd name="T46" fmla="*/ 1 w 220"/>
                <a:gd name="T47" fmla="*/ 0 h 405"/>
                <a:gd name="T48" fmla="*/ 1 w 220"/>
                <a:gd name="T49" fmla="*/ 0 h 405"/>
                <a:gd name="T50" fmla="*/ 1 w 220"/>
                <a:gd name="T51" fmla="*/ 0 h 405"/>
                <a:gd name="T52" fmla="*/ 1 w 220"/>
                <a:gd name="T53" fmla="*/ 0 h 405"/>
                <a:gd name="T54" fmla="*/ 1 w 220"/>
                <a:gd name="T55" fmla="*/ 0 h 405"/>
                <a:gd name="T56" fmla="*/ 1 w 220"/>
                <a:gd name="T57" fmla="*/ 0 h 405"/>
                <a:gd name="T58" fmla="*/ 1 w 220"/>
                <a:gd name="T59" fmla="*/ 0 h 405"/>
                <a:gd name="T60" fmla="*/ 1 w 220"/>
                <a:gd name="T61" fmla="*/ 0 h 405"/>
                <a:gd name="T62" fmla="*/ 1 w 220"/>
                <a:gd name="T63" fmla="*/ 0 h 405"/>
                <a:gd name="T64" fmla="*/ 0 w 220"/>
                <a:gd name="T65" fmla="*/ 0 h 4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0"/>
                <a:gd name="T100" fmla="*/ 0 h 405"/>
                <a:gd name="T101" fmla="*/ 220 w 220"/>
                <a:gd name="T102" fmla="*/ 405 h 4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0" h="405">
                  <a:moveTo>
                    <a:pt x="0" y="0"/>
                  </a:moveTo>
                  <a:lnTo>
                    <a:pt x="6" y="12"/>
                  </a:lnTo>
                  <a:lnTo>
                    <a:pt x="13" y="25"/>
                  </a:lnTo>
                  <a:lnTo>
                    <a:pt x="19" y="38"/>
                  </a:lnTo>
                  <a:lnTo>
                    <a:pt x="27" y="52"/>
                  </a:lnTo>
                  <a:lnTo>
                    <a:pt x="32" y="63"/>
                  </a:lnTo>
                  <a:lnTo>
                    <a:pt x="40" y="76"/>
                  </a:lnTo>
                  <a:lnTo>
                    <a:pt x="46" y="88"/>
                  </a:lnTo>
                  <a:lnTo>
                    <a:pt x="53" y="103"/>
                  </a:lnTo>
                  <a:lnTo>
                    <a:pt x="59" y="114"/>
                  </a:lnTo>
                  <a:lnTo>
                    <a:pt x="66" y="126"/>
                  </a:lnTo>
                  <a:lnTo>
                    <a:pt x="72" y="139"/>
                  </a:lnTo>
                  <a:lnTo>
                    <a:pt x="80" y="152"/>
                  </a:lnTo>
                  <a:lnTo>
                    <a:pt x="85" y="164"/>
                  </a:lnTo>
                  <a:lnTo>
                    <a:pt x="93" y="177"/>
                  </a:lnTo>
                  <a:lnTo>
                    <a:pt x="99" y="188"/>
                  </a:lnTo>
                  <a:lnTo>
                    <a:pt x="106" y="204"/>
                  </a:lnTo>
                  <a:lnTo>
                    <a:pt x="112" y="215"/>
                  </a:lnTo>
                  <a:lnTo>
                    <a:pt x="118" y="228"/>
                  </a:lnTo>
                  <a:lnTo>
                    <a:pt x="125" y="240"/>
                  </a:lnTo>
                  <a:lnTo>
                    <a:pt x="133" y="253"/>
                  </a:lnTo>
                  <a:lnTo>
                    <a:pt x="139" y="265"/>
                  </a:lnTo>
                  <a:lnTo>
                    <a:pt x="146" y="278"/>
                  </a:lnTo>
                  <a:lnTo>
                    <a:pt x="152" y="289"/>
                  </a:lnTo>
                  <a:lnTo>
                    <a:pt x="160" y="303"/>
                  </a:lnTo>
                  <a:lnTo>
                    <a:pt x="167" y="316"/>
                  </a:lnTo>
                  <a:lnTo>
                    <a:pt x="175" y="327"/>
                  </a:lnTo>
                  <a:lnTo>
                    <a:pt x="182" y="341"/>
                  </a:lnTo>
                  <a:lnTo>
                    <a:pt x="190" y="354"/>
                  </a:lnTo>
                  <a:lnTo>
                    <a:pt x="198" y="365"/>
                  </a:lnTo>
                  <a:lnTo>
                    <a:pt x="205" y="379"/>
                  </a:lnTo>
                  <a:lnTo>
                    <a:pt x="213" y="390"/>
                  </a:lnTo>
                  <a:lnTo>
                    <a:pt x="220" y="405"/>
                  </a:lnTo>
                  <a:lnTo>
                    <a:pt x="213" y="390"/>
                  </a:lnTo>
                  <a:lnTo>
                    <a:pt x="209" y="379"/>
                  </a:lnTo>
                  <a:lnTo>
                    <a:pt x="203" y="365"/>
                  </a:lnTo>
                  <a:lnTo>
                    <a:pt x="198" y="352"/>
                  </a:lnTo>
                  <a:lnTo>
                    <a:pt x="192" y="339"/>
                  </a:lnTo>
                  <a:lnTo>
                    <a:pt x="186" y="325"/>
                  </a:lnTo>
                  <a:lnTo>
                    <a:pt x="179" y="314"/>
                  </a:lnTo>
                  <a:lnTo>
                    <a:pt x="175" y="301"/>
                  </a:lnTo>
                  <a:lnTo>
                    <a:pt x="167" y="287"/>
                  </a:lnTo>
                  <a:lnTo>
                    <a:pt x="160" y="274"/>
                  </a:lnTo>
                  <a:lnTo>
                    <a:pt x="154" y="261"/>
                  </a:lnTo>
                  <a:lnTo>
                    <a:pt x="148" y="247"/>
                  </a:lnTo>
                  <a:lnTo>
                    <a:pt x="141" y="234"/>
                  </a:lnTo>
                  <a:lnTo>
                    <a:pt x="133" y="221"/>
                  </a:lnTo>
                  <a:lnTo>
                    <a:pt x="127" y="207"/>
                  </a:lnTo>
                  <a:lnTo>
                    <a:pt x="122" y="194"/>
                  </a:lnTo>
                  <a:lnTo>
                    <a:pt x="114" y="181"/>
                  </a:lnTo>
                  <a:lnTo>
                    <a:pt x="106" y="168"/>
                  </a:lnTo>
                  <a:lnTo>
                    <a:pt x="99" y="154"/>
                  </a:lnTo>
                  <a:lnTo>
                    <a:pt x="91" y="141"/>
                  </a:lnTo>
                  <a:lnTo>
                    <a:pt x="84" y="130"/>
                  </a:lnTo>
                  <a:lnTo>
                    <a:pt x="76" y="116"/>
                  </a:lnTo>
                  <a:lnTo>
                    <a:pt x="68" y="103"/>
                  </a:lnTo>
                  <a:lnTo>
                    <a:pt x="61" y="92"/>
                  </a:lnTo>
                  <a:lnTo>
                    <a:pt x="53" y="80"/>
                  </a:lnTo>
                  <a:lnTo>
                    <a:pt x="46" y="67"/>
                  </a:lnTo>
                  <a:lnTo>
                    <a:pt x="38" y="55"/>
                  </a:lnTo>
                  <a:lnTo>
                    <a:pt x="30" y="44"/>
                  </a:lnTo>
                  <a:lnTo>
                    <a:pt x="23" y="33"/>
                  </a:lnTo>
                  <a:lnTo>
                    <a:pt x="15" y="21"/>
                  </a:lnTo>
                  <a:lnTo>
                    <a:pt x="8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F6F08"/>
                </a:buClr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-106" charset="-128"/>
                <a:ea typeface="ＭＳ Ｐゴシック" pitchFamily="-106" charset="-128"/>
                <a:cs typeface="+mn-cs"/>
              </a:endParaRPr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3470" y="1117"/>
              <a:ext cx="108" cy="97"/>
            </a:xfrm>
            <a:custGeom>
              <a:avLst/>
              <a:gdLst>
                <a:gd name="T0" fmla="*/ 0 w 215"/>
                <a:gd name="T1" fmla="*/ 1 h 192"/>
                <a:gd name="T2" fmla="*/ 0 w 215"/>
                <a:gd name="T3" fmla="*/ 1 h 192"/>
                <a:gd name="T4" fmla="*/ 0 w 215"/>
                <a:gd name="T5" fmla="*/ 1 h 192"/>
                <a:gd name="T6" fmla="*/ 0 w 215"/>
                <a:gd name="T7" fmla="*/ 1 h 192"/>
                <a:gd name="T8" fmla="*/ 0 w 215"/>
                <a:gd name="T9" fmla="*/ 1 h 192"/>
                <a:gd name="T10" fmla="*/ 0 w 215"/>
                <a:gd name="T11" fmla="*/ 1 h 192"/>
                <a:gd name="T12" fmla="*/ 0 w 215"/>
                <a:gd name="T13" fmla="*/ 1 h 192"/>
                <a:gd name="T14" fmla="*/ 0 w 215"/>
                <a:gd name="T15" fmla="*/ 1 h 192"/>
                <a:gd name="T16" fmla="*/ 0 w 215"/>
                <a:gd name="T17" fmla="*/ 1 h 192"/>
                <a:gd name="T18" fmla="*/ 0 w 215"/>
                <a:gd name="T19" fmla="*/ 1 h 192"/>
                <a:gd name="T20" fmla="*/ 0 w 215"/>
                <a:gd name="T21" fmla="*/ 1 h 192"/>
                <a:gd name="T22" fmla="*/ 0 w 215"/>
                <a:gd name="T23" fmla="*/ 1 h 192"/>
                <a:gd name="T24" fmla="*/ 0 w 215"/>
                <a:gd name="T25" fmla="*/ 1 h 192"/>
                <a:gd name="T26" fmla="*/ 0 w 215"/>
                <a:gd name="T27" fmla="*/ 1 h 192"/>
                <a:gd name="T28" fmla="*/ 0 w 215"/>
                <a:gd name="T29" fmla="*/ 1 h 192"/>
                <a:gd name="T30" fmla="*/ 0 w 215"/>
                <a:gd name="T31" fmla="*/ 1 h 192"/>
                <a:gd name="T32" fmla="*/ 0 w 215"/>
                <a:gd name="T33" fmla="*/ 1 h 192"/>
                <a:gd name="T34" fmla="*/ 0 w 215"/>
                <a:gd name="T35" fmla="*/ 1 h 192"/>
                <a:gd name="T36" fmla="*/ 0 w 215"/>
                <a:gd name="T37" fmla="*/ 1 h 192"/>
                <a:gd name="T38" fmla="*/ 0 w 215"/>
                <a:gd name="T39" fmla="*/ 1 h 192"/>
                <a:gd name="T40" fmla="*/ 0 w 215"/>
                <a:gd name="T41" fmla="*/ 1 h 192"/>
                <a:gd name="T42" fmla="*/ 0 w 215"/>
                <a:gd name="T43" fmla="*/ 1 h 192"/>
                <a:gd name="T44" fmla="*/ 0 w 215"/>
                <a:gd name="T45" fmla="*/ 1 h 192"/>
                <a:gd name="T46" fmla="*/ 0 w 215"/>
                <a:gd name="T47" fmla="*/ 1 h 192"/>
                <a:gd name="T48" fmla="*/ 0 w 215"/>
                <a:gd name="T49" fmla="*/ 1 h 192"/>
                <a:gd name="T50" fmla="*/ 0 w 215"/>
                <a:gd name="T51" fmla="*/ 1 h 192"/>
                <a:gd name="T52" fmla="*/ 0 w 215"/>
                <a:gd name="T53" fmla="*/ 0 h 192"/>
                <a:gd name="T54" fmla="*/ 0 w 215"/>
                <a:gd name="T55" fmla="*/ 1 h 192"/>
                <a:gd name="T56" fmla="*/ 0 w 215"/>
                <a:gd name="T57" fmla="*/ 1 h 192"/>
                <a:gd name="T58" fmla="*/ 0 w 215"/>
                <a:gd name="T59" fmla="*/ 1 h 192"/>
                <a:gd name="T60" fmla="*/ 0 w 215"/>
                <a:gd name="T61" fmla="*/ 1 h 192"/>
                <a:gd name="T62" fmla="*/ 0 w 215"/>
                <a:gd name="T63" fmla="*/ 1 h 192"/>
                <a:gd name="T64" fmla="*/ 0 w 215"/>
                <a:gd name="T65" fmla="*/ 1 h 192"/>
                <a:gd name="T66" fmla="*/ 0 w 215"/>
                <a:gd name="T67" fmla="*/ 1 h 192"/>
                <a:gd name="T68" fmla="*/ 0 w 215"/>
                <a:gd name="T69" fmla="*/ 1 h 192"/>
                <a:gd name="T70" fmla="*/ 0 w 215"/>
                <a:gd name="T71" fmla="*/ 1 h 192"/>
                <a:gd name="T72" fmla="*/ 0 w 215"/>
                <a:gd name="T73" fmla="*/ 1 h 192"/>
                <a:gd name="T74" fmla="*/ 0 w 215"/>
                <a:gd name="T75" fmla="*/ 1 h 192"/>
                <a:gd name="T76" fmla="*/ 0 w 215"/>
                <a:gd name="T77" fmla="*/ 1 h 192"/>
                <a:gd name="T78" fmla="*/ 0 w 215"/>
                <a:gd name="T79" fmla="*/ 1 h 192"/>
                <a:gd name="T80" fmla="*/ 0 w 215"/>
                <a:gd name="T81" fmla="*/ 1 h 192"/>
                <a:gd name="T82" fmla="*/ 0 w 215"/>
                <a:gd name="T83" fmla="*/ 1 h 192"/>
                <a:gd name="T84" fmla="*/ 0 w 215"/>
                <a:gd name="T85" fmla="*/ 1 h 192"/>
                <a:gd name="T86" fmla="*/ 0 w 215"/>
                <a:gd name="T87" fmla="*/ 1 h 192"/>
                <a:gd name="T88" fmla="*/ 0 w 215"/>
                <a:gd name="T89" fmla="*/ 1 h 192"/>
                <a:gd name="T90" fmla="*/ 0 w 215"/>
                <a:gd name="T91" fmla="*/ 1 h 192"/>
                <a:gd name="T92" fmla="*/ 0 w 215"/>
                <a:gd name="T93" fmla="*/ 1 h 192"/>
                <a:gd name="T94" fmla="*/ 0 w 215"/>
                <a:gd name="T95" fmla="*/ 1 h 192"/>
                <a:gd name="T96" fmla="*/ 0 w 215"/>
                <a:gd name="T97" fmla="*/ 1 h 192"/>
                <a:gd name="T98" fmla="*/ 0 w 215"/>
                <a:gd name="T99" fmla="*/ 1 h 192"/>
                <a:gd name="T100" fmla="*/ 0 w 215"/>
                <a:gd name="T101" fmla="*/ 1 h 192"/>
                <a:gd name="T102" fmla="*/ 0 w 215"/>
                <a:gd name="T103" fmla="*/ 1 h 1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15"/>
                <a:gd name="T157" fmla="*/ 0 h 192"/>
                <a:gd name="T158" fmla="*/ 215 w 215"/>
                <a:gd name="T159" fmla="*/ 192 h 1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15" h="192">
                  <a:moveTo>
                    <a:pt x="0" y="192"/>
                  </a:moveTo>
                  <a:lnTo>
                    <a:pt x="6" y="184"/>
                  </a:lnTo>
                  <a:lnTo>
                    <a:pt x="15" y="177"/>
                  </a:lnTo>
                  <a:lnTo>
                    <a:pt x="21" y="171"/>
                  </a:lnTo>
                  <a:lnTo>
                    <a:pt x="28" y="167"/>
                  </a:lnTo>
                  <a:lnTo>
                    <a:pt x="36" y="160"/>
                  </a:lnTo>
                  <a:lnTo>
                    <a:pt x="46" y="156"/>
                  </a:lnTo>
                  <a:lnTo>
                    <a:pt x="53" y="148"/>
                  </a:lnTo>
                  <a:lnTo>
                    <a:pt x="61" y="141"/>
                  </a:lnTo>
                  <a:lnTo>
                    <a:pt x="68" y="133"/>
                  </a:lnTo>
                  <a:lnTo>
                    <a:pt x="80" y="125"/>
                  </a:lnTo>
                  <a:lnTo>
                    <a:pt x="87" y="118"/>
                  </a:lnTo>
                  <a:lnTo>
                    <a:pt x="99" y="110"/>
                  </a:lnTo>
                  <a:lnTo>
                    <a:pt x="108" y="103"/>
                  </a:lnTo>
                  <a:lnTo>
                    <a:pt x="118" y="95"/>
                  </a:lnTo>
                  <a:lnTo>
                    <a:pt x="127" y="87"/>
                  </a:lnTo>
                  <a:lnTo>
                    <a:pt x="135" y="80"/>
                  </a:lnTo>
                  <a:lnTo>
                    <a:pt x="144" y="72"/>
                  </a:lnTo>
                  <a:lnTo>
                    <a:pt x="154" y="64"/>
                  </a:lnTo>
                  <a:lnTo>
                    <a:pt x="162" y="57"/>
                  </a:lnTo>
                  <a:lnTo>
                    <a:pt x="169" y="49"/>
                  </a:lnTo>
                  <a:lnTo>
                    <a:pt x="177" y="42"/>
                  </a:lnTo>
                  <a:lnTo>
                    <a:pt x="184" y="36"/>
                  </a:lnTo>
                  <a:lnTo>
                    <a:pt x="196" y="23"/>
                  </a:lnTo>
                  <a:lnTo>
                    <a:pt x="207" y="13"/>
                  </a:lnTo>
                  <a:lnTo>
                    <a:pt x="213" y="4"/>
                  </a:lnTo>
                  <a:lnTo>
                    <a:pt x="215" y="0"/>
                  </a:lnTo>
                  <a:lnTo>
                    <a:pt x="207" y="6"/>
                  </a:lnTo>
                  <a:lnTo>
                    <a:pt x="201" y="11"/>
                  </a:lnTo>
                  <a:lnTo>
                    <a:pt x="194" y="19"/>
                  </a:lnTo>
                  <a:lnTo>
                    <a:pt x="188" y="25"/>
                  </a:lnTo>
                  <a:lnTo>
                    <a:pt x="173" y="36"/>
                  </a:lnTo>
                  <a:lnTo>
                    <a:pt x="162" y="49"/>
                  </a:lnTo>
                  <a:lnTo>
                    <a:pt x="154" y="53"/>
                  </a:lnTo>
                  <a:lnTo>
                    <a:pt x="146" y="61"/>
                  </a:lnTo>
                  <a:lnTo>
                    <a:pt x="141" y="64"/>
                  </a:lnTo>
                  <a:lnTo>
                    <a:pt x="133" y="72"/>
                  </a:lnTo>
                  <a:lnTo>
                    <a:pt x="120" y="84"/>
                  </a:lnTo>
                  <a:lnTo>
                    <a:pt x="106" y="95"/>
                  </a:lnTo>
                  <a:lnTo>
                    <a:pt x="99" y="101"/>
                  </a:lnTo>
                  <a:lnTo>
                    <a:pt x="91" y="106"/>
                  </a:lnTo>
                  <a:lnTo>
                    <a:pt x="85" y="112"/>
                  </a:lnTo>
                  <a:lnTo>
                    <a:pt x="80" y="118"/>
                  </a:lnTo>
                  <a:lnTo>
                    <a:pt x="72" y="123"/>
                  </a:lnTo>
                  <a:lnTo>
                    <a:pt x="65" y="129"/>
                  </a:lnTo>
                  <a:lnTo>
                    <a:pt x="57" y="135"/>
                  </a:lnTo>
                  <a:lnTo>
                    <a:pt x="51" y="141"/>
                  </a:lnTo>
                  <a:lnTo>
                    <a:pt x="38" y="152"/>
                  </a:lnTo>
                  <a:lnTo>
                    <a:pt x="25" y="165"/>
                  </a:lnTo>
                  <a:lnTo>
                    <a:pt x="11" y="179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F6F08"/>
                </a:buClr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-106" charset="-128"/>
                <a:ea typeface="ＭＳ Ｐゴシック" pitchFamily="-106" charset="-128"/>
                <a:cs typeface="+mn-cs"/>
              </a:endParaRPr>
            </a:p>
          </p:txBody>
        </p:sp>
        <p:sp>
          <p:nvSpPr>
            <p:cNvPr id="44" name="Freeform 45"/>
            <p:cNvSpPr>
              <a:spLocks/>
            </p:cNvSpPr>
            <p:nvPr/>
          </p:nvSpPr>
          <p:spPr bwMode="auto">
            <a:xfrm>
              <a:off x="2139" y="1185"/>
              <a:ext cx="1594" cy="360"/>
            </a:xfrm>
            <a:custGeom>
              <a:avLst/>
              <a:gdLst>
                <a:gd name="T0" fmla="*/ 0 w 3187"/>
                <a:gd name="T1" fmla="*/ 1 h 720"/>
                <a:gd name="T2" fmla="*/ 0 w 3187"/>
                <a:gd name="T3" fmla="*/ 1 h 720"/>
                <a:gd name="T4" fmla="*/ 0 w 3187"/>
                <a:gd name="T5" fmla="*/ 1 h 720"/>
                <a:gd name="T6" fmla="*/ 0 w 3187"/>
                <a:gd name="T7" fmla="*/ 1 h 720"/>
                <a:gd name="T8" fmla="*/ 0 w 3187"/>
                <a:gd name="T9" fmla="*/ 1 h 720"/>
                <a:gd name="T10" fmla="*/ 0 w 3187"/>
                <a:gd name="T11" fmla="*/ 1 h 720"/>
                <a:gd name="T12" fmla="*/ 0 w 3187"/>
                <a:gd name="T13" fmla="*/ 1 h 720"/>
                <a:gd name="T14" fmla="*/ 0 w 3187"/>
                <a:gd name="T15" fmla="*/ 1 h 720"/>
                <a:gd name="T16" fmla="*/ 0 w 3187"/>
                <a:gd name="T17" fmla="*/ 1 h 720"/>
                <a:gd name="T18" fmla="*/ 0 w 3187"/>
                <a:gd name="T19" fmla="*/ 1 h 720"/>
                <a:gd name="T20" fmla="*/ 0 w 3187"/>
                <a:gd name="T21" fmla="*/ 1 h 720"/>
                <a:gd name="T22" fmla="*/ 0 w 3187"/>
                <a:gd name="T23" fmla="*/ 1 h 720"/>
                <a:gd name="T24" fmla="*/ 0 w 3187"/>
                <a:gd name="T25" fmla="*/ 1 h 720"/>
                <a:gd name="T26" fmla="*/ 0 w 3187"/>
                <a:gd name="T27" fmla="*/ 1 h 720"/>
                <a:gd name="T28" fmla="*/ 0 w 3187"/>
                <a:gd name="T29" fmla="*/ 1 h 720"/>
                <a:gd name="T30" fmla="*/ 1 w 3187"/>
                <a:gd name="T31" fmla="*/ 1 h 720"/>
                <a:gd name="T32" fmla="*/ 1 w 3187"/>
                <a:gd name="T33" fmla="*/ 1 h 720"/>
                <a:gd name="T34" fmla="*/ 1 w 3187"/>
                <a:gd name="T35" fmla="*/ 1 h 720"/>
                <a:gd name="T36" fmla="*/ 1 w 3187"/>
                <a:gd name="T37" fmla="*/ 1 h 720"/>
                <a:gd name="T38" fmla="*/ 1 w 3187"/>
                <a:gd name="T39" fmla="*/ 1 h 720"/>
                <a:gd name="T40" fmla="*/ 1 w 3187"/>
                <a:gd name="T41" fmla="*/ 1 h 720"/>
                <a:gd name="T42" fmla="*/ 1 w 3187"/>
                <a:gd name="T43" fmla="*/ 1 h 720"/>
                <a:gd name="T44" fmla="*/ 1 w 3187"/>
                <a:gd name="T45" fmla="*/ 1 h 720"/>
                <a:gd name="T46" fmla="*/ 1 w 3187"/>
                <a:gd name="T47" fmla="*/ 1 h 720"/>
                <a:gd name="T48" fmla="*/ 2 w 3187"/>
                <a:gd name="T49" fmla="*/ 1 h 720"/>
                <a:gd name="T50" fmla="*/ 2 w 3187"/>
                <a:gd name="T51" fmla="*/ 1 h 720"/>
                <a:gd name="T52" fmla="*/ 3 w 3187"/>
                <a:gd name="T53" fmla="*/ 1 h 720"/>
                <a:gd name="T54" fmla="*/ 3 w 3187"/>
                <a:gd name="T55" fmla="*/ 1 h 720"/>
                <a:gd name="T56" fmla="*/ 3 w 3187"/>
                <a:gd name="T57" fmla="*/ 1 h 720"/>
                <a:gd name="T58" fmla="*/ 4 w 3187"/>
                <a:gd name="T59" fmla="*/ 1 h 720"/>
                <a:gd name="T60" fmla="*/ 4 w 3187"/>
                <a:gd name="T61" fmla="*/ 1 h 720"/>
                <a:gd name="T62" fmla="*/ 4 w 3187"/>
                <a:gd name="T63" fmla="*/ 1 h 720"/>
                <a:gd name="T64" fmla="*/ 4 w 3187"/>
                <a:gd name="T65" fmla="*/ 1 h 720"/>
                <a:gd name="T66" fmla="*/ 5 w 3187"/>
                <a:gd name="T67" fmla="*/ 1 h 720"/>
                <a:gd name="T68" fmla="*/ 5 w 3187"/>
                <a:gd name="T69" fmla="*/ 1 h 720"/>
                <a:gd name="T70" fmla="*/ 5 w 3187"/>
                <a:gd name="T71" fmla="*/ 1 h 720"/>
                <a:gd name="T72" fmla="*/ 5 w 3187"/>
                <a:gd name="T73" fmla="*/ 1 h 720"/>
                <a:gd name="T74" fmla="*/ 5 w 3187"/>
                <a:gd name="T75" fmla="*/ 1 h 720"/>
                <a:gd name="T76" fmla="*/ 5 w 3187"/>
                <a:gd name="T77" fmla="*/ 1 h 720"/>
                <a:gd name="T78" fmla="*/ 5 w 3187"/>
                <a:gd name="T79" fmla="*/ 1 h 720"/>
                <a:gd name="T80" fmla="*/ 5 w 3187"/>
                <a:gd name="T81" fmla="*/ 1 h 720"/>
                <a:gd name="T82" fmla="*/ 5 w 3187"/>
                <a:gd name="T83" fmla="*/ 1 h 720"/>
                <a:gd name="T84" fmla="*/ 5 w 3187"/>
                <a:gd name="T85" fmla="*/ 1 h 720"/>
                <a:gd name="T86" fmla="*/ 5 w 3187"/>
                <a:gd name="T87" fmla="*/ 1 h 720"/>
                <a:gd name="T88" fmla="*/ 6 w 3187"/>
                <a:gd name="T89" fmla="*/ 1 h 720"/>
                <a:gd name="T90" fmla="*/ 6 w 3187"/>
                <a:gd name="T91" fmla="*/ 1 h 720"/>
                <a:gd name="T92" fmla="*/ 5 w 3187"/>
                <a:gd name="T93" fmla="*/ 1 h 720"/>
                <a:gd name="T94" fmla="*/ 5 w 3187"/>
                <a:gd name="T95" fmla="*/ 1 h 720"/>
                <a:gd name="T96" fmla="*/ 5 w 3187"/>
                <a:gd name="T97" fmla="*/ 1 h 720"/>
                <a:gd name="T98" fmla="*/ 5 w 3187"/>
                <a:gd name="T99" fmla="*/ 1 h 720"/>
                <a:gd name="T100" fmla="*/ 5 w 3187"/>
                <a:gd name="T101" fmla="*/ 1 h 720"/>
                <a:gd name="T102" fmla="*/ 6 w 3187"/>
                <a:gd name="T103" fmla="*/ 1 h 720"/>
                <a:gd name="T104" fmla="*/ 5 w 3187"/>
                <a:gd name="T105" fmla="*/ 1 h 720"/>
                <a:gd name="T106" fmla="*/ 5 w 3187"/>
                <a:gd name="T107" fmla="*/ 1 h 720"/>
                <a:gd name="T108" fmla="*/ 4 w 3187"/>
                <a:gd name="T109" fmla="*/ 1 h 720"/>
                <a:gd name="T110" fmla="*/ 3 w 3187"/>
                <a:gd name="T111" fmla="*/ 1 h 720"/>
                <a:gd name="T112" fmla="*/ 2 w 3187"/>
                <a:gd name="T113" fmla="*/ 0 h 720"/>
                <a:gd name="T114" fmla="*/ 2 w 3187"/>
                <a:gd name="T115" fmla="*/ 1 h 720"/>
                <a:gd name="T116" fmla="*/ 1 w 3187"/>
                <a:gd name="T117" fmla="*/ 1 h 720"/>
                <a:gd name="T118" fmla="*/ 1 w 3187"/>
                <a:gd name="T119" fmla="*/ 1 h 720"/>
                <a:gd name="T120" fmla="*/ 0 w 3187"/>
                <a:gd name="T121" fmla="*/ 1 h 720"/>
                <a:gd name="T122" fmla="*/ 0 w 3187"/>
                <a:gd name="T123" fmla="*/ 1 h 7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187"/>
                <a:gd name="T187" fmla="*/ 0 h 720"/>
                <a:gd name="T188" fmla="*/ 3187 w 3187"/>
                <a:gd name="T189" fmla="*/ 720 h 7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187" h="720">
                  <a:moveTo>
                    <a:pt x="0" y="430"/>
                  </a:moveTo>
                  <a:lnTo>
                    <a:pt x="10" y="422"/>
                  </a:lnTo>
                  <a:lnTo>
                    <a:pt x="19" y="416"/>
                  </a:lnTo>
                  <a:lnTo>
                    <a:pt x="29" y="409"/>
                  </a:lnTo>
                  <a:lnTo>
                    <a:pt x="38" y="405"/>
                  </a:lnTo>
                  <a:lnTo>
                    <a:pt x="46" y="401"/>
                  </a:lnTo>
                  <a:lnTo>
                    <a:pt x="53" y="397"/>
                  </a:lnTo>
                  <a:lnTo>
                    <a:pt x="61" y="395"/>
                  </a:lnTo>
                  <a:lnTo>
                    <a:pt x="71" y="393"/>
                  </a:lnTo>
                  <a:lnTo>
                    <a:pt x="78" y="390"/>
                  </a:lnTo>
                  <a:lnTo>
                    <a:pt x="86" y="386"/>
                  </a:lnTo>
                  <a:lnTo>
                    <a:pt x="93" y="382"/>
                  </a:lnTo>
                  <a:lnTo>
                    <a:pt x="103" y="378"/>
                  </a:lnTo>
                  <a:lnTo>
                    <a:pt x="110" y="374"/>
                  </a:lnTo>
                  <a:lnTo>
                    <a:pt x="122" y="369"/>
                  </a:lnTo>
                  <a:lnTo>
                    <a:pt x="131" y="363"/>
                  </a:lnTo>
                  <a:lnTo>
                    <a:pt x="145" y="357"/>
                  </a:lnTo>
                  <a:lnTo>
                    <a:pt x="211" y="314"/>
                  </a:lnTo>
                  <a:lnTo>
                    <a:pt x="225" y="306"/>
                  </a:lnTo>
                  <a:lnTo>
                    <a:pt x="236" y="298"/>
                  </a:lnTo>
                  <a:lnTo>
                    <a:pt x="247" y="291"/>
                  </a:lnTo>
                  <a:lnTo>
                    <a:pt x="261" y="283"/>
                  </a:lnTo>
                  <a:lnTo>
                    <a:pt x="272" y="276"/>
                  </a:lnTo>
                  <a:lnTo>
                    <a:pt x="283" y="268"/>
                  </a:lnTo>
                  <a:lnTo>
                    <a:pt x="295" y="262"/>
                  </a:lnTo>
                  <a:lnTo>
                    <a:pt x="308" y="257"/>
                  </a:lnTo>
                  <a:lnTo>
                    <a:pt x="320" y="249"/>
                  </a:lnTo>
                  <a:lnTo>
                    <a:pt x="333" y="245"/>
                  </a:lnTo>
                  <a:lnTo>
                    <a:pt x="344" y="238"/>
                  </a:lnTo>
                  <a:lnTo>
                    <a:pt x="356" y="234"/>
                  </a:lnTo>
                  <a:lnTo>
                    <a:pt x="369" y="226"/>
                  </a:lnTo>
                  <a:lnTo>
                    <a:pt x="382" y="222"/>
                  </a:lnTo>
                  <a:lnTo>
                    <a:pt x="388" y="218"/>
                  </a:lnTo>
                  <a:lnTo>
                    <a:pt x="394" y="217"/>
                  </a:lnTo>
                  <a:lnTo>
                    <a:pt x="401" y="215"/>
                  </a:lnTo>
                  <a:lnTo>
                    <a:pt x="409" y="213"/>
                  </a:lnTo>
                  <a:lnTo>
                    <a:pt x="443" y="218"/>
                  </a:lnTo>
                  <a:lnTo>
                    <a:pt x="432" y="218"/>
                  </a:lnTo>
                  <a:lnTo>
                    <a:pt x="422" y="220"/>
                  </a:lnTo>
                  <a:lnTo>
                    <a:pt x="413" y="222"/>
                  </a:lnTo>
                  <a:lnTo>
                    <a:pt x="403" y="226"/>
                  </a:lnTo>
                  <a:lnTo>
                    <a:pt x="394" y="230"/>
                  </a:lnTo>
                  <a:lnTo>
                    <a:pt x="388" y="232"/>
                  </a:lnTo>
                  <a:lnTo>
                    <a:pt x="384" y="234"/>
                  </a:lnTo>
                  <a:lnTo>
                    <a:pt x="379" y="234"/>
                  </a:lnTo>
                  <a:lnTo>
                    <a:pt x="371" y="238"/>
                  </a:lnTo>
                  <a:lnTo>
                    <a:pt x="363" y="241"/>
                  </a:lnTo>
                  <a:lnTo>
                    <a:pt x="356" y="247"/>
                  </a:lnTo>
                  <a:lnTo>
                    <a:pt x="344" y="251"/>
                  </a:lnTo>
                  <a:lnTo>
                    <a:pt x="333" y="257"/>
                  </a:lnTo>
                  <a:lnTo>
                    <a:pt x="322" y="264"/>
                  </a:lnTo>
                  <a:lnTo>
                    <a:pt x="310" y="272"/>
                  </a:lnTo>
                  <a:lnTo>
                    <a:pt x="303" y="276"/>
                  </a:lnTo>
                  <a:lnTo>
                    <a:pt x="297" y="279"/>
                  </a:lnTo>
                  <a:lnTo>
                    <a:pt x="289" y="283"/>
                  </a:lnTo>
                  <a:lnTo>
                    <a:pt x="283" y="287"/>
                  </a:lnTo>
                  <a:lnTo>
                    <a:pt x="276" y="291"/>
                  </a:lnTo>
                  <a:lnTo>
                    <a:pt x="268" y="296"/>
                  </a:lnTo>
                  <a:lnTo>
                    <a:pt x="261" y="300"/>
                  </a:lnTo>
                  <a:lnTo>
                    <a:pt x="255" y="306"/>
                  </a:lnTo>
                  <a:lnTo>
                    <a:pt x="247" y="310"/>
                  </a:lnTo>
                  <a:lnTo>
                    <a:pt x="240" y="314"/>
                  </a:lnTo>
                  <a:lnTo>
                    <a:pt x="232" y="319"/>
                  </a:lnTo>
                  <a:lnTo>
                    <a:pt x="225" y="325"/>
                  </a:lnTo>
                  <a:lnTo>
                    <a:pt x="217" y="329"/>
                  </a:lnTo>
                  <a:lnTo>
                    <a:pt x="209" y="333"/>
                  </a:lnTo>
                  <a:lnTo>
                    <a:pt x="202" y="338"/>
                  </a:lnTo>
                  <a:lnTo>
                    <a:pt x="196" y="344"/>
                  </a:lnTo>
                  <a:lnTo>
                    <a:pt x="188" y="348"/>
                  </a:lnTo>
                  <a:lnTo>
                    <a:pt x="181" y="353"/>
                  </a:lnTo>
                  <a:lnTo>
                    <a:pt x="173" y="359"/>
                  </a:lnTo>
                  <a:lnTo>
                    <a:pt x="166" y="363"/>
                  </a:lnTo>
                  <a:lnTo>
                    <a:pt x="158" y="367"/>
                  </a:lnTo>
                  <a:lnTo>
                    <a:pt x="150" y="373"/>
                  </a:lnTo>
                  <a:lnTo>
                    <a:pt x="143" y="378"/>
                  </a:lnTo>
                  <a:lnTo>
                    <a:pt x="135" y="382"/>
                  </a:lnTo>
                  <a:lnTo>
                    <a:pt x="128" y="386"/>
                  </a:lnTo>
                  <a:lnTo>
                    <a:pt x="120" y="392"/>
                  </a:lnTo>
                  <a:lnTo>
                    <a:pt x="114" y="397"/>
                  </a:lnTo>
                  <a:lnTo>
                    <a:pt x="107" y="401"/>
                  </a:lnTo>
                  <a:lnTo>
                    <a:pt x="95" y="411"/>
                  </a:lnTo>
                  <a:lnTo>
                    <a:pt x="84" y="420"/>
                  </a:lnTo>
                  <a:lnTo>
                    <a:pt x="71" y="428"/>
                  </a:lnTo>
                  <a:lnTo>
                    <a:pt x="61" y="437"/>
                  </a:lnTo>
                  <a:lnTo>
                    <a:pt x="50" y="445"/>
                  </a:lnTo>
                  <a:lnTo>
                    <a:pt x="42" y="454"/>
                  </a:lnTo>
                  <a:lnTo>
                    <a:pt x="34" y="460"/>
                  </a:lnTo>
                  <a:lnTo>
                    <a:pt x="29" y="468"/>
                  </a:lnTo>
                  <a:lnTo>
                    <a:pt x="23" y="473"/>
                  </a:lnTo>
                  <a:lnTo>
                    <a:pt x="21" y="479"/>
                  </a:lnTo>
                  <a:lnTo>
                    <a:pt x="23" y="485"/>
                  </a:lnTo>
                  <a:lnTo>
                    <a:pt x="25" y="496"/>
                  </a:lnTo>
                  <a:lnTo>
                    <a:pt x="27" y="508"/>
                  </a:lnTo>
                  <a:lnTo>
                    <a:pt x="29" y="519"/>
                  </a:lnTo>
                  <a:lnTo>
                    <a:pt x="31" y="527"/>
                  </a:lnTo>
                  <a:lnTo>
                    <a:pt x="34" y="530"/>
                  </a:lnTo>
                  <a:lnTo>
                    <a:pt x="38" y="527"/>
                  </a:lnTo>
                  <a:lnTo>
                    <a:pt x="42" y="525"/>
                  </a:lnTo>
                  <a:lnTo>
                    <a:pt x="46" y="517"/>
                  </a:lnTo>
                  <a:lnTo>
                    <a:pt x="53" y="508"/>
                  </a:lnTo>
                  <a:lnTo>
                    <a:pt x="59" y="496"/>
                  </a:lnTo>
                  <a:lnTo>
                    <a:pt x="67" y="485"/>
                  </a:lnTo>
                  <a:lnTo>
                    <a:pt x="76" y="473"/>
                  </a:lnTo>
                  <a:lnTo>
                    <a:pt x="88" y="464"/>
                  </a:lnTo>
                  <a:lnTo>
                    <a:pt x="99" y="454"/>
                  </a:lnTo>
                  <a:lnTo>
                    <a:pt x="112" y="447"/>
                  </a:lnTo>
                  <a:lnTo>
                    <a:pt x="118" y="443"/>
                  </a:lnTo>
                  <a:lnTo>
                    <a:pt x="126" y="439"/>
                  </a:lnTo>
                  <a:lnTo>
                    <a:pt x="133" y="435"/>
                  </a:lnTo>
                  <a:lnTo>
                    <a:pt x="141" y="430"/>
                  </a:lnTo>
                  <a:lnTo>
                    <a:pt x="147" y="428"/>
                  </a:lnTo>
                  <a:lnTo>
                    <a:pt x="152" y="424"/>
                  </a:lnTo>
                  <a:lnTo>
                    <a:pt x="160" y="420"/>
                  </a:lnTo>
                  <a:lnTo>
                    <a:pt x="168" y="416"/>
                  </a:lnTo>
                  <a:lnTo>
                    <a:pt x="175" y="412"/>
                  </a:lnTo>
                  <a:lnTo>
                    <a:pt x="183" y="411"/>
                  </a:lnTo>
                  <a:lnTo>
                    <a:pt x="190" y="409"/>
                  </a:lnTo>
                  <a:lnTo>
                    <a:pt x="198" y="405"/>
                  </a:lnTo>
                  <a:lnTo>
                    <a:pt x="204" y="401"/>
                  </a:lnTo>
                  <a:lnTo>
                    <a:pt x="211" y="399"/>
                  </a:lnTo>
                  <a:lnTo>
                    <a:pt x="217" y="397"/>
                  </a:lnTo>
                  <a:lnTo>
                    <a:pt x="225" y="393"/>
                  </a:lnTo>
                  <a:lnTo>
                    <a:pt x="238" y="390"/>
                  </a:lnTo>
                  <a:lnTo>
                    <a:pt x="251" y="386"/>
                  </a:lnTo>
                  <a:lnTo>
                    <a:pt x="348" y="338"/>
                  </a:lnTo>
                  <a:lnTo>
                    <a:pt x="323" y="378"/>
                  </a:lnTo>
                  <a:lnTo>
                    <a:pt x="316" y="374"/>
                  </a:lnTo>
                  <a:lnTo>
                    <a:pt x="308" y="378"/>
                  </a:lnTo>
                  <a:lnTo>
                    <a:pt x="303" y="382"/>
                  </a:lnTo>
                  <a:lnTo>
                    <a:pt x="295" y="386"/>
                  </a:lnTo>
                  <a:lnTo>
                    <a:pt x="287" y="393"/>
                  </a:lnTo>
                  <a:lnTo>
                    <a:pt x="276" y="397"/>
                  </a:lnTo>
                  <a:lnTo>
                    <a:pt x="268" y="403"/>
                  </a:lnTo>
                  <a:lnTo>
                    <a:pt x="259" y="411"/>
                  </a:lnTo>
                  <a:lnTo>
                    <a:pt x="249" y="418"/>
                  </a:lnTo>
                  <a:lnTo>
                    <a:pt x="238" y="426"/>
                  </a:lnTo>
                  <a:lnTo>
                    <a:pt x="226" y="433"/>
                  </a:lnTo>
                  <a:lnTo>
                    <a:pt x="217" y="441"/>
                  </a:lnTo>
                  <a:lnTo>
                    <a:pt x="206" y="450"/>
                  </a:lnTo>
                  <a:lnTo>
                    <a:pt x="194" y="458"/>
                  </a:lnTo>
                  <a:lnTo>
                    <a:pt x="185" y="466"/>
                  </a:lnTo>
                  <a:lnTo>
                    <a:pt x="173" y="475"/>
                  </a:lnTo>
                  <a:lnTo>
                    <a:pt x="164" y="485"/>
                  </a:lnTo>
                  <a:lnTo>
                    <a:pt x="152" y="492"/>
                  </a:lnTo>
                  <a:lnTo>
                    <a:pt x="141" y="502"/>
                  </a:lnTo>
                  <a:lnTo>
                    <a:pt x="130" y="511"/>
                  </a:lnTo>
                  <a:lnTo>
                    <a:pt x="122" y="521"/>
                  </a:lnTo>
                  <a:lnTo>
                    <a:pt x="110" y="528"/>
                  </a:lnTo>
                  <a:lnTo>
                    <a:pt x="103" y="538"/>
                  </a:lnTo>
                  <a:lnTo>
                    <a:pt x="93" y="546"/>
                  </a:lnTo>
                  <a:lnTo>
                    <a:pt x="88" y="557"/>
                  </a:lnTo>
                  <a:lnTo>
                    <a:pt x="80" y="565"/>
                  </a:lnTo>
                  <a:lnTo>
                    <a:pt x="72" y="572"/>
                  </a:lnTo>
                  <a:lnTo>
                    <a:pt x="69" y="582"/>
                  </a:lnTo>
                  <a:lnTo>
                    <a:pt x="65" y="591"/>
                  </a:lnTo>
                  <a:lnTo>
                    <a:pt x="61" y="599"/>
                  </a:lnTo>
                  <a:lnTo>
                    <a:pt x="61" y="604"/>
                  </a:lnTo>
                  <a:lnTo>
                    <a:pt x="59" y="612"/>
                  </a:lnTo>
                  <a:lnTo>
                    <a:pt x="61" y="620"/>
                  </a:lnTo>
                  <a:lnTo>
                    <a:pt x="71" y="616"/>
                  </a:lnTo>
                  <a:lnTo>
                    <a:pt x="82" y="612"/>
                  </a:lnTo>
                  <a:lnTo>
                    <a:pt x="91" y="608"/>
                  </a:lnTo>
                  <a:lnTo>
                    <a:pt x="103" y="604"/>
                  </a:lnTo>
                  <a:lnTo>
                    <a:pt x="112" y="601"/>
                  </a:lnTo>
                  <a:lnTo>
                    <a:pt x="122" y="597"/>
                  </a:lnTo>
                  <a:lnTo>
                    <a:pt x="130" y="591"/>
                  </a:lnTo>
                  <a:lnTo>
                    <a:pt x="139" y="587"/>
                  </a:lnTo>
                  <a:lnTo>
                    <a:pt x="147" y="582"/>
                  </a:lnTo>
                  <a:lnTo>
                    <a:pt x="154" y="578"/>
                  </a:lnTo>
                  <a:lnTo>
                    <a:pt x="162" y="572"/>
                  </a:lnTo>
                  <a:lnTo>
                    <a:pt x="169" y="566"/>
                  </a:lnTo>
                  <a:lnTo>
                    <a:pt x="175" y="563"/>
                  </a:lnTo>
                  <a:lnTo>
                    <a:pt x="183" y="557"/>
                  </a:lnTo>
                  <a:lnTo>
                    <a:pt x="190" y="551"/>
                  </a:lnTo>
                  <a:lnTo>
                    <a:pt x="198" y="549"/>
                  </a:lnTo>
                  <a:lnTo>
                    <a:pt x="209" y="538"/>
                  </a:lnTo>
                  <a:lnTo>
                    <a:pt x="225" y="528"/>
                  </a:lnTo>
                  <a:lnTo>
                    <a:pt x="230" y="523"/>
                  </a:lnTo>
                  <a:lnTo>
                    <a:pt x="238" y="517"/>
                  </a:lnTo>
                  <a:lnTo>
                    <a:pt x="245" y="515"/>
                  </a:lnTo>
                  <a:lnTo>
                    <a:pt x="253" y="511"/>
                  </a:lnTo>
                  <a:lnTo>
                    <a:pt x="261" y="508"/>
                  </a:lnTo>
                  <a:lnTo>
                    <a:pt x="268" y="504"/>
                  </a:lnTo>
                  <a:lnTo>
                    <a:pt x="276" y="498"/>
                  </a:lnTo>
                  <a:lnTo>
                    <a:pt x="283" y="496"/>
                  </a:lnTo>
                  <a:lnTo>
                    <a:pt x="293" y="492"/>
                  </a:lnTo>
                  <a:lnTo>
                    <a:pt x="303" y="490"/>
                  </a:lnTo>
                  <a:lnTo>
                    <a:pt x="312" y="488"/>
                  </a:lnTo>
                  <a:lnTo>
                    <a:pt x="323" y="487"/>
                  </a:lnTo>
                  <a:lnTo>
                    <a:pt x="322" y="492"/>
                  </a:lnTo>
                  <a:lnTo>
                    <a:pt x="316" y="500"/>
                  </a:lnTo>
                  <a:lnTo>
                    <a:pt x="306" y="508"/>
                  </a:lnTo>
                  <a:lnTo>
                    <a:pt x="299" y="517"/>
                  </a:lnTo>
                  <a:lnTo>
                    <a:pt x="289" y="525"/>
                  </a:lnTo>
                  <a:lnTo>
                    <a:pt x="282" y="534"/>
                  </a:lnTo>
                  <a:lnTo>
                    <a:pt x="272" y="542"/>
                  </a:lnTo>
                  <a:lnTo>
                    <a:pt x="268" y="549"/>
                  </a:lnTo>
                  <a:lnTo>
                    <a:pt x="278" y="551"/>
                  </a:lnTo>
                  <a:lnTo>
                    <a:pt x="291" y="553"/>
                  </a:lnTo>
                  <a:lnTo>
                    <a:pt x="299" y="551"/>
                  </a:lnTo>
                  <a:lnTo>
                    <a:pt x="306" y="551"/>
                  </a:lnTo>
                  <a:lnTo>
                    <a:pt x="310" y="549"/>
                  </a:lnTo>
                  <a:lnTo>
                    <a:pt x="316" y="549"/>
                  </a:lnTo>
                  <a:lnTo>
                    <a:pt x="323" y="540"/>
                  </a:lnTo>
                  <a:lnTo>
                    <a:pt x="333" y="532"/>
                  </a:lnTo>
                  <a:lnTo>
                    <a:pt x="342" y="525"/>
                  </a:lnTo>
                  <a:lnTo>
                    <a:pt x="352" y="517"/>
                  </a:lnTo>
                  <a:lnTo>
                    <a:pt x="361" y="511"/>
                  </a:lnTo>
                  <a:lnTo>
                    <a:pt x="371" y="506"/>
                  </a:lnTo>
                  <a:lnTo>
                    <a:pt x="380" y="498"/>
                  </a:lnTo>
                  <a:lnTo>
                    <a:pt x="392" y="494"/>
                  </a:lnTo>
                  <a:lnTo>
                    <a:pt x="401" y="488"/>
                  </a:lnTo>
                  <a:lnTo>
                    <a:pt x="411" y="483"/>
                  </a:lnTo>
                  <a:lnTo>
                    <a:pt x="420" y="477"/>
                  </a:lnTo>
                  <a:lnTo>
                    <a:pt x="432" y="473"/>
                  </a:lnTo>
                  <a:lnTo>
                    <a:pt x="443" y="468"/>
                  </a:lnTo>
                  <a:lnTo>
                    <a:pt x="453" y="462"/>
                  </a:lnTo>
                  <a:lnTo>
                    <a:pt x="462" y="458"/>
                  </a:lnTo>
                  <a:lnTo>
                    <a:pt x="474" y="454"/>
                  </a:lnTo>
                  <a:lnTo>
                    <a:pt x="483" y="447"/>
                  </a:lnTo>
                  <a:lnTo>
                    <a:pt x="495" y="443"/>
                  </a:lnTo>
                  <a:lnTo>
                    <a:pt x="502" y="437"/>
                  </a:lnTo>
                  <a:lnTo>
                    <a:pt x="515" y="433"/>
                  </a:lnTo>
                  <a:lnTo>
                    <a:pt x="523" y="428"/>
                  </a:lnTo>
                  <a:lnTo>
                    <a:pt x="534" y="422"/>
                  </a:lnTo>
                  <a:lnTo>
                    <a:pt x="544" y="416"/>
                  </a:lnTo>
                  <a:lnTo>
                    <a:pt x="555" y="412"/>
                  </a:lnTo>
                  <a:lnTo>
                    <a:pt x="563" y="407"/>
                  </a:lnTo>
                  <a:lnTo>
                    <a:pt x="574" y="401"/>
                  </a:lnTo>
                  <a:lnTo>
                    <a:pt x="584" y="397"/>
                  </a:lnTo>
                  <a:lnTo>
                    <a:pt x="593" y="392"/>
                  </a:lnTo>
                  <a:lnTo>
                    <a:pt x="603" y="386"/>
                  </a:lnTo>
                  <a:lnTo>
                    <a:pt x="612" y="378"/>
                  </a:lnTo>
                  <a:lnTo>
                    <a:pt x="624" y="373"/>
                  </a:lnTo>
                  <a:lnTo>
                    <a:pt x="633" y="367"/>
                  </a:lnTo>
                  <a:lnTo>
                    <a:pt x="641" y="367"/>
                  </a:lnTo>
                  <a:lnTo>
                    <a:pt x="652" y="361"/>
                  </a:lnTo>
                  <a:lnTo>
                    <a:pt x="666" y="355"/>
                  </a:lnTo>
                  <a:lnTo>
                    <a:pt x="673" y="352"/>
                  </a:lnTo>
                  <a:lnTo>
                    <a:pt x="681" y="348"/>
                  </a:lnTo>
                  <a:lnTo>
                    <a:pt x="688" y="346"/>
                  </a:lnTo>
                  <a:lnTo>
                    <a:pt x="698" y="344"/>
                  </a:lnTo>
                  <a:lnTo>
                    <a:pt x="706" y="340"/>
                  </a:lnTo>
                  <a:lnTo>
                    <a:pt x="715" y="336"/>
                  </a:lnTo>
                  <a:lnTo>
                    <a:pt x="723" y="334"/>
                  </a:lnTo>
                  <a:lnTo>
                    <a:pt x="732" y="333"/>
                  </a:lnTo>
                  <a:lnTo>
                    <a:pt x="742" y="329"/>
                  </a:lnTo>
                  <a:lnTo>
                    <a:pt x="751" y="327"/>
                  </a:lnTo>
                  <a:lnTo>
                    <a:pt x="761" y="325"/>
                  </a:lnTo>
                  <a:lnTo>
                    <a:pt x="770" y="323"/>
                  </a:lnTo>
                  <a:lnTo>
                    <a:pt x="778" y="319"/>
                  </a:lnTo>
                  <a:lnTo>
                    <a:pt x="787" y="317"/>
                  </a:lnTo>
                  <a:lnTo>
                    <a:pt x="795" y="315"/>
                  </a:lnTo>
                  <a:lnTo>
                    <a:pt x="806" y="314"/>
                  </a:lnTo>
                  <a:lnTo>
                    <a:pt x="814" y="312"/>
                  </a:lnTo>
                  <a:lnTo>
                    <a:pt x="823" y="310"/>
                  </a:lnTo>
                  <a:lnTo>
                    <a:pt x="833" y="310"/>
                  </a:lnTo>
                  <a:lnTo>
                    <a:pt x="842" y="310"/>
                  </a:lnTo>
                  <a:lnTo>
                    <a:pt x="850" y="308"/>
                  </a:lnTo>
                  <a:lnTo>
                    <a:pt x="860" y="306"/>
                  </a:lnTo>
                  <a:lnTo>
                    <a:pt x="867" y="306"/>
                  </a:lnTo>
                  <a:lnTo>
                    <a:pt x="877" y="306"/>
                  </a:lnTo>
                  <a:lnTo>
                    <a:pt x="884" y="306"/>
                  </a:lnTo>
                  <a:lnTo>
                    <a:pt x="892" y="306"/>
                  </a:lnTo>
                  <a:lnTo>
                    <a:pt x="899" y="308"/>
                  </a:lnTo>
                  <a:lnTo>
                    <a:pt x="907" y="310"/>
                  </a:lnTo>
                  <a:lnTo>
                    <a:pt x="899" y="310"/>
                  </a:lnTo>
                  <a:lnTo>
                    <a:pt x="892" y="314"/>
                  </a:lnTo>
                  <a:lnTo>
                    <a:pt x="882" y="317"/>
                  </a:lnTo>
                  <a:lnTo>
                    <a:pt x="873" y="321"/>
                  </a:lnTo>
                  <a:lnTo>
                    <a:pt x="865" y="321"/>
                  </a:lnTo>
                  <a:lnTo>
                    <a:pt x="860" y="325"/>
                  </a:lnTo>
                  <a:lnTo>
                    <a:pt x="852" y="325"/>
                  </a:lnTo>
                  <a:lnTo>
                    <a:pt x="844" y="329"/>
                  </a:lnTo>
                  <a:lnTo>
                    <a:pt x="835" y="333"/>
                  </a:lnTo>
                  <a:lnTo>
                    <a:pt x="827" y="334"/>
                  </a:lnTo>
                  <a:lnTo>
                    <a:pt x="818" y="336"/>
                  </a:lnTo>
                  <a:lnTo>
                    <a:pt x="810" y="340"/>
                  </a:lnTo>
                  <a:lnTo>
                    <a:pt x="801" y="344"/>
                  </a:lnTo>
                  <a:lnTo>
                    <a:pt x="791" y="346"/>
                  </a:lnTo>
                  <a:lnTo>
                    <a:pt x="780" y="348"/>
                  </a:lnTo>
                  <a:lnTo>
                    <a:pt x="772" y="352"/>
                  </a:lnTo>
                  <a:lnTo>
                    <a:pt x="761" y="355"/>
                  </a:lnTo>
                  <a:lnTo>
                    <a:pt x="751" y="359"/>
                  </a:lnTo>
                  <a:lnTo>
                    <a:pt x="742" y="363"/>
                  </a:lnTo>
                  <a:lnTo>
                    <a:pt x="730" y="367"/>
                  </a:lnTo>
                  <a:lnTo>
                    <a:pt x="719" y="371"/>
                  </a:lnTo>
                  <a:lnTo>
                    <a:pt x="709" y="374"/>
                  </a:lnTo>
                  <a:lnTo>
                    <a:pt x="700" y="378"/>
                  </a:lnTo>
                  <a:lnTo>
                    <a:pt x="688" y="382"/>
                  </a:lnTo>
                  <a:lnTo>
                    <a:pt x="677" y="386"/>
                  </a:lnTo>
                  <a:lnTo>
                    <a:pt x="668" y="390"/>
                  </a:lnTo>
                  <a:lnTo>
                    <a:pt x="658" y="393"/>
                  </a:lnTo>
                  <a:lnTo>
                    <a:pt x="649" y="399"/>
                  </a:lnTo>
                  <a:lnTo>
                    <a:pt x="637" y="403"/>
                  </a:lnTo>
                  <a:lnTo>
                    <a:pt x="628" y="407"/>
                  </a:lnTo>
                  <a:lnTo>
                    <a:pt x="616" y="411"/>
                  </a:lnTo>
                  <a:lnTo>
                    <a:pt x="607" y="414"/>
                  </a:lnTo>
                  <a:lnTo>
                    <a:pt x="597" y="418"/>
                  </a:lnTo>
                  <a:lnTo>
                    <a:pt x="588" y="424"/>
                  </a:lnTo>
                  <a:lnTo>
                    <a:pt x="578" y="428"/>
                  </a:lnTo>
                  <a:lnTo>
                    <a:pt x="571" y="431"/>
                  </a:lnTo>
                  <a:lnTo>
                    <a:pt x="561" y="435"/>
                  </a:lnTo>
                  <a:lnTo>
                    <a:pt x="552" y="439"/>
                  </a:lnTo>
                  <a:lnTo>
                    <a:pt x="544" y="443"/>
                  </a:lnTo>
                  <a:lnTo>
                    <a:pt x="536" y="447"/>
                  </a:lnTo>
                  <a:lnTo>
                    <a:pt x="523" y="456"/>
                  </a:lnTo>
                  <a:lnTo>
                    <a:pt x="512" y="464"/>
                  </a:lnTo>
                  <a:lnTo>
                    <a:pt x="500" y="473"/>
                  </a:lnTo>
                  <a:lnTo>
                    <a:pt x="493" y="481"/>
                  </a:lnTo>
                  <a:lnTo>
                    <a:pt x="485" y="488"/>
                  </a:lnTo>
                  <a:lnTo>
                    <a:pt x="483" y="496"/>
                  </a:lnTo>
                  <a:lnTo>
                    <a:pt x="481" y="502"/>
                  </a:lnTo>
                  <a:lnTo>
                    <a:pt x="483" y="509"/>
                  </a:lnTo>
                  <a:lnTo>
                    <a:pt x="489" y="515"/>
                  </a:lnTo>
                  <a:lnTo>
                    <a:pt x="496" y="523"/>
                  </a:lnTo>
                  <a:lnTo>
                    <a:pt x="514" y="511"/>
                  </a:lnTo>
                  <a:lnTo>
                    <a:pt x="531" y="500"/>
                  </a:lnTo>
                  <a:lnTo>
                    <a:pt x="548" y="490"/>
                  </a:lnTo>
                  <a:lnTo>
                    <a:pt x="565" y="481"/>
                  </a:lnTo>
                  <a:lnTo>
                    <a:pt x="582" y="471"/>
                  </a:lnTo>
                  <a:lnTo>
                    <a:pt x="599" y="462"/>
                  </a:lnTo>
                  <a:lnTo>
                    <a:pt x="616" y="452"/>
                  </a:lnTo>
                  <a:lnTo>
                    <a:pt x="635" y="445"/>
                  </a:lnTo>
                  <a:lnTo>
                    <a:pt x="652" y="435"/>
                  </a:lnTo>
                  <a:lnTo>
                    <a:pt x="669" y="426"/>
                  </a:lnTo>
                  <a:lnTo>
                    <a:pt x="688" y="418"/>
                  </a:lnTo>
                  <a:lnTo>
                    <a:pt x="707" y="411"/>
                  </a:lnTo>
                  <a:lnTo>
                    <a:pt x="725" y="403"/>
                  </a:lnTo>
                  <a:lnTo>
                    <a:pt x="742" y="395"/>
                  </a:lnTo>
                  <a:lnTo>
                    <a:pt x="761" y="388"/>
                  </a:lnTo>
                  <a:lnTo>
                    <a:pt x="780" y="382"/>
                  </a:lnTo>
                  <a:lnTo>
                    <a:pt x="797" y="374"/>
                  </a:lnTo>
                  <a:lnTo>
                    <a:pt x="814" y="367"/>
                  </a:lnTo>
                  <a:lnTo>
                    <a:pt x="833" y="359"/>
                  </a:lnTo>
                  <a:lnTo>
                    <a:pt x="852" y="352"/>
                  </a:lnTo>
                  <a:lnTo>
                    <a:pt x="869" y="344"/>
                  </a:lnTo>
                  <a:lnTo>
                    <a:pt x="886" y="340"/>
                  </a:lnTo>
                  <a:lnTo>
                    <a:pt x="905" y="333"/>
                  </a:lnTo>
                  <a:lnTo>
                    <a:pt x="924" y="329"/>
                  </a:lnTo>
                  <a:lnTo>
                    <a:pt x="941" y="321"/>
                  </a:lnTo>
                  <a:lnTo>
                    <a:pt x="960" y="317"/>
                  </a:lnTo>
                  <a:lnTo>
                    <a:pt x="979" y="310"/>
                  </a:lnTo>
                  <a:lnTo>
                    <a:pt x="998" y="306"/>
                  </a:lnTo>
                  <a:lnTo>
                    <a:pt x="1017" y="302"/>
                  </a:lnTo>
                  <a:lnTo>
                    <a:pt x="1036" y="296"/>
                  </a:lnTo>
                  <a:lnTo>
                    <a:pt x="1055" y="293"/>
                  </a:lnTo>
                  <a:lnTo>
                    <a:pt x="1074" y="289"/>
                  </a:lnTo>
                  <a:lnTo>
                    <a:pt x="1093" y="283"/>
                  </a:lnTo>
                  <a:lnTo>
                    <a:pt x="1112" y="279"/>
                  </a:lnTo>
                  <a:lnTo>
                    <a:pt x="1131" y="276"/>
                  </a:lnTo>
                  <a:lnTo>
                    <a:pt x="1150" y="272"/>
                  </a:lnTo>
                  <a:lnTo>
                    <a:pt x="1169" y="268"/>
                  </a:lnTo>
                  <a:lnTo>
                    <a:pt x="1188" y="264"/>
                  </a:lnTo>
                  <a:lnTo>
                    <a:pt x="1206" y="260"/>
                  </a:lnTo>
                  <a:lnTo>
                    <a:pt x="1225" y="257"/>
                  </a:lnTo>
                  <a:lnTo>
                    <a:pt x="1244" y="253"/>
                  </a:lnTo>
                  <a:lnTo>
                    <a:pt x="1263" y="251"/>
                  </a:lnTo>
                  <a:lnTo>
                    <a:pt x="1282" y="249"/>
                  </a:lnTo>
                  <a:lnTo>
                    <a:pt x="1303" y="245"/>
                  </a:lnTo>
                  <a:lnTo>
                    <a:pt x="1322" y="243"/>
                  </a:lnTo>
                  <a:lnTo>
                    <a:pt x="1342" y="241"/>
                  </a:lnTo>
                  <a:lnTo>
                    <a:pt x="1361" y="239"/>
                  </a:lnTo>
                  <a:lnTo>
                    <a:pt x="1380" y="238"/>
                  </a:lnTo>
                  <a:lnTo>
                    <a:pt x="1400" y="234"/>
                  </a:lnTo>
                  <a:lnTo>
                    <a:pt x="1419" y="234"/>
                  </a:lnTo>
                  <a:lnTo>
                    <a:pt x="1439" y="230"/>
                  </a:lnTo>
                  <a:lnTo>
                    <a:pt x="1460" y="230"/>
                  </a:lnTo>
                  <a:lnTo>
                    <a:pt x="1479" y="228"/>
                  </a:lnTo>
                  <a:lnTo>
                    <a:pt x="1498" y="226"/>
                  </a:lnTo>
                  <a:lnTo>
                    <a:pt x="1519" y="226"/>
                  </a:lnTo>
                  <a:lnTo>
                    <a:pt x="1538" y="226"/>
                  </a:lnTo>
                  <a:lnTo>
                    <a:pt x="1557" y="224"/>
                  </a:lnTo>
                  <a:lnTo>
                    <a:pt x="1578" y="222"/>
                  </a:lnTo>
                  <a:lnTo>
                    <a:pt x="1599" y="222"/>
                  </a:lnTo>
                  <a:lnTo>
                    <a:pt x="1618" y="222"/>
                  </a:lnTo>
                  <a:lnTo>
                    <a:pt x="1637" y="222"/>
                  </a:lnTo>
                  <a:lnTo>
                    <a:pt x="1658" y="222"/>
                  </a:lnTo>
                  <a:lnTo>
                    <a:pt x="1679" y="222"/>
                  </a:lnTo>
                  <a:lnTo>
                    <a:pt x="1700" y="222"/>
                  </a:lnTo>
                  <a:lnTo>
                    <a:pt x="1709" y="222"/>
                  </a:lnTo>
                  <a:lnTo>
                    <a:pt x="1723" y="222"/>
                  </a:lnTo>
                  <a:lnTo>
                    <a:pt x="1728" y="222"/>
                  </a:lnTo>
                  <a:lnTo>
                    <a:pt x="1736" y="222"/>
                  </a:lnTo>
                  <a:lnTo>
                    <a:pt x="1746" y="222"/>
                  </a:lnTo>
                  <a:lnTo>
                    <a:pt x="1755" y="222"/>
                  </a:lnTo>
                  <a:lnTo>
                    <a:pt x="1763" y="222"/>
                  </a:lnTo>
                  <a:lnTo>
                    <a:pt x="1772" y="222"/>
                  </a:lnTo>
                  <a:lnTo>
                    <a:pt x="1782" y="222"/>
                  </a:lnTo>
                  <a:lnTo>
                    <a:pt x="1793" y="224"/>
                  </a:lnTo>
                  <a:lnTo>
                    <a:pt x="1804" y="224"/>
                  </a:lnTo>
                  <a:lnTo>
                    <a:pt x="1816" y="226"/>
                  </a:lnTo>
                  <a:lnTo>
                    <a:pt x="1825" y="226"/>
                  </a:lnTo>
                  <a:lnTo>
                    <a:pt x="1839" y="230"/>
                  </a:lnTo>
                  <a:lnTo>
                    <a:pt x="1850" y="230"/>
                  </a:lnTo>
                  <a:lnTo>
                    <a:pt x="1862" y="232"/>
                  </a:lnTo>
                  <a:lnTo>
                    <a:pt x="1875" y="232"/>
                  </a:lnTo>
                  <a:lnTo>
                    <a:pt x="1888" y="234"/>
                  </a:lnTo>
                  <a:lnTo>
                    <a:pt x="1901" y="236"/>
                  </a:lnTo>
                  <a:lnTo>
                    <a:pt x="1915" y="238"/>
                  </a:lnTo>
                  <a:lnTo>
                    <a:pt x="1928" y="239"/>
                  </a:lnTo>
                  <a:lnTo>
                    <a:pt x="1943" y="241"/>
                  </a:lnTo>
                  <a:lnTo>
                    <a:pt x="1955" y="243"/>
                  </a:lnTo>
                  <a:lnTo>
                    <a:pt x="1970" y="245"/>
                  </a:lnTo>
                  <a:lnTo>
                    <a:pt x="1983" y="247"/>
                  </a:lnTo>
                  <a:lnTo>
                    <a:pt x="1998" y="249"/>
                  </a:lnTo>
                  <a:lnTo>
                    <a:pt x="2012" y="253"/>
                  </a:lnTo>
                  <a:lnTo>
                    <a:pt x="2027" y="255"/>
                  </a:lnTo>
                  <a:lnTo>
                    <a:pt x="2040" y="257"/>
                  </a:lnTo>
                  <a:lnTo>
                    <a:pt x="2055" y="260"/>
                  </a:lnTo>
                  <a:lnTo>
                    <a:pt x="2069" y="262"/>
                  </a:lnTo>
                  <a:lnTo>
                    <a:pt x="2082" y="264"/>
                  </a:lnTo>
                  <a:lnTo>
                    <a:pt x="2095" y="268"/>
                  </a:lnTo>
                  <a:lnTo>
                    <a:pt x="2111" y="270"/>
                  </a:lnTo>
                  <a:lnTo>
                    <a:pt x="2122" y="272"/>
                  </a:lnTo>
                  <a:lnTo>
                    <a:pt x="2135" y="276"/>
                  </a:lnTo>
                  <a:lnTo>
                    <a:pt x="2150" y="277"/>
                  </a:lnTo>
                  <a:lnTo>
                    <a:pt x="2164" y="281"/>
                  </a:lnTo>
                  <a:lnTo>
                    <a:pt x="2177" y="283"/>
                  </a:lnTo>
                  <a:lnTo>
                    <a:pt x="2189" y="287"/>
                  </a:lnTo>
                  <a:lnTo>
                    <a:pt x="2202" y="291"/>
                  </a:lnTo>
                  <a:lnTo>
                    <a:pt x="2215" y="295"/>
                  </a:lnTo>
                  <a:lnTo>
                    <a:pt x="2227" y="296"/>
                  </a:lnTo>
                  <a:lnTo>
                    <a:pt x="2238" y="298"/>
                  </a:lnTo>
                  <a:lnTo>
                    <a:pt x="2249" y="302"/>
                  </a:lnTo>
                  <a:lnTo>
                    <a:pt x="2263" y="306"/>
                  </a:lnTo>
                  <a:lnTo>
                    <a:pt x="2272" y="310"/>
                  </a:lnTo>
                  <a:lnTo>
                    <a:pt x="2284" y="312"/>
                  </a:lnTo>
                  <a:lnTo>
                    <a:pt x="2293" y="314"/>
                  </a:lnTo>
                  <a:lnTo>
                    <a:pt x="2303" y="317"/>
                  </a:lnTo>
                  <a:lnTo>
                    <a:pt x="2312" y="321"/>
                  </a:lnTo>
                  <a:lnTo>
                    <a:pt x="2322" y="325"/>
                  </a:lnTo>
                  <a:lnTo>
                    <a:pt x="2329" y="329"/>
                  </a:lnTo>
                  <a:lnTo>
                    <a:pt x="2339" y="333"/>
                  </a:lnTo>
                  <a:lnTo>
                    <a:pt x="2344" y="334"/>
                  </a:lnTo>
                  <a:lnTo>
                    <a:pt x="2352" y="336"/>
                  </a:lnTo>
                  <a:lnTo>
                    <a:pt x="2360" y="340"/>
                  </a:lnTo>
                  <a:lnTo>
                    <a:pt x="2365" y="344"/>
                  </a:lnTo>
                  <a:lnTo>
                    <a:pt x="2375" y="350"/>
                  </a:lnTo>
                  <a:lnTo>
                    <a:pt x="2384" y="357"/>
                  </a:lnTo>
                  <a:lnTo>
                    <a:pt x="2291" y="353"/>
                  </a:lnTo>
                  <a:lnTo>
                    <a:pt x="2301" y="355"/>
                  </a:lnTo>
                  <a:lnTo>
                    <a:pt x="2312" y="359"/>
                  </a:lnTo>
                  <a:lnTo>
                    <a:pt x="2318" y="359"/>
                  </a:lnTo>
                  <a:lnTo>
                    <a:pt x="2325" y="363"/>
                  </a:lnTo>
                  <a:lnTo>
                    <a:pt x="2333" y="365"/>
                  </a:lnTo>
                  <a:lnTo>
                    <a:pt x="2341" y="369"/>
                  </a:lnTo>
                  <a:lnTo>
                    <a:pt x="2348" y="371"/>
                  </a:lnTo>
                  <a:lnTo>
                    <a:pt x="2356" y="374"/>
                  </a:lnTo>
                  <a:lnTo>
                    <a:pt x="2365" y="378"/>
                  </a:lnTo>
                  <a:lnTo>
                    <a:pt x="2375" y="382"/>
                  </a:lnTo>
                  <a:lnTo>
                    <a:pt x="2382" y="386"/>
                  </a:lnTo>
                  <a:lnTo>
                    <a:pt x="2394" y="390"/>
                  </a:lnTo>
                  <a:lnTo>
                    <a:pt x="2401" y="393"/>
                  </a:lnTo>
                  <a:lnTo>
                    <a:pt x="2413" y="397"/>
                  </a:lnTo>
                  <a:lnTo>
                    <a:pt x="2422" y="401"/>
                  </a:lnTo>
                  <a:lnTo>
                    <a:pt x="2432" y="405"/>
                  </a:lnTo>
                  <a:lnTo>
                    <a:pt x="2443" y="409"/>
                  </a:lnTo>
                  <a:lnTo>
                    <a:pt x="2453" y="412"/>
                  </a:lnTo>
                  <a:lnTo>
                    <a:pt x="2464" y="416"/>
                  </a:lnTo>
                  <a:lnTo>
                    <a:pt x="2474" y="420"/>
                  </a:lnTo>
                  <a:lnTo>
                    <a:pt x="2485" y="424"/>
                  </a:lnTo>
                  <a:lnTo>
                    <a:pt x="2495" y="430"/>
                  </a:lnTo>
                  <a:lnTo>
                    <a:pt x="2506" y="433"/>
                  </a:lnTo>
                  <a:lnTo>
                    <a:pt x="2517" y="437"/>
                  </a:lnTo>
                  <a:lnTo>
                    <a:pt x="2527" y="443"/>
                  </a:lnTo>
                  <a:lnTo>
                    <a:pt x="2538" y="447"/>
                  </a:lnTo>
                  <a:lnTo>
                    <a:pt x="2548" y="450"/>
                  </a:lnTo>
                  <a:lnTo>
                    <a:pt x="2559" y="454"/>
                  </a:lnTo>
                  <a:lnTo>
                    <a:pt x="2571" y="460"/>
                  </a:lnTo>
                  <a:lnTo>
                    <a:pt x="2582" y="464"/>
                  </a:lnTo>
                  <a:lnTo>
                    <a:pt x="2592" y="469"/>
                  </a:lnTo>
                  <a:lnTo>
                    <a:pt x="2603" y="473"/>
                  </a:lnTo>
                  <a:lnTo>
                    <a:pt x="2612" y="477"/>
                  </a:lnTo>
                  <a:lnTo>
                    <a:pt x="2624" y="481"/>
                  </a:lnTo>
                  <a:lnTo>
                    <a:pt x="2631" y="485"/>
                  </a:lnTo>
                  <a:lnTo>
                    <a:pt x="2643" y="488"/>
                  </a:lnTo>
                  <a:lnTo>
                    <a:pt x="2651" y="490"/>
                  </a:lnTo>
                  <a:lnTo>
                    <a:pt x="2662" y="496"/>
                  </a:lnTo>
                  <a:lnTo>
                    <a:pt x="2670" y="498"/>
                  </a:lnTo>
                  <a:lnTo>
                    <a:pt x="2677" y="504"/>
                  </a:lnTo>
                  <a:lnTo>
                    <a:pt x="2685" y="506"/>
                  </a:lnTo>
                  <a:lnTo>
                    <a:pt x="2694" y="509"/>
                  </a:lnTo>
                  <a:lnTo>
                    <a:pt x="2702" y="511"/>
                  </a:lnTo>
                  <a:lnTo>
                    <a:pt x="2709" y="515"/>
                  </a:lnTo>
                  <a:lnTo>
                    <a:pt x="2717" y="517"/>
                  </a:lnTo>
                  <a:lnTo>
                    <a:pt x="2725" y="523"/>
                  </a:lnTo>
                  <a:lnTo>
                    <a:pt x="2736" y="525"/>
                  </a:lnTo>
                  <a:lnTo>
                    <a:pt x="2747" y="530"/>
                  </a:lnTo>
                  <a:lnTo>
                    <a:pt x="2757" y="532"/>
                  </a:lnTo>
                  <a:lnTo>
                    <a:pt x="2765" y="538"/>
                  </a:lnTo>
                  <a:lnTo>
                    <a:pt x="2772" y="538"/>
                  </a:lnTo>
                  <a:lnTo>
                    <a:pt x="2780" y="544"/>
                  </a:lnTo>
                  <a:lnTo>
                    <a:pt x="2793" y="555"/>
                  </a:lnTo>
                  <a:lnTo>
                    <a:pt x="2797" y="559"/>
                  </a:lnTo>
                  <a:lnTo>
                    <a:pt x="2805" y="566"/>
                  </a:lnTo>
                  <a:lnTo>
                    <a:pt x="2812" y="574"/>
                  </a:lnTo>
                  <a:lnTo>
                    <a:pt x="2822" y="582"/>
                  </a:lnTo>
                  <a:lnTo>
                    <a:pt x="2829" y="589"/>
                  </a:lnTo>
                  <a:lnTo>
                    <a:pt x="2837" y="597"/>
                  </a:lnTo>
                  <a:lnTo>
                    <a:pt x="2846" y="604"/>
                  </a:lnTo>
                  <a:lnTo>
                    <a:pt x="2854" y="612"/>
                  </a:lnTo>
                  <a:lnTo>
                    <a:pt x="2863" y="620"/>
                  </a:lnTo>
                  <a:lnTo>
                    <a:pt x="2873" y="627"/>
                  </a:lnTo>
                  <a:lnTo>
                    <a:pt x="2882" y="635"/>
                  </a:lnTo>
                  <a:lnTo>
                    <a:pt x="2892" y="644"/>
                  </a:lnTo>
                  <a:lnTo>
                    <a:pt x="2900" y="650"/>
                  </a:lnTo>
                  <a:lnTo>
                    <a:pt x="2911" y="658"/>
                  </a:lnTo>
                  <a:lnTo>
                    <a:pt x="2919" y="665"/>
                  </a:lnTo>
                  <a:lnTo>
                    <a:pt x="2928" y="673"/>
                  </a:lnTo>
                  <a:lnTo>
                    <a:pt x="2938" y="679"/>
                  </a:lnTo>
                  <a:lnTo>
                    <a:pt x="2945" y="684"/>
                  </a:lnTo>
                  <a:lnTo>
                    <a:pt x="2955" y="692"/>
                  </a:lnTo>
                  <a:lnTo>
                    <a:pt x="2964" y="698"/>
                  </a:lnTo>
                  <a:lnTo>
                    <a:pt x="2972" y="701"/>
                  </a:lnTo>
                  <a:lnTo>
                    <a:pt x="2979" y="707"/>
                  </a:lnTo>
                  <a:lnTo>
                    <a:pt x="2987" y="711"/>
                  </a:lnTo>
                  <a:lnTo>
                    <a:pt x="2995" y="715"/>
                  </a:lnTo>
                  <a:lnTo>
                    <a:pt x="3006" y="719"/>
                  </a:lnTo>
                  <a:lnTo>
                    <a:pt x="3017" y="720"/>
                  </a:lnTo>
                  <a:lnTo>
                    <a:pt x="3014" y="707"/>
                  </a:lnTo>
                  <a:lnTo>
                    <a:pt x="3006" y="696"/>
                  </a:lnTo>
                  <a:lnTo>
                    <a:pt x="2997" y="684"/>
                  </a:lnTo>
                  <a:lnTo>
                    <a:pt x="2987" y="673"/>
                  </a:lnTo>
                  <a:lnTo>
                    <a:pt x="2974" y="662"/>
                  </a:lnTo>
                  <a:lnTo>
                    <a:pt x="2962" y="654"/>
                  </a:lnTo>
                  <a:lnTo>
                    <a:pt x="2951" y="646"/>
                  </a:lnTo>
                  <a:lnTo>
                    <a:pt x="2941" y="643"/>
                  </a:lnTo>
                  <a:lnTo>
                    <a:pt x="2945" y="648"/>
                  </a:lnTo>
                  <a:lnTo>
                    <a:pt x="2934" y="639"/>
                  </a:lnTo>
                  <a:lnTo>
                    <a:pt x="2922" y="631"/>
                  </a:lnTo>
                  <a:lnTo>
                    <a:pt x="2911" y="623"/>
                  </a:lnTo>
                  <a:lnTo>
                    <a:pt x="2900" y="616"/>
                  </a:lnTo>
                  <a:lnTo>
                    <a:pt x="2888" y="608"/>
                  </a:lnTo>
                  <a:lnTo>
                    <a:pt x="2881" y="601"/>
                  </a:lnTo>
                  <a:lnTo>
                    <a:pt x="2871" y="593"/>
                  </a:lnTo>
                  <a:lnTo>
                    <a:pt x="2863" y="587"/>
                  </a:lnTo>
                  <a:lnTo>
                    <a:pt x="2854" y="580"/>
                  </a:lnTo>
                  <a:lnTo>
                    <a:pt x="2846" y="574"/>
                  </a:lnTo>
                  <a:lnTo>
                    <a:pt x="2841" y="566"/>
                  </a:lnTo>
                  <a:lnTo>
                    <a:pt x="2835" y="563"/>
                  </a:lnTo>
                  <a:lnTo>
                    <a:pt x="2825" y="551"/>
                  </a:lnTo>
                  <a:lnTo>
                    <a:pt x="2820" y="544"/>
                  </a:lnTo>
                  <a:lnTo>
                    <a:pt x="2810" y="532"/>
                  </a:lnTo>
                  <a:lnTo>
                    <a:pt x="2806" y="527"/>
                  </a:lnTo>
                  <a:lnTo>
                    <a:pt x="2806" y="523"/>
                  </a:lnTo>
                  <a:lnTo>
                    <a:pt x="2812" y="523"/>
                  </a:lnTo>
                  <a:lnTo>
                    <a:pt x="2814" y="523"/>
                  </a:lnTo>
                  <a:lnTo>
                    <a:pt x="2820" y="525"/>
                  </a:lnTo>
                  <a:lnTo>
                    <a:pt x="2825" y="528"/>
                  </a:lnTo>
                  <a:lnTo>
                    <a:pt x="2833" y="534"/>
                  </a:lnTo>
                  <a:lnTo>
                    <a:pt x="2841" y="540"/>
                  </a:lnTo>
                  <a:lnTo>
                    <a:pt x="2852" y="549"/>
                  </a:lnTo>
                  <a:lnTo>
                    <a:pt x="2858" y="551"/>
                  </a:lnTo>
                  <a:lnTo>
                    <a:pt x="2863" y="557"/>
                  </a:lnTo>
                  <a:lnTo>
                    <a:pt x="2869" y="563"/>
                  </a:lnTo>
                  <a:lnTo>
                    <a:pt x="2877" y="570"/>
                  </a:lnTo>
                  <a:lnTo>
                    <a:pt x="2882" y="572"/>
                  </a:lnTo>
                  <a:lnTo>
                    <a:pt x="2892" y="574"/>
                  </a:lnTo>
                  <a:lnTo>
                    <a:pt x="2900" y="574"/>
                  </a:lnTo>
                  <a:lnTo>
                    <a:pt x="2903" y="576"/>
                  </a:lnTo>
                  <a:lnTo>
                    <a:pt x="2903" y="572"/>
                  </a:lnTo>
                  <a:lnTo>
                    <a:pt x="2900" y="565"/>
                  </a:lnTo>
                  <a:lnTo>
                    <a:pt x="2892" y="557"/>
                  </a:lnTo>
                  <a:lnTo>
                    <a:pt x="2882" y="551"/>
                  </a:lnTo>
                  <a:lnTo>
                    <a:pt x="2875" y="546"/>
                  </a:lnTo>
                  <a:lnTo>
                    <a:pt x="2869" y="542"/>
                  </a:lnTo>
                  <a:lnTo>
                    <a:pt x="2862" y="538"/>
                  </a:lnTo>
                  <a:lnTo>
                    <a:pt x="2854" y="532"/>
                  </a:lnTo>
                  <a:lnTo>
                    <a:pt x="2846" y="528"/>
                  </a:lnTo>
                  <a:lnTo>
                    <a:pt x="2837" y="525"/>
                  </a:lnTo>
                  <a:lnTo>
                    <a:pt x="2827" y="519"/>
                  </a:lnTo>
                  <a:lnTo>
                    <a:pt x="2822" y="515"/>
                  </a:lnTo>
                  <a:lnTo>
                    <a:pt x="2810" y="511"/>
                  </a:lnTo>
                  <a:lnTo>
                    <a:pt x="2803" y="506"/>
                  </a:lnTo>
                  <a:lnTo>
                    <a:pt x="2793" y="500"/>
                  </a:lnTo>
                  <a:lnTo>
                    <a:pt x="2784" y="496"/>
                  </a:lnTo>
                  <a:lnTo>
                    <a:pt x="2776" y="490"/>
                  </a:lnTo>
                  <a:lnTo>
                    <a:pt x="2768" y="488"/>
                  </a:lnTo>
                  <a:lnTo>
                    <a:pt x="2761" y="485"/>
                  </a:lnTo>
                  <a:lnTo>
                    <a:pt x="2753" y="481"/>
                  </a:lnTo>
                  <a:lnTo>
                    <a:pt x="2746" y="477"/>
                  </a:lnTo>
                  <a:lnTo>
                    <a:pt x="2738" y="473"/>
                  </a:lnTo>
                  <a:lnTo>
                    <a:pt x="2732" y="469"/>
                  </a:lnTo>
                  <a:lnTo>
                    <a:pt x="2728" y="468"/>
                  </a:lnTo>
                  <a:lnTo>
                    <a:pt x="2723" y="462"/>
                  </a:lnTo>
                  <a:lnTo>
                    <a:pt x="2719" y="462"/>
                  </a:lnTo>
                  <a:lnTo>
                    <a:pt x="2755" y="450"/>
                  </a:lnTo>
                  <a:lnTo>
                    <a:pt x="2761" y="454"/>
                  </a:lnTo>
                  <a:lnTo>
                    <a:pt x="2768" y="460"/>
                  </a:lnTo>
                  <a:lnTo>
                    <a:pt x="2776" y="464"/>
                  </a:lnTo>
                  <a:lnTo>
                    <a:pt x="2785" y="469"/>
                  </a:lnTo>
                  <a:lnTo>
                    <a:pt x="2793" y="475"/>
                  </a:lnTo>
                  <a:lnTo>
                    <a:pt x="2801" y="481"/>
                  </a:lnTo>
                  <a:lnTo>
                    <a:pt x="2808" y="487"/>
                  </a:lnTo>
                  <a:lnTo>
                    <a:pt x="2820" y="494"/>
                  </a:lnTo>
                  <a:lnTo>
                    <a:pt x="2827" y="498"/>
                  </a:lnTo>
                  <a:lnTo>
                    <a:pt x="2839" y="506"/>
                  </a:lnTo>
                  <a:lnTo>
                    <a:pt x="2846" y="511"/>
                  </a:lnTo>
                  <a:lnTo>
                    <a:pt x="2858" y="519"/>
                  </a:lnTo>
                  <a:lnTo>
                    <a:pt x="2867" y="525"/>
                  </a:lnTo>
                  <a:lnTo>
                    <a:pt x="2877" y="532"/>
                  </a:lnTo>
                  <a:lnTo>
                    <a:pt x="2888" y="540"/>
                  </a:lnTo>
                  <a:lnTo>
                    <a:pt x="2900" y="549"/>
                  </a:lnTo>
                  <a:lnTo>
                    <a:pt x="2909" y="555"/>
                  </a:lnTo>
                  <a:lnTo>
                    <a:pt x="2919" y="561"/>
                  </a:lnTo>
                  <a:lnTo>
                    <a:pt x="2930" y="566"/>
                  </a:lnTo>
                  <a:lnTo>
                    <a:pt x="2941" y="574"/>
                  </a:lnTo>
                  <a:lnTo>
                    <a:pt x="2953" y="582"/>
                  </a:lnTo>
                  <a:lnTo>
                    <a:pt x="2964" y="589"/>
                  </a:lnTo>
                  <a:lnTo>
                    <a:pt x="2976" y="597"/>
                  </a:lnTo>
                  <a:lnTo>
                    <a:pt x="2987" y="604"/>
                  </a:lnTo>
                  <a:lnTo>
                    <a:pt x="2998" y="610"/>
                  </a:lnTo>
                  <a:lnTo>
                    <a:pt x="3010" y="618"/>
                  </a:lnTo>
                  <a:lnTo>
                    <a:pt x="3021" y="625"/>
                  </a:lnTo>
                  <a:lnTo>
                    <a:pt x="3033" y="631"/>
                  </a:lnTo>
                  <a:lnTo>
                    <a:pt x="3044" y="639"/>
                  </a:lnTo>
                  <a:lnTo>
                    <a:pt x="3055" y="646"/>
                  </a:lnTo>
                  <a:lnTo>
                    <a:pt x="3067" y="652"/>
                  </a:lnTo>
                  <a:lnTo>
                    <a:pt x="3078" y="660"/>
                  </a:lnTo>
                  <a:lnTo>
                    <a:pt x="3086" y="663"/>
                  </a:lnTo>
                  <a:lnTo>
                    <a:pt x="3097" y="669"/>
                  </a:lnTo>
                  <a:lnTo>
                    <a:pt x="3107" y="677"/>
                  </a:lnTo>
                  <a:lnTo>
                    <a:pt x="3120" y="684"/>
                  </a:lnTo>
                  <a:lnTo>
                    <a:pt x="3132" y="690"/>
                  </a:lnTo>
                  <a:lnTo>
                    <a:pt x="3141" y="698"/>
                  </a:lnTo>
                  <a:lnTo>
                    <a:pt x="3152" y="703"/>
                  </a:lnTo>
                  <a:lnTo>
                    <a:pt x="3166" y="711"/>
                  </a:lnTo>
                  <a:lnTo>
                    <a:pt x="3187" y="715"/>
                  </a:lnTo>
                  <a:lnTo>
                    <a:pt x="3187" y="703"/>
                  </a:lnTo>
                  <a:lnTo>
                    <a:pt x="3183" y="698"/>
                  </a:lnTo>
                  <a:lnTo>
                    <a:pt x="3177" y="692"/>
                  </a:lnTo>
                  <a:lnTo>
                    <a:pt x="3171" y="686"/>
                  </a:lnTo>
                  <a:lnTo>
                    <a:pt x="3166" y="681"/>
                  </a:lnTo>
                  <a:lnTo>
                    <a:pt x="3156" y="671"/>
                  </a:lnTo>
                  <a:lnTo>
                    <a:pt x="3149" y="663"/>
                  </a:lnTo>
                  <a:lnTo>
                    <a:pt x="3139" y="654"/>
                  </a:lnTo>
                  <a:lnTo>
                    <a:pt x="3130" y="646"/>
                  </a:lnTo>
                  <a:lnTo>
                    <a:pt x="3118" y="635"/>
                  </a:lnTo>
                  <a:lnTo>
                    <a:pt x="3107" y="625"/>
                  </a:lnTo>
                  <a:lnTo>
                    <a:pt x="3095" y="612"/>
                  </a:lnTo>
                  <a:lnTo>
                    <a:pt x="3084" y="603"/>
                  </a:lnTo>
                  <a:lnTo>
                    <a:pt x="3071" y="591"/>
                  </a:lnTo>
                  <a:lnTo>
                    <a:pt x="3059" y="580"/>
                  </a:lnTo>
                  <a:lnTo>
                    <a:pt x="3046" y="568"/>
                  </a:lnTo>
                  <a:lnTo>
                    <a:pt x="3035" y="557"/>
                  </a:lnTo>
                  <a:lnTo>
                    <a:pt x="3021" y="544"/>
                  </a:lnTo>
                  <a:lnTo>
                    <a:pt x="3008" y="532"/>
                  </a:lnTo>
                  <a:lnTo>
                    <a:pt x="2995" y="523"/>
                  </a:lnTo>
                  <a:lnTo>
                    <a:pt x="2983" y="511"/>
                  </a:lnTo>
                  <a:lnTo>
                    <a:pt x="2972" y="500"/>
                  </a:lnTo>
                  <a:lnTo>
                    <a:pt x="2960" y="490"/>
                  </a:lnTo>
                  <a:lnTo>
                    <a:pt x="2951" y="481"/>
                  </a:lnTo>
                  <a:lnTo>
                    <a:pt x="2941" y="473"/>
                  </a:lnTo>
                  <a:lnTo>
                    <a:pt x="2932" y="464"/>
                  </a:lnTo>
                  <a:lnTo>
                    <a:pt x="2924" y="458"/>
                  </a:lnTo>
                  <a:lnTo>
                    <a:pt x="2915" y="450"/>
                  </a:lnTo>
                  <a:lnTo>
                    <a:pt x="2911" y="447"/>
                  </a:lnTo>
                  <a:lnTo>
                    <a:pt x="2900" y="439"/>
                  </a:lnTo>
                  <a:lnTo>
                    <a:pt x="2896" y="435"/>
                  </a:lnTo>
                  <a:lnTo>
                    <a:pt x="2900" y="439"/>
                  </a:lnTo>
                  <a:lnTo>
                    <a:pt x="2892" y="437"/>
                  </a:lnTo>
                  <a:lnTo>
                    <a:pt x="2884" y="435"/>
                  </a:lnTo>
                  <a:lnTo>
                    <a:pt x="2877" y="431"/>
                  </a:lnTo>
                  <a:lnTo>
                    <a:pt x="2869" y="430"/>
                  </a:lnTo>
                  <a:lnTo>
                    <a:pt x="2862" y="426"/>
                  </a:lnTo>
                  <a:lnTo>
                    <a:pt x="2856" y="422"/>
                  </a:lnTo>
                  <a:lnTo>
                    <a:pt x="2848" y="418"/>
                  </a:lnTo>
                  <a:lnTo>
                    <a:pt x="2843" y="416"/>
                  </a:lnTo>
                  <a:lnTo>
                    <a:pt x="2835" y="412"/>
                  </a:lnTo>
                  <a:lnTo>
                    <a:pt x="2827" y="409"/>
                  </a:lnTo>
                  <a:lnTo>
                    <a:pt x="2822" y="405"/>
                  </a:lnTo>
                  <a:lnTo>
                    <a:pt x="2814" y="401"/>
                  </a:lnTo>
                  <a:lnTo>
                    <a:pt x="2803" y="393"/>
                  </a:lnTo>
                  <a:lnTo>
                    <a:pt x="2791" y="390"/>
                  </a:lnTo>
                  <a:lnTo>
                    <a:pt x="2784" y="386"/>
                  </a:lnTo>
                  <a:lnTo>
                    <a:pt x="2778" y="382"/>
                  </a:lnTo>
                  <a:lnTo>
                    <a:pt x="2770" y="378"/>
                  </a:lnTo>
                  <a:lnTo>
                    <a:pt x="2765" y="374"/>
                  </a:lnTo>
                  <a:lnTo>
                    <a:pt x="2757" y="371"/>
                  </a:lnTo>
                  <a:lnTo>
                    <a:pt x="2749" y="365"/>
                  </a:lnTo>
                  <a:lnTo>
                    <a:pt x="2744" y="361"/>
                  </a:lnTo>
                  <a:lnTo>
                    <a:pt x="2738" y="357"/>
                  </a:lnTo>
                  <a:lnTo>
                    <a:pt x="2723" y="338"/>
                  </a:lnTo>
                  <a:lnTo>
                    <a:pt x="2730" y="333"/>
                  </a:lnTo>
                  <a:lnTo>
                    <a:pt x="2738" y="333"/>
                  </a:lnTo>
                  <a:lnTo>
                    <a:pt x="2746" y="336"/>
                  </a:lnTo>
                  <a:lnTo>
                    <a:pt x="2753" y="336"/>
                  </a:lnTo>
                  <a:lnTo>
                    <a:pt x="2763" y="340"/>
                  </a:lnTo>
                  <a:lnTo>
                    <a:pt x="2768" y="340"/>
                  </a:lnTo>
                  <a:lnTo>
                    <a:pt x="2776" y="344"/>
                  </a:lnTo>
                  <a:lnTo>
                    <a:pt x="2784" y="346"/>
                  </a:lnTo>
                  <a:lnTo>
                    <a:pt x="2791" y="350"/>
                  </a:lnTo>
                  <a:lnTo>
                    <a:pt x="2805" y="355"/>
                  </a:lnTo>
                  <a:lnTo>
                    <a:pt x="2818" y="361"/>
                  </a:lnTo>
                  <a:lnTo>
                    <a:pt x="2831" y="367"/>
                  </a:lnTo>
                  <a:lnTo>
                    <a:pt x="2843" y="374"/>
                  </a:lnTo>
                  <a:lnTo>
                    <a:pt x="2854" y="378"/>
                  </a:lnTo>
                  <a:lnTo>
                    <a:pt x="2865" y="386"/>
                  </a:lnTo>
                  <a:lnTo>
                    <a:pt x="2875" y="393"/>
                  </a:lnTo>
                  <a:lnTo>
                    <a:pt x="2884" y="401"/>
                  </a:lnTo>
                  <a:lnTo>
                    <a:pt x="2894" y="409"/>
                  </a:lnTo>
                  <a:lnTo>
                    <a:pt x="2903" y="416"/>
                  </a:lnTo>
                  <a:lnTo>
                    <a:pt x="2913" y="424"/>
                  </a:lnTo>
                  <a:lnTo>
                    <a:pt x="2922" y="430"/>
                  </a:lnTo>
                  <a:lnTo>
                    <a:pt x="2930" y="439"/>
                  </a:lnTo>
                  <a:lnTo>
                    <a:pt x="2939" y="447"/>
                  </a:lnTo>
                  <a:lnTo>
                    <a:pt x="2947" y="454"/>
                  </a:lnTo>
                  <a:lnTo>
                    <a:pt x="2957" y="462"/>
                  </a:lnTo>
                  <a:lnTo>
                    <a:pt x="2964" y="469"/>
                  </a:lnTo>
                  <a:lnTo>
                    <a:pt x="2974" y="477"/>
                  </a:lnTo>
                  <a:lnTo>
                    <a:pt x="2983" y="485"/>
                  </a:lnTo>
                  <a:lnTo>
                    <a:pt x="2993" y="492"/>
                  </a:lnTo>
                  <a:lnTo>
                    <a:pt x="3000" y="500"/>
                  </a:lnTo>
                  <a:lnTo>
                    <a:pt x="3010" y="508"/>
                  </a:lnTo>
                  <a:lnTo>
                    <a:pt x="3021" y="515"/>
                  </a:lnTo>
                  <a:lnTo>
                    <a:pt x="3033" y="525"/>
                  </a:lnTo>
                  <a:lnTo>
                    <a:pt x="3042" y="532"/>
                  </a:lnTo>
                  <a:lnTo>
                    <a:pt x="3054" y="540"/>
                  </a:lnTo>
                  <a:lnTo>
                    <a:pt x="3065" y="547"/>
                  </a:lnTo>
                  <a:lnTo>
                    <a:pt x="3078" y="555"/>
                  </a:lnTo>
                  <a:lnTo>
                    <a:pt x="3086" y="559"/>
                  </a:lnTo>
                  <a:lnTo>
                    <a:pt x="3097" y="566"/>
                  </a:lnTo>
                  <a:lnTo>
                    <a:pt x="3107" y="574"/>
                  </a:lnTo>
                  <a:lnTo>
                    <a:pt x="3120" y="582"/>
                  </a:lnTo>
                  <a:lnTo>
                    <a:pt x="3132" y="587"/>
                  </a:lnTo>
                  <a:lnTo>
                    <a:pt x="3145" y="595"/>
                  </a:lnTo>
                  <a:lnTo>
                    <a:pt x="3156" y="601"/>
                  </a:lnTo>
                  <a:lnTo>
                    <a:pt x="3170" y="604"/>
                  </a:lnTo>
                  <a:lnTo>
                    <a:pt x="3183" y="604"/>
                  </a:lnTo>
                  <a:lnTo>
                    <a:pt x="3183" y="601"/>
                  </a:lnTo>
                  <a:lnTo>
                    <a:pt x="3181" y="593"/>
                  </a:lnTo>
                  <a:lnTo>
                    <a:pt x="3175" y="585"/>
                  </a:lnTo>
                  <a:lnTo>
                    <a:pt x="3171" y="580"/>
                  </a:lnTo>
                  <a:lnTo>
                    <a:pt x="3162" y="566"/>
                  </a:lnTo>
                  <a:lnTo>
                    <a:pt x="3154" y="563"/>
                  </a:lnTo>
                  <a:lnTo>
                    <a:pt x="3021" y="454"/>
                  </a:lnTo>
                  <a:lnTo>
                    <a:pt x="3002" y="435"/>
                  </a:lnTo>
                  <a:lnTo>
                    <a:pt x="2985" y="420"/>
                  </a:lnTo>
                  <a:lnTo>
                    <a:pt x="2966" y="403"/>
                  </a:lnTo>
                  <a:lnTo>
                    <a:pt x="2947" y="388"/>
                  </a:lnTo>
                  <a:lnTo>
                    <a:pt x="2926" y="371"/>
                  </a:lnTo>
                  <a:lnTo>
                    <a:pt x="2903" y="355"/>
                  </a:lnTo>
                  <a:lnTo>
                    <a:pt x="2882" y="342"/>
                  </a:lnTo>
                  <a:lnTo>
                    <a:pt x="2862" y="329"/>
                  </a:lnTo>
                  <a:lnTo>
                    <a:pt x="2837" y="314"/>
                  </a:lnTo>
                  <a:lnTo>
                    <a:pt x="2812" y="298"/>
                  </a:lnTo>
                  <a:lnTo>
                    <a:pt x="2789" y="285"/>
                  </a:lnTo>
                  <a:lnTo>
                    <a:pt x="2765" y="274"/>
                  </a:lnTo>
                  <a:lnTo>
                    <a:pt x="2740" y="260"/>
                  </a:lnTo>
                  <a:lnTo>
                    <a:pt x="2715" y="249"/>
                  </a:lnTo>
                  <a:lnTo>
                    <a:pt x="2689" y="238"/>
                  </a:lnTo>
                  <a:lnTo>
                    <a:pt x="2662" y="226"/>
                  </a:lnTo>
                  <a:lnTo>
                    <a:pt x="2635" y="213"/>
                  </a:lnTo>
                  <a:lnTo>
                    <a:pt x="2609" y="201"/>
                  </a:lnTo>
                  <a:lnTo>
                    <a:pt x="2580" y="192"/>
                  </a:lnTo>
                  <a:lnTo>
                    <a:pt x="2552" y="180"/>
                  </a:lnTo>
                  <a:lnTo>
                    <a:pt x="2523" y="169"/>
                  </a:lnTo>
                  <a:lnTo>
                    <a:pt x="2495" y="161"/>
                  </a:lnTo>
                  <a:lnTo>
                    <a:pt x="2466" y="150"/>
                  </a:lnTo>
                  <a:lnTo>
                    <a:pt x="2439" y="142"/>
                  </a:lnTo>
                  <a:lnTo>
                    <a:pt x="2409" y="135"/>
                  </a:lnTo>
                  <a:lnTo>
                    <a:pt x="2379" y="125"/>
                  </a:lnTo>
                  <a:lnTo>
                    <a:pt x="2350" y="118"/>
                  </a:lnTo>
                  <a:lnTo>
                    <a:pt x="2322" y="110"/>
                  </a:lnTo>
                  <a:lnTo>
                    <a:pt x="2291" y="103"/>
                  </a:lnTo>
                  <a:lnTo>
                    <a:pt x="2263" y="95"/>
                  </a:lnTo>
                  <a:lnTo>
                    <a:pt x="2234" y="89"/>
                  </a:lnTo>
                  <a:lnTo>
                    <a:pt x="2204" y="84"/>
                  </a:lnTo>
                  <a:lnTo>
                    <a:pt x="2173" y="76"/>
                  </a:lnTo>
                  <a:lnTo>
                    <a:pt x="2145" y="70"/>
                  </a:lnTo>
                  <a:lnTo>
                    <a:pt x="2116" y="63"/>
                  </a:lnTo>
                  <a:lnTo>
                    <a:pt x="2088" y="59"/>
                  </a:lnTo>
                  <a:lnTo>
                    <a:pt x="2057" y="51"/>
                  </a:lnTo>
                  <a:lnTo>
                    <a:pt x="2029" y="47"/>
                  </a:lnTo>
                  <a:lnTo>
                    <a:pt x="2000" y="44"/>
                  </a:lnTo>
                  <a:lnTo>
                    <a:pt x="1972" y="40"/>
                  </a:lnTo>
                  <a:lnTo>
                    <a:pt x="1943" y="34"/>
                  </a:lnTo>
                  <a:lnTo>
                    <a:pt x="1915" y="30"/>
                  </a:lnTo>
                  <a:lnTo>
                    <a:pt x="1886" y="26"/>
                  </a:lnTo>
                  <a:lnTo>
                    <a:pt x="1860" y="25"/>
                  </a:lnTo>
                  <a:lnTo>
                    <a:pt x="1833" y="21"/>
                  </a:lnTo>
                  <a:lnTo>
                    <a:pt x="1806" y="17"/>
                  </a:lnTo>
                  <a:lnTo>
                    <a:pt x="1782" y="13"/>
                  </a:lnTo>
                  <a:lnTo>
                    <a:pt x="1755" y="13"/>
                  </a:lnTo>
                  <a:lnTo>
                    <a:pt x="1728" y="9"/>
                  </a:lnTo>
                  <a:lnTo>
                    <a:pt x="1706" y="7"/>
                  </a:lnTo>
                  <a:lnTo>
                    <a:pt x="1679" y="6"/>
                  </a:lnTo>
                  <a:lnTo>
                    <a:pt x="1656" y="6"/>
                  </a:lnTo>
                  <a:lnTo>
                    <a:pt x="1633" y="2"/>
                  </a:lnTo>
                  <a:lnTo>
                    <a:pt x="1611" y="2"/>
                  </a:lnTo>
                  <a:lnTo>
                    <a:pt x="1588" y="2"/>
                  </a:lnTo>
                  <a:lnTo>
                    <a:pt x="1567" y="2"/>
                  </a:lnTo>
                  <a:lnTo>
                    <a:pt x="1546" y="0"/>
                  </a:lnTo>
                  <a:lnTo>
                    <a:pt x="1525" y="0"/>
                  </a:lnTo>
                  <a:lnTo>
                    <a:pt x="1506" y="0"/>
                  </a:lnTo>
                  <a:lnTo>
                    <a:pt x="1489" y="0"/>
                  </a:lnTo>
                  <a:lnTo>
                    <a:pt x="1470" y="0"/>
                  </a:lnTo>
                  <a:lnTo>
                    <a:pt x="1453" y="2"/>
                  </a:lnTo>
                  <a:lnTo>
                    <a:pt x="1438" y="2"/>
                  </a:lnTo>
                  <a:lnTo>
                    <a:pt x="1422" y="4"/>
                  </a:lnTo>
                  <a:lnTo>
                    <a:pt x="1403" y="4"/>
                  </a:lnTo>
                  <a:lnTo>
                    <a:pt x="1386" y="6"/>
                  </a:lnTo>
                  <a:lnTo>
                    <a:pt x="1367" y="6"/>
                  </a:lnTo>
                  <a:lnTo>
                    <a:pt x="1348" y="7"/>
                  </a:lnTo>
                  <a:lnTo>
                    <a:pt x="1327" y="9"/>
                  </a:lnTo>
                  <a:lnTo>
                    <a:pt x="1308" y="11"/>
                  </a:lnTo>
                  <a:lnTo>
                    <a:pt x="1285" y="13"/>
                  </a:lnTo>
                  <a:lnTo>
                    <a:pt x="1266" y="15"/>
                  </a:lnTo>
                  <a:lnTo>
                    <a:pt x="1244" y="17"/>
                  </a:lnTo>
                  <a:lnTo>
                    <a:pt x="1221" y="19"/>
                  </a:lnTo>
                  <a:lnTo>
                    <a:pt x="1198" y="21"/>
                  </a:lnTo>
                  <a:lnTo>
                    <a:pt x="1175" y="23"/>
                  </a:lnTo>
                  <a:lnTo>
                    <a:pt x="1150" y="25"/>
                  </a:lnTo>
                  <a:lnTo>
                    <a:pt x="1126" y="28"/>
                  </a:lnTo>
                  <a:lnTo>
                    <a:pt x="1101" y="32"/>
                  </a:lnTo>
                  <a:lnTo>
                    <a:pt x="1078" y="36"/>
                  </a:lnTo>
                  <a:lnTo>
                    <a:pt x="1052" y="38"/>
                  </a:lnTo>
                  <a:lnTo>
                    <a:pt x="1025" y="40"/>
                  </a:lnTo>
                  <a:lnTo>
                    <a:pt x="1000" y="44"/>
                  </a:lnTo>
                  <a:lnTo>
                    <a:pt x="976" y="47"/>
                  </a:lnTo>
                  <a:lnTo>
                    <a:pt x="949" y="51"/>
                  </a:lnTo>
                  <a:lnTo>
                    <a:pt x="922" y="55"/>
                  </a:lnTo>
                  <a:lnTo>
                    <a:pt x="896" y="59"/>
                  </a:lnTo>
                  <a:lnTo>
                    <a:pt x="869" y="64"/>
                  </a:lnTo>
                  <a:lnTo>
                    <a:pt x="844" y="68"/>
                  </a:lnTo>
                  <a:lnTo>
                    <a:pt x="818" y="74"/>
                  </a:lnTo>
                  <a:lnTo>
                    <a:pt x="791" y="78"/>
                  </a:lnTo>
                  <a:lnTo>
                    <a:pt x="765" y="84"/>
                  </a:lnTo>
                  <a:lnTo>
                    <a:pt x="738" y="89"/>
                  </a:lnTo>
                  <a:lnTo>
                    <a:pt x="711" y="95"/>
                  </a:lnTo>
                  <a:lnTo>
                    <a:pt x="685" y="101"/>
                  </a:lnTo>
                  <a:lnTo>
                    <a:pt x="658" y="108"/>
                  </a:lnTo>
                  <a:lnTo>
                    <a:pt x="631" y="112"/>
                  </a:lnTo>
                  <a:lnTo>
                    <a:pt x="605" y="120"/>
                  </a:lnTo>
                  <a:lnTo>
                    <a:pt x="578" y="123"/>
                  </a:lnTo>
                  <a:lnTo>
                    <a:pt x="552" y="131"/>
                  </a:lnTo>
                  <a:lnTo>
                    <a:pt x="525" y="139"/>
                  </a:lnTo>
                  <a:lnTo>
                    <a:pt x="500" y="146"/>
                  </a:lnTo>
                  <a:lnTo>
                    <a:pt x="474" y="154"/>
                  </a:lnTo>
                  <a:lnTo>
                    <a:pt x="451" y="161"/>
                  </a:lnTo>
                  <a:lnTo>
                    <a:pt x="424" y="169"/>
                  </a:lnTo>
                  <a:lnTo>
                    <a:pt x="399" y="177"/>
                  </a:lnTo>
                  <a:lnTo>
                    <a:pt x="375" y="184"/>
                  </a:lnTo>
                  <a:lnTo>
                    <a:pt x="352" y="196"/>
                  </a:lnTo>
                  <a:lnTo>
                    <a:pt x="329" y="203"/>
                  </a:lnTo>
                  <a:lnTo>
                    <a:pt x="306" y="213"/>
                  </a:lnTo>
                  <a:lnTo>
                    <a:pt x="283" y="222"/>
                  </a:lnTo>
                  <a:lnTo>
                    <a:pt x="263" y="234"/>
                  </a:lnTo>
                  <a:lnTo>
                    <a:pt x="240" y="241"/>
                  </a:lnTo>
                  <a:lnTo>
                    <a:pt x="219" y="253"/>
                  </a:lnTo>
                  <a:lnTo>
                    <a:pt x="198" y="264"/>
                  </a:lnTo>
                  <a:lnTo>
                    <a:pt x="179" y="276"/>
                  </a:lnTo>
                  <a:lnTo>
                    <a:pt x="160" y="285"/>
                  </a:lnTo>
                  <a:lnTo>
                    <a:pt x="141" y="296"/>
                  </a:lnTo>
                  <a:lnTo>
                    <a:pt x="124" y="310"/>
                  </a:lnTo>
                  <a:lnTo>
                    <a:pt x="109" y="321"/>
                  </a:lnTo>
                  <a:lnTo>
                    <a:pt x="91" y="333"/>
                  </a:lnTo>
                  <a:lnTo>
                    <a:pt x="76" y="346"/>
                  </a:lnTo>
                  <a:lnTo>
                    <a:pt x="59" y="359"/>
                  </a:lnTo>
                  <a:lnTo>
                    <a:pt x="46" y="373"/>
                  </a:lnTo>
                  <a:lnTo>
                    <a:pt x="33" y="386"/>
                  </a:lnTo>
                  <a:lnTo>
                    <a:pt x="21" y="399"/>
                  </a:lnTo>
                  <a:lnTo>
                    <a:pt x="8" y="414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F6F08"/>
                </a:buClr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-106" charset="-128"/>
                <a:ea typeface="ＭＳ Ｐゴシック" pitchFamily="-106" charset="-128"/>
                <a:cs typeface="+mn-cs"/>
              </a:endParaRPr>
            </a:p>
          </p:txBody>
        </p:sp>
        <p:sp>
          <p:nvSpPr>
            <p:cNvPr id="45" name="Freeform 46"/>
            <p:cNvSpPr>
              <a:spLocks/>
            </p:cNvSpPr>
            <p:nvPr/>
          </p:nvSpPr>
          <p:spPr bwMode="auto">
            <a:xfrm>
              <a:off x="2638" y="1214"/>
              <a:ext cx="284" cy="39"/>
            </a:xfrm>
            <a:custGeom>
              <a:avLst/>
              <a:gdLst>
                <a:gd name="T0" fmla="*/ 1 w 567"/>
                <a:gd name="T1" fmla="*/ 0 h 80"/>
                <a:gd name="T2" fmla="*/ 1 w 567"/>
                <a:gd name="T3" fmla="*/ 0 h 80"/>
                <a:gd name="T4" fmla="*/ 0 w 567"/>
                <a:gd name="T5" fmla="*/ 0 h 80"/>
                <a:gd name="T6" fmla="*/ 0 w 567"/>
                <a:gd name="T7" fmla="*/ 1 h 80"/>
                <a:gd name="T8" fmla="*/ 0 w 567"/>
                <a:gd name="T9" fmla="*/ 1 h 80"/>
                <a:gd name="T10" fmla="*/ 0 w 567"/>
                <a:gd name="T11" fmla="*/ 1 h 80"/>
                <a:gd name="T12" fmla="*/ 0 w 567"/>
                <a:gd name="T13" fmla="*/ 1 h 80"/>
                <a:gd name="T14" fmla="*/ 0 w 567"/>
                <a:gd name="T15" fmla="*/ 1 h 80"/>
                <a:gd name="T16" fmla="*/ 0 w 567"/>
                <a:gd name="T17" fmla="*/ 1 h 80"/>
                <a:gd name="T18" fmla="*/ 0 w 567"/>
                <a:gd name="T19" fmla="*/ 1 h 80"/>
                <a:gd name="T20" fmla="*/ 0 w 567"/>
                <a:gd name="T21" fmla="*/ 1 h 80"/>
                <a:gd name="T22" fmla="*/ 0 w 567"/>
                <a:gd name="T23" fmla="*/ 1 h 80"/>
                <a:gd name="T24" fmla="*/ 0 w 567"/>
                <a:gd name="T25" fmla="*/ 1 h 80"/>
                <a:gd name="T26" fmla="*/ 0 w 567"/>
                <a:gd name="T27" fmla="*/ 1 h 80"/>
                <a:gd name="T28" fmla="*/ 0 w 567"/>
                <a:gd name="T29" fmla="*/ 1 h 80"/>
                <a:gd name="T30" fmla="*/ 0 w 567"/>
                <a:gd name="T31" fmla="*/ 1 h 80"/>
                <a:gd name="T32" fmla="*/ 0 w 567"/>
                <a:gd name="T33" fmla="*/ 1 h 80"/>
                <a:gd name="T34" fmla="*/ 0 w 567"/>
                <a:gd name="T35" fmla="*/ 1 h 80"/>
                <a:gd name="T36" fmla="*/ 0 w 567"/>
                <a:gd name="T37" fmla="*/ 1 h 80"/>
                <a:gd name="T38" fmla="*/ 0 w 567"/>
                <a:gd name="T39" fmla="*/ 1 h 80"/>
                <a:gd name="T40" fmla="*/ 0 w 567"/>
                <a:gd name="T41" fmla="*/ 1 h 80"/>
                <a:gd name="T42" fmla="*/ 0 w 567"/>
                <a:gd name="T43" fmla="*/ 1 h 80"/>
                <a:gd name="T44" fmla="*/ 0 w 567"/>
                <a:gd name="T45" fmla="*/ 1 h 80"/>
                <a:gd name="T46" fmla="*/ 0 w 567"/>
                <a:gd name="T47" fmla="*/ 1 h 80"/>
                <a:gd name="T48" fmla="*/ 0 w 567"/>
                <a:gd name="T49" fmla="*/ 1 h 80"/>
                <a:gd name="T50" fmla="*/ 0 w 567"/>
                <a:gd name="T51" fmla="*/ 1 h 80"/>
                <a:gd name="T52" fmla="*/ 0 w 567"/>
                <a:gd name="T53" fmla="*/ 1 h 80"/>
                <a:gd name="T54" fmla="*/ 0 w 567"/>
                <a:gd name="T55" fmla="*/ 1 h 80"/>
                <a:gd name="T56" fmla="*/ 0 w 567"/>
                <a:gd name="T57" fmla="*/ 1 h 80"/>
                <a:gd name="T58" fmla="*/ 0 w 567"/>
                <a:gd name="T59" fmla="*/ 1 h 80"/>
                <a:gd name="T60" fmla="*/ 0 w 567"/>
                <a:gd name="T61" fmla="*/ 1 h 80"/>
                <a:gd name="T62" fmla="*/ 0 w 567"/>
                <a:gd name="T63" fmla="*/ 1 h 80"/>
                <a:gd name="T64" fmla="*/ 0 w 567"/>
                <a:gd name="T65" fmla="*/ 1 h 80"/>
                <a:gd name="T66" fmla="*/ 0 w 567"/>
                <a:gd name="T67" fmla="*/ 1 h 80"/>
                <a:gd name="T68" fmla="*/ 0 w 567"/>
                <a:gd name="T69" fmla="*/ 1 h 80"/>
                <a:gd name="T70" fmla="*/ 0 w 567"/>
                <a:gd name="T71" fmla="*/ 1 h 80"/>
                <a:gd name="T72" fmla="*/ 0 w 567"/>
                <a:gd name="T73" fmla="*/ 1 h 80"/>
                <a:gd name="T74" fmla="*/ 0 w 567"/>
                <a:gd name="T75" fmla="*/ 1 h 80"/>
                <a:gd name="T76" fmla="*/ 0 w 567"/>
                <a:gd name="T77" fmla="*/ 1 h 80"/>
                <a:gd name="T78" fmla="*/ 0 w 567"/>
                <a:gd name="T79" fmla="*/ 1 h 80"/>
                <a:gd name="T80" fmla="*/ 0 w 567"/>
                <a:gd name="T81" fmla="*/ 1 h 80"/>
                <a:gd name="T82" fmla="*/ 0 w 567"/>
                <a:gd name="T83" fmla="*/ 1 h 80"/>
                <a:gd name="T84" fmla="*/ 0 w 567"/>
                <a:gd name="T85" fmla="*/ 1 h 80"/>
                <a:gd name="T86" fmla="*/ 0 w 567"/>
                <a:gd name="T87" fmla="*/ 1 h 80"/>
                <a:gd name="T88" fmla="*/ 0 w 567"/>
                <a:gd name="T89" fmla="*/ 1 h 80"/>
                <a:gd name="T90" fmla="*/ 0 w 567"/>
                <a:gd name="T91" fmla="*/ 1 h 80"/>
                <a:gd name="T92" fmla="*/ 1 w 567"/>
                <a:gd name="T93" fmla="*/ 1 h 80"/>
                <a:gd name="T94" fmla="*/ 1 w 567"/>
                <a:gd name="T95" fmla="*/ 1 h 80"/>
                <a:gd name="T96" fmla="*/ 1 w 567"/>
                <a:gd name="T97" fmla="*/ 1 h 80"/>
                <a:gd name="T98" fmla="*/ 1 w 567"/>
                <a:gd name="T99" fmla="*/ 1 h 80"/>
                <a:gd name="T100" fmla="*/ 1 w 567"/>
                <a:gd name="T101" fmla="*/ 1 h 80"/>
                <a:gd name="T102" fmla="*/ 1 w 567"/>
                <a:gd name="T103" fmla="*/ 0 h 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67"/>
                <a:gd name="T157" fmla="*/ 0 h 80"/>
                <a:gd name="T158" fmla="*/ 567 w 567"/>
                <a:gd name="T159" fmla="*/ 80 h 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67" h="80">
                  <a:moveTo>
                    <a:pt x="561" y="0"/>
                  </a:moveTo>
                  <a:lnTo>
                    <a:pt x="548" y="0"/>
                  </a:lnTo>
                  <a:lnTo>
                    <a:pt x="536" y="0"/>
                  </a:lnTo>
                  <a:lnTo>
                    <a:pt x="525" y="0"/>
                  </a:lnTo>
                  <a:lnTo>
                    <a:pt x="516" y="0"/>
                  </a:lnTo>
                  <a:lnTo>
                    <a:pt x="502" y="0"/>
                  </a:lnTo>
                  <a:lnTo>
                    <a:pt x="491" y="0"/>
                  </a:lnTo>
                  <a:lnTo>
                    <a:pt x="481" y="2"/>
                  </a:lnTo>
                  <a:lnTo>
                    <a:pt x="470" y="2"/>
                  </a:lnTo>
                  <a:lnTo>
                    <a:pt x="457" y="2"/>
                  </a:lnTo>
                  <a:lnTo>
                    <a:pt x="445" y="2"/>
                  </a:lnTo>
                  <a:lnTo>
                    <a:pt x="434" y="4"/>
                  </a:lnTo>
                  <a:lnTo>
                    <a:pt x="422" y="6"/>
                  </a:lnTo>
                  <a:lnTo>
                    <a:pt x="411" y="6"/>
                  </a:lnTo>
                  <a:lnTo>
                    <a:pt x="400" y="6"/>
                  </a:lnTo>
                  <a:lnTo>
                    <a:pt x="388" y="7"/>
                  </a:lnTo>
                  <a:lnTo>
                    <a:pt x="377" y="9"/>
                  </a:lnTo>
                  <a:lnTo>
                    <a:pt x="365" y="9"/>
                  </a:lnTo>
                  <a:lnTo>
                    <a:pt x="354" y="11"/>
                  </a:lnTo>
                  <a:lnTo>
                    <a:pt x="343" y="13"/>
                  </a:lnTo>
                  <a:lnTo>
                    <a:pt x="331" y="13"/>
                  </a:lnTo>
                  <a:lnTo>
                    <a:pt x="320" y="15"/>
                  </a:lnTo>
                  <a:lnTo>
                    <a:pt x="308" y="17"/>
                  </a:lnTo>
                  <a:lnTo>
                    <a:pt x="297" y="19"/>
                  </a:lnTo>
                  <a:lnTo>
                    <a:pt x="286" y="21"/>
                  </a:lnTo>
                  <a:lnTo>
                    <a:pt x="274" y="21"/>
                  </a:lnTo>
                  <a:lnTo>
                    <a:pt x="263" y="25"/>
                  </a:lnTo>
                  <a:lnTo>
                    <a:pt x="251" y="25"/>
                  </a:lnTo>
                  <a:lnTo>
                    <a:pt x="242" y="28"/>
                  </a:lnTo>
                  <a:lnTo>
                    <a:pt x="230" y="28"/>
                  </a:lnTo>
                  <a:lnTo>
                    <a:pt x="219" y="32"/>
                  </a:lnTo>
                  <a:lnTo>
                    <a:pt x="208" y="32"/>
                  </a:lnTo>
                  <a:lnTo>
                    <a:pt x="198" y="36"/>
                  </a:lnTo>
                  <a:lnTo>
                    <a:pt x="42" y="66"/>
                  </a:lnTo>
                  <a:lnTo>
                    <a:pt x="10" y="76"/>
                  </a:lnTo>
                  <a:lnTo>
                    <a:pt x="2" y="80"/>
                  </a:lnTo>
                  <a:lnTo>
                    <a:pt x="0" y="80"/>
                  </a:lnTo>
                  <a:lnTo>
                    <a:pt x="8" y="80"/>
                  </a:lnTo>
                  <a:lnTo>
                    <a:pt x="19" y="80"/>
                  </a:lnTo>
                  <a:lnTo>
                    <a:pt x="31" y="80"/>
                  </a:lnTo>
                  <a:lnTo>
                    <a:pt x="42" y="80"/>
                  </a:lnTo>
                  <a:lnTo>
                    <a:pt x="54" y="78"/>
                  </a:lnTo>
                  <a:lnTo>
                    <a:pt x="65" y="78"/>
                  </a:lnTo>
                  <a:lnTo>
                    <a:pt x="78" y="76"/>
                  </a:lnTo>
                  <a:lnTo>
                    <a:pt x="92" y="74"/>
                  </a:lnTo>
                  <a:lnTo>
                    <a:pt x="105" y="72"/>
                  </a:lnTo>
                  <a:lnTo>
                    <a:pt x="118" y="70"/>
                  </a:lnTo>
                  <a:lnTo>
                    <a:pt x="126" y="66"/>
                  </a:lnTo>
                  <a:lnTo>
                    <a:pt x="132" y="66"/>
                  </a:lnTo>
                  <a:lnTo>
                    <a:pt x="139" y="65"/>
                  </a:lnTo>
                  <a:lnTo>
                    <a:pt x="147" y="65"/>
                  </a:lnTo>
                  <a:lnTo>
                    <a:pt x="152" y="63"/>
                  </a:lnTo>
                  <a:lnTo>
                    <a:pt x="160" y="61"/>
                  </a:lnTo>
                  <a:lnTo>
                    <a:pt x="168" y="59"/>
                  </a:lnTo>
                  <a:lnTo>
                    <a:pt x="175" y="59"/>
                  </a:lnTo>
                  <a:lnTo>
                    <a:pt x="183" y="55"/>
                  </a:lnTo>
                  <a:lnTo>
                    <a:pt x="190" y="55"/>
                  </a:lnTo>
                  <a:lnTo>
                    <a:pt x="198" y="53"/>
                  </a:lnTo>
                  <a:lnTo>
                    <a:pt x="206" y="53"/>
                  </a:lnTo>
                  <a:lnTo>
                    <a:pt x="211" y="51"/>
                  </a:lnTo>
                  <a:lnTo>
                    <a:pt x="219" y="49"/>
                  </a:lnTo>
                  <a:lnTo>
                    <a:pt x="227" y="47"/>
                  </a:lnTo>
                  <a:lnTo>
                    <a:pt x="234" y="46"/>
                  </a:lnTo>
                  <a:lnTo>
                    <a:pt x="242" y="44"/>
                  </a:lnTo>
                  <a:lnTo>
                    <a:pt x="249" y="42"/>
                  </a:lnTo>
                  <a:lnTo>
                    <a:pt x="257" y="40"/>
                  </a:lnTo>
                  <a:lnTo>
                    <a:pt x="265" y="40"/>
                  </a:lnTo>
                  <a:lnTo>
                    <a:pt x="270" y="36"/>
                  </a:lnTo>
                  <a:lnTo>
                    <a:pt x="278" y="36"/>
                  </a:lnTo>
                  <a:lnTo>
                    <a:pt x="286" y="34"/>
                  </a:lnTo>
                  <a:lnTo>
                    <a:pt x="293" y="32"/>
                  </a:lnTo>
                  <a:lnTo>
                    <a:pt x="299" y="32"/>
                  </a:lnTo>
                  <a:lnTo>
                    <a:pt x="306" y="30"/>
                  </a:lnTo>
                  <a:lnTo>
                    <a:pt x="314" y="28"/>
                  </a:lnTo>
                  <a:lnTo>
                    <a:pt x="322" y="28"/>
                  </a:lnTo>
                  <a:lnTo>
                    <a:pt x="335" y="25"/>
                  </a:lnTo>
                  <a:lnTo>
                    <a:pt x="348" y="25"/>
                  </a:lnTo>
                  <a:lnTo>
                    <a:pt x="362" y="21"/>
                  </a:lnTo>
                  <a:lnTo>
                    <a:pt x="375" y="21"/>
                  </a:lnTo>
                  <a:lnTo>
                    <a:pt x="388" y="21"/>
                  </a:lnTo>
                  <a:lnTo>
                    <a:pt x="402" y="21"/>
                  </a:lnTo>
                  <a:lnTo>
                    <a:pt x="413" y="21"/>
                  </a:lnTo>
                  <a:lnTo>
                    <a:pt x="424" y="21"/>
                  </a:lnTo>
                  <a:lnTo>
                    <a:pt x="432" y="21"/>
                  </a:lnTo>
                  <a:lnTo>
                    <a:pt x="440" y="21"/>
                  </a:lnTo>
                  <a:lnTo>
                    <a:pt x="447" y="21"/>
                  </a:lnTo>
                  <a:lnTo>
                    <a:pt x="455" y="21"/>
                  </a:lnTo>
                  <a:lnTo>
                    <a:pt x="462" y="21"/>
                  </a:lnTo>
                  <a:lnTo>
                    <a:pt x="472" y="21"/>
                  </a:lnTo>
                  <a:lnTo>
                    <a:pt x="481" y="21"/>
                  </a:lnTo>
                  <a:lnTo>
                    <a:pt x="489" y="23"/>
                  </a:lnTo>
                  <a:lnTo>
                    <a:pt x="497" y="21"/>
                  </a:lnTo>
                  <a:lnTo>
                    <a:pt x="504" y="21"/>
                  </a:lnTo>
                  <a:lnTo>
                    <a:pt x="512" y="21"/>
                  </a:lnTo>
                  <a:lnTo>
                    <a:pt x="521" y="21"/>
                  </a:lnTo>
                  <a:lnTo>
                    <a:pt x="529" y="19"/>
                  </a:lnTo>
                  <a:lnTo>
                    <a:pt x="536" y="17"/>
                  </a:lnTo>
                  <a:lnTo>
                    <a:pt x="544" y="17"/>
                  </a:lnTo>
                  <a:lnTo>
                    <a:pt x="554" y="15"/>
                  </a:lnTo>
                  <a:lnTo>
                    <a:pt x="556" y="13"/>
                  </a:lnTo>
                  <a:lnTo>
                    <a:pt x="561" y="9"/>
                  </a:lnTo>
                  <a:lnTo>
                    <a:pt x="565" y="6"/>
                  </a:lnTo>
                  <a:lnTo>
                    <a:pt x="567" y="4"/>
                  </a:lnTo>
                  <a:lnTo>
                    <a:pt x="56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F6F08"/>
                </a:buClr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-106" charset="-128"/>
                <a:ea typeface="ＭＳ Ｐゴシック" pitchFamily="-106" charset="-128"/>
                <a:cs typeface="+mn-cs"/>
              </a:endParaRPr>
            </a:p>
          </p:txBody>
        </p:sp>
        <p:sp>
          <p:nvSpPr>
            <p:cNvPr id="46" name="Freeform 47"/>
            <p:cNvSpPr>
              <a:spLocks/>
            </p:cNvSpPr>
            <p:nvPr/>
          </p:nvSpPr>
          <p:spPr bwMode="auto">
            <a:xfrm>
              <a:off x="3184" y="1251"/>
              <a:ext cx="191" cy="59"/>
            </a:xfrm>
            <a:custGeom>
              <a:avLst/>
              <a:gdLst>
                <a:gd name="T0" fmla="*/ 1 w 382"/>
                <a:gd name="T1" fmla="*/ 1 h 120"/>
                <a:gd name="T2" fmla="*/ 1 w 382"/>
                <a:gd name="T3" fmla="*/ 1 h 120"/>
                <a:gd name="T4" fmla="*/ 1 w 382"/>
                <a:gd name="T5" fmla="*/ 1 h 120"/>
                <a:gd name="T6" fmla="*/ 1 w 382"/>
                <a:gd name="T7" fmla="*/ 1 h 120"/>
                <a:gd name="T8" fmla="*/ 1 w 382"/>
                <a:gd name="T9" fmla="*/ 1 h 120"/>
                <a:gd name="T10" fmla="*/ 1 w 382"/>
                <a:gd name="T11" fmla="*/ 1 h 120"/>
                <a:gd name="T12" fmla="*/ 1 w 382"/>
                <a:gd name="T13" fmla="*/ 1 h 120"/>
                <a:gd name="T14" fmla="*/ 1 w 382"/>
                <a:gd name="T15" fmla="*/ 1 h 120"/>
                <a:gd name="T16" fmla="*/ 1 w 382"/>
                <a:gd name="T17" fmla="*/ 1 h 120"/>
                <a:gd name="T18" fmla="*/ 1 w 382"/>
                <a:gd name="T19" fmla="*/ 1 h 120"/>
                <a:gd name="T20" fmla="*/ 1 w 382"/>
                <a:gd name="T21" fmla="*/ 1 h 120"/>
                <a:gd name="T22" fmla="*/ 1 w 382"/>
                <a:gd name="T23" fmla="*/ 1 h 120"/>
                <a:gd name="T24" fmla="*/ 1 w 382"/>
                <a:gd name="T25" fmla="*/ 1 h 120"/>
                <a:gd name="T26" fmla="*/ 1 w 382"/>
                <a:gd name="T27" fmla="*/ 1 h 120"/>
                <a:gd name="T28" fmla="*/ 1 w 382"/>
                <a:gd name="T29" fmla="*/ 1 h 120"/>
                <a:gd name="T30" fmla="*/ 1 w 382"/>
                <a:gd name="T31" fmla="*/ 1 h 120"/>
                <a:gd name="T32" fmla="*/ 1 w 382"/>
                <a:gd name="T33" fmla="*/ 0 h 120"/>
                <a:gd name="T34" fmla="*/ 1 w 382"/>
                <a:gd name="T35" fmla="*/ 1 h 120"/>
                <a:gd name="T36" fmla="*/ 1 w 382"/>
                <a:gd name="T37" fmla="*/ 1 h 120"/>
                <a:gd name="T38" fmla="*/ 1 w 382"/>
                <a:gd name="T39" fmla="*/ 1 h 120"/>
                <a:gd name="T40" fmla="*/ 1 w 382"/>
                <a:gd name="T41" fmla="*/ 1 h 120"/>
                <a:gd name="T42" fmla="*/ 1 w 382"/>
                <a:gd name="T43" fmla="*/ 1 h 120"/>
                <a:gd name="T44" fmla="*/ 1 w 382"/>
                <a:gd name="T45" fmla="*/ 1 h 120"/>
                <a:gd name="T46" fmla="*/ 1 w 382"/>
                <a:gd name="T47" fmla="*/ 1 h 120"/>
                <a:gd name="T48" fmla="*/ 1 w 382"/>
                <a:gd name="T49" fmla="*/ 1 h 120"/>
                <a:gd name="T50" fmla="*/ 1 w 382"/>
                <a:gd name="T51" fmla="*/ 1 h 120"/>
                <a:gd name="T52" fmla="*/ 1 w 382"/>
                <a:gd name="T53" fmla="*/ 1 h 120"/>
                <a:gd name="T54" fmla="*/ 1 w 382"/>
                <a:gd name="T55" fmla="*/ 1 h 120"/>
                <a:gd name="T56" fmla="*/ 1 w 382"/>
                <a:gd name="T57" fmla="*/ 1 h 120"/>
                <a:gd name="T58" fmla="*/ 1 w 382"/>
                <a:gd name="T59" fmla="*/ 1 h 120"/>
                <a:gd name="T60" fmla="*/ 1 w 382"/>
                <a:gd name="T61" fmla="*/ 1 h 120"/>
                <a:gd name="T62" fmla="*/ 1 w 382"/>
                <a:gd name="T63" fmla="*/ 1 h 120"/>
                <a:gd name="T64" fmla="*/ 1 w 382"/>
                <a:gd name="T65" fmla="*/ 1 h 120"/>
                <a:gd name="T66" fmla="*/ 1 w 382"/>
                <a:gd name="T67" fmla="*/ 1 h 120"/>
                <a:gd name="T68" fmla="*/ 1 w 382"/>
                <a:gd name="T69" fmla="*/ 1 h 120"/>
                <a:gd name="T70" fmla="*/ 1 w 382"/>
                <a:gd name="T71" fmla="*/ 1 h 120"/>
                <a:gd name="T72" fmla="*/ 1 w 382"/>
                <a:gd name="T73" fmla="*/ 1 h 120"/>
                <a:gd name="T74" fmla="*/ 1 w 382"/>
                <a:gd name="T75" fmla="*/ 1 h 120"/>
                <a:gd name="T76" fmla="*/ 1 w 382"/>
                <a:gd name="T77" fmla="*/ 1 h 120"/>
                <a:gd name="T78" fmla="*/ 1 w 382"/>
                <a:gd name="T79" fmla="*/ 1 h 120"/>
                <a:gd name="T80" fmla="*/ 1 w 382"/>
                <a:gd name="T81" fmla="*/ 1 h 1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82"/>
                <a:gd name="T124" fmla="*/ 0 h 120"/>
                <a:gd name="T125" fmla="*/ 382 w 382"/>
                <a:gd name="T126" fmla="*/ 120 h 1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82" h="120">
                  <a:moveTo>
                    <a:pt x="382" y="120"/>
                  </a:moveTo>
                  <a:lnTo>
                    <a:pt x="368" y="112"/>
                  </a:lnTo>
                  <a:lnTo>
                    <a:pt x="359" y="108"/>
                  </a:lnTo>
                  <a:lnTo>
                    <a:pt x="346" y="103"/>
                  </a:lnTo>
                  <a:lnTo>
                    <a:pt x="334" y="99"/>
                  </a:lnTo>
                  <a:lnTo>
                    <a:pt x="321" y="93"/>
                  </a:lnTo>
                  <a:lnTo>
                    <a:pt x="309" y="89"/>
                  </a:lnTo>
                  <a:lnTo>
                    <a:pt x="298" y="85"/>
                  </a:lnTo>
                  <a:lnTo>
                    <a:pt x="287" y="84"/>
                  </a:lnTo>
                  <a:lnTo>
                    <a:pt x="273" y="80"/>
                  </a:lnTo>
                  <a:lnTo>
                    <a:pt x="260" y="76"/>
                  </a:lnTo>
                  <a:lnTo>
                    <a:pt x="249" y="74"/>
                  </a:lnTo>
                  <a:lnTo>
                    <a:pt x="237" y="70"/>
                  </a:lnTo>
                  <a:lnTo>
                    <a:pt x="224" y="66"/>
                  </a:lnTo>
                  <a:lnTo>
                    <a:pt x="211" y="65"/>
                  </a:lnTo>
                  <a:lnTo>
                    <a:pt x="199" y="63"/>
                  </a:lnTo>
                  <a:lnTo>
                    <a:pt x="188" y="59"/>
                  </a:lnTo>
                  <a:lnTo>
                    <a:pt x="174" y="55"/>
                  </a:lnTo>
                  <a:lnTo>
                    <a:pt x="161" y="53"/>
                  </a:lnTo>
                  <a:lnTo>
                    <a:pt x="150" y="49"/>
                  </a:lnTo>
                  <a:lnTo>
                    <a:pt x="138" y="47"/>
                  </a:lnTo>
                  <a:lnTo>
                    <a:pt x="125" y="44"/>
                  </a:lnTo>
                  <a:lnTo>
                    <a:pt x="112" y="40"/>
                  </a:lnTo>
                  <a:lnTo>
                    <a:pt x="100" y="38"/>
                  </a:lnTo>
                  <a:lnTo>
                    <a:pt x="89" y="36"/>
                  </a:lnTo>
                  <a:lnTo>
                    <a:pt x="77" y="30"/>
                  </a:lnTo>
                  <a:lnTo>
                    <a:pt x="66" y="27"/>
                  </a:lnTo>
                  <a:lnTo>
                    <a:pt x="55" y="23"/>
                  </a:lnTo>
                  <a:lnTo>
                    <a:pt x="43" y="19"/>
                  </a:lnTo>
                  <a:lnTo>
                    <a:pt x="32" y="13"/>
                  </a:lnTo>
                  <a:lnTo>
                    <a:pt x="20" y="9"/>
                  </a:lnTo>
                  <a:lnTo>
                    <a:pt x="11" y="6"/>
                  </a:lnTo>
                  <a:lnTo>
                    <a:pt x="0" y="0"/>
                  </a:lnTo>
                  <a:lnTo>
                    <a:pt x="5" y="0"/>
                  </a:lnTo>
                  <a:lnTo>
                    <a:pt x="15" y="2"/>
                  </a:lnTo>
                  <a:lnTo>
                    <a:pt x="22" y="2"/>
                  </a:lnTo>
                  <a:lnTo>
                    <a:pt x="34" y="6"/>
                  </a:lnTo>
                  <a:lnTo>
                    <a:pt x="43" y="8"/>
                  </a:lnTo>
                  <a:lnTo>
                    <a:pt x="57" y="9"/>
                  </a:lnTo>
                  <a:lnTo>
                    <a:pt x="62" y="11"/>
                  </a:lnTo>
                  <a:lnTo>
                    <a:pt x="68" y="13"/>
                  </a:lnTo>
                  <a:lnTo>
                    <a:pt x="76" y="13"/>
                  </a:lnTo>
                  <a:lnTo>
                    <a:pt x="83" y="17"/>
                  </a:lnTo>
                  <a:lnTo>
                    <a:pt x="89" y="17"/>
                  </a:lnTo>
                  <a:lnTo>
                    <a:pt x="97" y="19"/>
                  </a:lnTo>
                  <a:lnTo>
                    <a:pt x="104" y="19"/>
                  </a:lnTo>
                  <a:lnTo>
                    <a:pt x="112" y="21"/>
                  </a:lnTo>
                  <a:lnTo>
                    <a:pt x="119" y="23"/>
                  </a:lnTo>
                  <a:lnTo>
                    <a:pt x="127" y="25"/>
                  </a:lnTo>
                  <a:lnTo>
                    <a:pt x="135" y="27"/>
                  </a:lnTo>
                  <a:lnTo>
                    <a:pt x="144" y="28"/>
                  </a:lnTo>
                  <a:lnTo>
                    <a:pt x="152" y="30"/>
                  </a:lnTo>
                  <a:lnTo>
                    <a:pt x="159" y="32"/>
                  </a:lnTo>
                  <a:lnTo>
                    <a:pt x="169" y="34"/>
                  </a:lnTo>
                  <a:lnTo>
                    <a:pt x="176" y="36"/>
                  </a:lnTo>
                  <a:lnTo>
                    <a:pt x="184" y="38"/>
                  </a:lnTo>
                  <a:lnTo>
                    <a:pt x="192" y="40"/>
                  </a:lnTo>
                  <a:lnTo>
                    <a:pt x="201" y="42"/>
                  </a:lnTo>
                  <a:lnTo>
                    <a:pt x="211" y="46"/>
                  </a:lnTo>
                  <a:lnTo>
                    <a:pt x="218" y="47"/>
                  </a:lnTo>
                  <a:lnTo>
                    <a:pt x="226" y="49"/>
                  </a:lnTo>
                  <a:lnTo>
                    <a:pt x="233" y="51"/>
                  </a:lnTo>
                  <a:lnTo>
                    <a:pt x="241" y="53"/>
                  </a:lnTo>
                  <a:lnTo>
                    <a:pt x="249" y="55"/>
                  </a:lnTo>
                  <a:lnTo>
                    <a:pt x="256" y="57"/>
                  </a:lnTo>
                  <a:lnTo>
                    <a:pt x="264" y="59"/>
                  </a:lnTo>
                  <a:lnTo>
                    <a:pt x="271" y="63"/>
                  </a:lnTo>
                  <a:lnTo>
                    <a:pt x="277" y="63"/>
                  </a:lnTo>
                  <a:lnTo>
                    <a:pt x="285" y="66"/>
                  </a:lnTo>
                  <a:lnTo>
                    <a:pt x="290" y="66"/>
                  </a:lnTo>
                  <a:lnTo>
                    <a:pt x="298" y="70"/>
                  </a:lnTo>
                  <a:lnTo>
                    <a:pt x="311" y="74"/>
                  </a:lnTo>
                  <a:lnTo>
                    <a:pt x="325" y="80"/>
                  </a:lnTo>
                  <a:lnTo>
                    <a:pt x="334" y="84"/>
                  </a:lnTo>
                  <a:lnTo>
                    <a:pt x="346" y="89"/>
                  </a:lnTo>
                  <a:lnTo>
                    <a:pt x="355" y="93"/>
                  </a:lnTo>
                  <a:lnTo>
                    <a:pt x="363" y="99"/>
                  </a:lnTo>
                  <a:lnTo>
                    <a:pt x="368" y="103"/>
                  </a:lnTo>
                  <a:lnTo>
                    <a:pt x="374" y="108"/>
                  </a:lnTo>
                  <a:lnTo>
                    <a:pt x="378" y="112"/>
                  </a:lnTo>
                  <a:lnTo>
                    <a:pt x="382" y="1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F6F08"/>
                </a:buClr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-106" charset="-128"/>
                <a:ea typeface="ＭＳ Ｐゴシック" pitchFamily="-106" charset="-128"/>
                <a:cs typeface="+mn-cs"/>
              </a:endParaRPr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auto">
            <a:xfrm>
              <a:off x="3466" y="1333"/>
              <a:ext cx="14" cy="6"/>
            </a:xfrm>
            <a:custGeom>
              <a:avLst/>
              <a:gdLst>
                <a:gd name="T0" fmla="*/ 0 w 29"/>
                <a:gd name="T1" fmla="*/ 0 h 11"/>
                <a:gd name="T2" fmla="*/ 0 w 29"/>
                <a:gd name="T3" fmla="*/ 1 h 11"/>
                <a:gd name="T4" fmla="*/ 0 w 29"/>
                <a:gd name="T5" fmla="*/ 1 h 11"/>
                <a:gd name="T6" fmla="*/ 0 w 29"/>
                <a:gd name="T7" fmla="*/ 1 h 11"/>
                <a:gd name="T8" fmla="*/ 0 w 29"/>
                <a:gd name="T9" fmla="*/ 0 h 11"/>
                <a:gd name="T10" fmla="*/ 0 w 29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11"/>
                <a:gd name="T20" fmla="*/ 29 w 29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11">
                  <a:moveTo>
                    <a:pt x="16" y="0"/>
                  </a:moveTo>
                  <a:lnTo>
                    <a:pt x="0" y="3"/>
                  </a:lnTo>
                  <a:lnTo>
                    <a:pt x="29" y="11"/>
                  </a:lnTo>
                  <a:lnTo>
                    <a:pt x="21" y="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F6F08"/>
                </a:buClr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-106" charset="-128"/>
                <a:ea typeface="ＭＳ Ｐゴシック" pitchFamily="-106" charset="-128"/>
                <a:cs typeface="+mn-cs"/>
              </a:endParaRPr>
            </a:p>
          </p:txBody>
        </p:sp>
        <p:sp>
          <p:nvSpPr>
            <p:cNvPr id="48" name="Freeform 49"/>
            <p:cNvSpPr>
              <a:spLocks/>
            </p:cNvSpPr>
            <p:nvPr/>
          </p:nvSpPr>
          <p:spPr bwMode="auto">
            <a:xfrm>
              <a:off x="2715" y="1298"/>
              <a:ext cx="36" cy="9"/>
            </a:xfrm>
            <a:custGeom>
              <a:avLst/>
              <a:gdLst>
                <a:gd name="T0" fmla="*/ 0 w 73"/>
                <a:gd name="T1" fmla="*/ 0 h 19"/>
                <a:gd name="T2" fmla="*/ 0 w 73"/>
                <a:gd name="T3" fmla="*/ 1 h 19"/>
                <a:gd name="T4" fmla="*/ 0 w 73"/>
                <a:gd name="T5" fmla="*/ 1 h 19"/>
                <a:gd name="T6" fmla="*/ 0 w 73"/>
                <a:gd name="T7" fmla="*/ 1 h 19"/>
                <a:gd name="T8" fmla="*/ 0 w 73"/>
                <a:gd name="T9" fmla="*/ 0 h 19"/>
                <a:gd name="T10" fmla="*/ 0 w 73"/>
                <a:gd name="T11" fmla="*/ 0 h 19"/>
                <a:gd name="T12" fmla="*/ 0 w 73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"/>
                <a:gd name="T22" fmla="*/ 0 h 19"/>
                <a:gd name="T23" fmla="*/ 73 w 73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" h="19">
                  <a:moveTo>
                    <a:pt x="0" y="0"/>
                  </a:moveTo>
                  <a:lnTo>
                    <a:pt x="10" y="19"/>
                  </a:lnTo>
                  <a:lnTo>
                    <a:pt x="12" y="17"/>
                  </a:lnTo>
                  <a:lnTo>
                    <a:pt x="17" y="15"/>
                  </a:lnTo>
                  <a:lnTo>
                    <a:pt x="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F6F08"/>
                </a:buClr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-106" charset="-128"/>
                <a:ea typeface="ＭＳ Ｐゴシック" pitchFamily="-106" charset="-128"/>
                <a:cs typeface="+mn-cs"/>
              </a:endParaRPr>
            </a:p>
          </p:txBody>
        </p:sp>
        <p:sp>
          <p:nvSpPr>
            <p:cNvPr id="49" name="Freeform 50"/>
            <p:cNvSpPr>
              <a:spLocks/>
            </p:cNvSpPr>
            <p:nvPr/>
          </p:nvSpPr>
          <p:spPr bwMode="auto">
            <a:xfrm>
              <a:off x="2305" y="1370"/>
              <a:ext cx="84" cy="51"/>
            </a:xfrm>
            <a:custGeom>
              <a:avLst/>
              <a:gdLst>
                <a:gd name="T0" fmla="*/ 0 w 169"/>
                <a:gd name="T1" fmla="*/ 1 h 98"/>
                <a:gd name="T2" fmla="*/ 0 w 169"/>
                <a:gd name="T3" fmla="*/ 1 h 98"/>
                <a:gd name="T4" fmla="*/ 0 w 169"/>
                <a:gd name="T5" fmla="*/ 1 h 98"/>
                <a:gd name="T6" fmla="*/ 0 w 169"/>
                <a:gd name="T7" fmla="*/ 1 h 98"/>
                <a:gd name="T8" fmla="*/ 0 w 169"/>
                <a:gd name="T9" fmla="*/ 1 h 98"/>
                <a:gd name="T10" fmla="*/ 0 w 169"/>
                <a:gd name="T11" fmla="*/ 1 h 98"/>
                <a:gd name="T12" fmla="*/ 0 w 169"/>
                <a:gd name="T13" fmla="*/ 1 h 98"/>
                <a:gd name="T14" fmla="*/ 0 w 169"/>
                <a:gd name="T15" fmla="*/ 1 h 98"/>
                <a:gd name="T16" fmla="*/ 0 w 169"/>
                <a:gd name="T17" fmla="*/ 1 h 98"/>
                <a:gd name="T18" fmla="*/ 0 w 169"/>
                <a:gd name="T19" fmla="*/ 1 h 98"/>
                <a:gd name="T20" fmla="*/ 0 w 169"/>
                <a:gd name="T21" fmla="*/ 1 h 98"/>
                <a:gd name="T22" fmla="*/ 0 w 169"/>
                <a:gd name="T23" fmla="*/ 1 h 98"/>
                <a:gd name="T24" fmla="*/ 0 w 169"/>
                <a:gd name="T25" fmla="*/ 1 h 98"/>
                <a:gd name="T26" fmla="*/ 0 w 169"/>
                <a:gd name="T27" fmla="*/ 1 h 98"/>
                <a:gd name="T28" fmla="*/ 0 w 169"/>
                <a:gd name="T29" fmla="*/ 1 h 98"/>
                <a:gd name="T30" fmla="*/ 0 w 169"/>
                <a:gd name="T31" fmla="*/ 1 h 98"/>
                <a:gd name="T32" fmla="*/ 0 w 169"/>
                <a:gd name="T33" fmla="*/ 1 h 98"/>
                <a:gd name="T34" fmla="*/ 0 w 169"/>
                <a:gd name="T35" fmla="*/ 1 h 98"/>
                <a:gd name="T36" fmla="*/ 0 w 169"/>
                <a:gd name="T37" fmla="*/ 1 h 98"/>
                <a:gd name="T38" fmla="*/ 0 w 169"/>
                <a:gd name="T39" fmla="*/ 1 h 98"/>
                <a:gd name="T40" fmla="*/ 0 w 169"/>
                <a:gd name="T41" fmla="*/ 1 h 98"/>
                <a:gd name="T42" fmla="*/ 0 w 169"/>
                <a:gd name="T43" fmla="*/ 1 h 98"/>
                <a:gd name="T44" fmla="*/ 0 w 169"/>
                <a:gd name="T45" fmla="*/ 1 h 98"/>
                <a:gd name="T46" fmla="*/ 0 w 169"/>
                <a:gd name="T47" fmla="*/ 1 h 98"/>
                <a:gd name="T48" fmla="*/ 0 w 169"/>
                <a:gd name="T49" fmla="*/ 0 h 98"/>
                <a:gd name="T50" fmla="*/ 0 w 169"/>
                <a:gd name="T51" fmla="*/ 1 h 98"/>
                <a:gd name="T52" fmla="*/ 0 w 169"/>
                <a:gd name="T53" fmla="*/ 1 h 9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9"/>
                <a:gd name="T82" fmla="*/ 0 h 98"/>
                <a:gd name="T83" fmla="*/ 169 w 169"/>
                <a:gd name="T84" fmla="*/ 98 h 9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9" h="98">
                  <a:moveTo>
                    <a:pt x="82" y="30"/>
                  </a:moveTo>
                  <a:lnTo>
                    <a:pt x="76" y="34"/>
                  </a:lnTo>
                  <a:lnTo>
                    <a:pt x="68" y="41"/>
                  </a:lnTo>
                  <a:lnTo>
                    <a:pt x="59" y="47"/>
                  </a:lnTo>
                  <a:lnTo>
                    <a:pt x="51" y="47"/>
                  </a:lnTo>
                  <a:lnTo>
                    <a:pt x="0" y="98"/>
                  </a:lnTo>
                  <a:lnTo>
                    <a:pt x="4" y="97"/>
                  </a:lnTo>
                  <a:lnTo>
                    <a:pt x="11" y="93"/>
                  </a:lnTo>
                  <a:lnTo>
                    <a:pt x="21" y="89"/>
                  </a:lnTo>
                  <a:lnTo>
                    <a:pt x="32" y="85"/>
                  </a:lnTo>
                  <a:lnTo>
                    <a:pt x="44" y="78"/>
                  </a:lnTo>
                  <a:lnTo>
                    <a:pt x="57" y="72"/>
                  </a:lnTo>
                  <a:lnTo>
                    <a:pt x="63" y="66"/>
                  </a:lnTo>
                  <a:lnTo>
                    <a:pt x="70" y="62"/>
                  </a:lnTo>
                  <a:lnTo>
                    <a:pt x="78" y="59"/>
                  </a:lnTo>
                  <a:lnTo>
                    <a:pt x="86" y="55"/>
                  </a:lnTo>
                  <a:lnTo>
                    <a:pt x="93" y="49"/>
                  </a:lnTo>
                  <a:lnTo>
                    <a:pt x="101" y="45"/>
                  </a:lnTo>
                  <a:lnTo>
                    <a:pt x="106" y="40"/>
                  </a:lnTo>
                  <a:lnTo>
                    <a:pt x="114" y="36"/>
                  </a:lnTo>
                  <a:lnTo>
                    <a:pt x="127" y="26"/>
                  </a:lnTo>
                  <a:lnTo>
                    <a:pt x="141" y="19"/>
                  </a:lnTo>
                  <a:lnTo>
                    <a:pt x="150" y="11"/>
                  </a:lnTo>
                  <a:lnTo>
                    <a:pt x="162" y="5"/>
                  </a:lnTo>
                  <a:lnTo>
                    <a:pt x="169" y="0"/>
                  </a:lnTo>
                  <a:lnTo>
                    <a:pt x="82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F6F08"/>
                </a:buClr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-106" charset="-128"/>
                <a:ea typeface="ＭＳ Ｐゴシック" pitchFamily="-106" charset="-128"/>
                <a:cs typeface="+mn-cs"/>
              </a:endParaRPr>
            </a:p>
          </p:txBody>
        </p:sp>
        <p:sp>
          <p:nvSpPr>
            <p:cNvPr id="50" name="Freeform 51"/>
            <p:cNvSpPr>
              <a:spLocks/>
            </p:cNvSpPr>
            <p:nvPr/>
          </p:nvSpPr>
          <p:spPr bwMode="auto">
            <a:xfrm>
              <a:off x="2631" y="1301"/>
              <a:ext cx="73" cy="22"/>
            </a:xfrm>
            <a:custGeom>
              <a:avLst/>
              <a:gdLst>
                <a:gd name="T0" fmla="*/ 1 w 148"/>
                <a:gd name="T1" fmla="*/ 1 h 43"/>
                <a:gd name="T2" fmla="*/ 0 w 148"/>
                <a:gd name="T3" fmla="*/ 1 h 43"/>
                <a:gd name="T4" fmla="*/ 1 w 148"/>
                <a:gd name="T5" fmla="*/ 1 h 43"/>
                <a:gd name="T6" fmla="*/ 1 w 148"/>
                <a:gd name="T7" fmla="*/ 1 h 43"/>
                <a:gd name="T8" fmla="*/ 1 w 148"/>
                <a:gd name="T9" fmla="*/ 1 h 43"/>
                <a:gd name="T10" fmla="*/ 1 w 148"/>
                <a:gd name="T11" fmla="*/ 1 h 43"/>
                <a:gd name="T12" fmla="*/ 1 w 148"/>
                <a:gd name="T13" fmla="*/ 1 h 43"/>
                <a:gd name="T14" fmla="*/ 1 w 148"/>
                <a:gd name="T15" fmla="*/ 1 h 43"/>
                <a:gd name="T16" fmla="*/ 1 w 148"/>
                <a:gd name="T17" fmla="*/ 1 h 43"/>
                <a:gd name="T18" fmla="*/ 1 w 148"/>
                <a:gd name="T19" fmla="*/ 1 h 43"/>
                <a:gd name="T20" fmla="*/ 1 w 148"/>
                <a:gd name="T21" fmla="*/ 1 h 43"/>
                <a:gd name="T22" fmla="*/ 1 w 148"/>
                <a:gd name="T23" fmla="*/ 0 h 43"/>
                <a:gd name="T24" fmla="*/ 1 w 148"/>
                <a:gd name="T25" fmla="*/ 0 h 43"/>
                <a:gd name="T26" fmla="*/ 1 w 148"/>
                <a:gd name="T27" fmla="*/ 0 h 43"/>
                <a:gd name="T28" fmla="*/ 1 w 148"/>
                <a:gd name="T29" fmla="*/ 0 h 43"/>
                <a:gd name="T30" fmla="*/ 1 w 148"/>
                <a:gd name="T31" fmla="*/ 1 h 43"/>
                <a:gd name="T32" fmla="*/ 1 w 148"/>
                <a:gd name="T33" fmla="*/ 1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8"/>
                <a:gd name="T52" fmla="*/ 0 h 43"/>
                <a:gd name="T53" fmla="*/ 148 w 148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8" h="43">
                  <a:moveTo>
                    <a:pt x="148" y="7"/>
                  </a:moveTo>
                  <a:lnTo>
                    <a:pt x="0" y="43"/>
                  </a:lnTo>
                  <a:lnTo>
                    <a:pt x="8" y="32"/>
                  </a:lnTo>
                  <a:lnTo>
                    <a:pt x="13" y="28"/>
                  </a:lnTo>
                  <a:lnTo>
                    <a:pt x="21" y="26"/>
                  </a:lnTo>
                  <a:lnTo>
                    <a:pt x="27" y="23"/>
                  </a:lnTo>
                  <a:lnTo>
                    <a:pt x="34" y="21"/>
                  </a:lnTo>
                  <a:lnTo>
                    <a:pt x="48" y="15"/>
                  </a:lnTo>
                  <a:lnTo>
                    <a:pt x="61" y="11"/>
                  </a:lnTo>
                  <a:lnTo>
                    <a:pt x="72" y="5"/>
                  </a:lnTo>
                  <a:lnTo>
                    <a:pt x="84" y="4"/>
                  </a:lnTo>
                  <a:lnTo>
                    <a:pt x="90" y="0"/>
                  </a:lnTo>
                  <a:lnTo>
                    <a:pt x="95" y="0"/>
                  </a:lnTo>
                  <a:lnTo>
                    <a:pt x="103" y="0"/>
                  </a:lnTo>
                  <a:lnTo>
                    <a:pt x="110" y="0"/>
                  </a:lnTo>
                  <a:lnTo>
                    <a:pt x="148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F6F08"/>
                </a:buClr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-106" charset="-128"/>
                <a:ea typeface="ＭＳ Ｐゴシック" pitchFamily="-106" charset="-128"/>
                <a:cs typeface="+mn-cs"/>
              </a:endParaRPr>
            </a:p>
          </p:txBody>
        </p:sp>
        <p:sp>
          <p:nvSpPr>
            <p:cNvPr id="51" name="Freeform 52"/>
            <p:cNvSpPr>
              <a:spLocks/>
            </p:cNvSpPr>
            <p:nvPr/>
          </p:nvSpPr>
          <p:spPr bwMode="auto">
            <a:xfrm>
              <a:off x="2949" y="1307"/>
              <a:ext cx="84" cy="19"/>
            </a:xfrm>
            <a:custGeom>
              <a:avLst/>
              <a:gdLst>
                <a:gd name="T0" fmla="*/ 0 w 165"/>
                <a:gd name="T1" fmla="*/ 1 h 38"/>
                <a:gd name="T2" fmla="*/ 0 w 165"/>
                <a:gd name="T3" fmla="*/ 1 h 38"/>
                <a:gd name="T4" fmla="*/ 1 w 165"/>
                <a:gd name="T5" fmla="*/ 1 h 38"/>
                <a:gd name="T6" fmla="*/ 1 w 165"/>
                <a:gd name="T7" fmla="*/ 1 h 38"/>
                <a:gd name="T8" fmla="*/ 1 w 165"/>
                <a:gd name="T9" fmla="*/ 1 h 38"/>
                <a:gd name="T10" fmla="*/ 1 w 165"/>
                <a:gd name="T11" fmla="*/ 1 h 38"/>
                <a:gd name="T12" fmla="*/ 1 w 165"/>
                <a:gd name="T13" fmla="*/ 1 h 38"/>
                <a:gd name="T14" fmla="*/ 1 w 165"/>
                <a:gd name="T15" fmla="*/ 1 h 38"/>
                <a:gd name="T16" fmla="*/ 1 w 165"/>
                <a:gd name="T17" fmla="*/ 1 h 38"/>
                <a:gd name="T18" fmla="*/ 1 w 165"/>
                <a:gd name="T19" fmla="*/ 1 h 38"/>
                <a:gd name="T20" fmla="*/ 1 w 165"/>
                <a:gd name="T21" fmla="*/ 1 h 38"/>
                <a:gd name="T22" fmla="*/ 1 w 165"/>
                <a:gd name="T23" fmla="*/ 1 h 38"/>
                <a:gd name="T24" fmla="*/ 1 w 165"/>
                <a:gd name="T25" fmla="*/ 1 h 38"/>
                <a:gd name="T26" fmla="*/ 1 w 165"/>
                <a:gd name="T27" fmla="*/ 1 h 38"/>
                <a:gd name="T28" fmla="*/ 1 w 165"/>
                <a:gd name="T29" fmla="*/ 1 h 38"/>
                <a:gd name="T30" fmla="*/ 1 w 165"/>
                <a:gd name="T31" fmla="*/ 1 h 38"/>
                <a:gd name="T32" fmla="*/ 1 w 165"/>
                <a:gd name="T33" fmla="*/ 1 h 38"/>
                <a:gd name="T34" fmla="*/ 1 w 165"/>
                <a:gd name="T35" fmla="*/ 1 h 38"/>
                <a:gd name="T36" fmla="*/ 1 w 165"/>
                <a:gd name="T37" fmla="*/ 1 h 38"/>
                <a:gd name="T38" fmla="*/ 1 w 165"/>
                <a:gd name="T39" fmla="*/ 1 h 38"/>
                <a:gd name="T40" fmla="*/ 1 w 165"/>
                <a:gd name="T41" fmla="*/ 1 h 38"/>
                <a:gd name="T42" fmla="*/ 1 w 165"/>
                <a:gd name="T43" fmla="*/ 1 h 38"/>
                <a:gd name="T44" fmla="*/ 1 w 165"/>
                <a:gd name="T45" fmla="*/ 1 h 38"/>
                <a:gd name="T46" fmla="*/ 1 w 165"/>
                <a:gd name="T47" fmla="*/ 1 h 38"/>
                <a:gd name="T48" fmla="*/ 1 w 165"/>
                <a:gd name="T49" fmla="*/ 1 h 38"/>
                <a:gd name="T50" fmla="*/ 1 w 165"/>
                <a:gd name="T51" fmla="*/ 1 h 38"/>
                <a:gd name="T52" fmla="*/ 1 w 165"/>
                <a:gd name="T53" fmla="*/ 1 h 38"/>
                <a:gd name="T54" fmla="*/ 1 w 165"/>
                <a:gd name="T55" fmla="*/ 1 h 38"/>
                <a:gd name="T56" fmla="*/ 1 w 165"/>
                <a:gd name="T57" fmla="*/ 1 h 38"/>
                <a:gd name="T58" fmla="*/ 1 w 165"/>
                <a:gd name="T59" fmla="*/ 1 h 38"/>
                <a:gd name="T60" fmla="*/ 1 w 165"/>
                <a:gd name="T61" fmla="*/ 1 h 38"/>
                <a:gd name="T62" fmla="*/ 1 w 165"/>
                <a:gd name="T63" fmla="*/ 1 h 38"/>
                <a:gd name="T64" fmla="*/ 1 w 165"/>
                <a:gd name="T65" fmla="*/ 1 h 38"/>
                <a:gd name="T66" fmla="*/ 1 w 165"/>
                <a:gd name="T67" fmla="*/ 1 h 38"/>
                <a:gd name="T68" fmla="*/ 1 w 165"/>
                <a:gd name="T69" fmla="*/ 1 h 38"/>
                <a:gd name="T70" fmla="*/ 1 w 165"/>
                <a:gd name="T71" fmla="*/ 1 h 38"/>
                <a:gd name="T72" fmla="*/ 1 w 165"/>
                <a:gd name="T73" fmla="*/ 1 h 38"/>
                <a:gd name="T74" fmla="*/ 1 w 165"/>
                <a:gd name="T75" fmla="*/ 0 h 38"/>
                <a:gd name="T76" fmla="*/ 1 w 165"/>
                <a:gd name="T77" fmla="*/ 0 h 38"/>
                <a:gd name="T78" fmla="*/ 1 w 165"/>
                <a:gd name="T79" fmla="*/ 0 h 38"/>
                <a:gd name="T80" fmla="*/ 0 w 165"/>
                <a:gd name="T81" fmla="*/ 1 h 38"/>
                <a:gd name="T82" fmla="*/ 0 w 165"/>
                <a:gd name="T83" fmla="*/ 1 h 3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5"/>
                <a:gd name="T127" fmla="*/ 0 h 38"/>
                <a:gd name="T128" fmla="*/ 165 w 165"/>
                <a:gd name="T129" fmla="*/ 38 h 3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5" h="38">
                  <a:moveTo>
                    <a:pt x="0" y="4"/>
                  </a:moveTo>
                  <a:lnTo>
                    <a:pt x="0" y="4"/>
                  </a:lnTo>
                  <a:lnTo>
                    <a:pt x="6" y="12"/>
                  </a:lnTo>
                  <a:lnTo>
                    <a:pt x="10" y="17"/>
                  </a:lnTo>
                  <a:lnTo>
                    <a:pt x="19" y="27"/>
                  </a:lnTo>
                  <a:lnTo>
                    <a:pt x="27" y="32"/>
                  </a:lnTo>
                  <a:lnTo>
                    <a:pt x="38" y="38"/>
                  </a:lnTo>
                  <a:lnTo>
                    <a:pt x="48" y="38"/>
                  </a:lnTo>
                  <a:lnTo>
                    <a:pt x="59" y="36"/>
                  </a:lnTo>
                  <a:lnTo>
                    <a:pt x="67" y="31"/>
                  </a:lnTo>
                  <a:lnTo>
                    <a:pt x="80" y="29"/>
                  </a:lnTo>
                  <a:lnTo>
                    <a:pt x="88" y="29"/>
                  </a:lnTo>
                  <a:lnTo>
                    <a:pt x="95" y="29"/>
                  </a:lnTo>
                  <a:lnTo>
                    <a:pt x="103" y="31"/>
                  </a:lnTo>
                  <a:lnTo>
                    <a:pt x="112" y="31"/>
                  </a:lnTo>
                  <a:lnTo>
                    <a:pt x="120" y="31"/>
                  </a:lnTo>
                  <a:lnTo>
                    <a:pt x="127" y="32"/>
                  </a:lnTo>
                  <a:lnTo>
                    <a:pt x="135" y="32"/>
                  </a:lnTo>
                  <a:lnTo>
                    <a:pt x="143" y="34"/>
                  </a:lnTo>
                  <a:lnTo>
                    <a:pt x="148" y="34"/>
                  </a:lnTo>
                  <a:lnTo>
                    <a:pt x="154" y="34"/>
                  </a:lnTo>
                  <a:lnTo>
                    <a:pt x="160" y="32"/>
                  </a:lnTo>
                  <a:lnTo>
                    <a:pt x="165" y="32"/>
                  </a:lnTo>
                  <a:lnTo>
                    <a:pt x="156" y="27"/>
                  </a:lnTo>
                  <a:lnTo>
                    <a:pt x="148" y="23"/>
                  </a:lnTo>
                  <a:lnTo>
                    <a:pt x="141" y="19"/>
                  </a:lnTo>
                  <a:lnTo>
                    <a:pt x="135" y="15"/>
                  </a:lnTo>
                  <a:lnTo>
                    <a:pt x="124" y="12"/>
                  </a:lnTo>
                  <a:lnTo>
                    <a:pt x="116" y="8"/>
                  </a:lnTo>
                  <a:lnTo>
                    <a:pt x="105" y="4"/>
                  </a:lnTo>
                  <a:lnTo>
                    <a:pt x="97" y="4"/>
                  </a:lnTo>
                  <a:lnTo>
                    <a:pt x="88" y="4"/>
                  </a:lnTo>
                  <a:lnTo>
                    <a:pt x="76" y="8"/>
                  </a:lnTo>
                  <a:lnTo>
                    <a:pt x="67" y="4"/>
                  </a:lnTo>
                  <a:lnTo>
                    <a:pt x="55" y="4"/>
                  </a:lnTo>
                  <a:lnTo>
                    <a:pt x="46" y="2"/>
                  </a:lnTo>
                  <a:lnTo>
                    <a:pt x="36" y="2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8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F6F08"/>
                </a:buClr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-106" charset="-128"/>
                <a:ea typeface="ＭＳ Ｐゴシック" pitchFamily="-106" charset="-128"/>
                <a:cs typeface="+mn-cs"/>
              </a:endParaRPr>
            </a:p>
          </p:txBody>
        </p:sp>
        <p:sp>
          <p:nvSpPr>
            <p:cNvPr id="52" name="Freeform 53"/>
            <p:cNvSpPr>
              <a:spLocks/>
            </p:cNvSpPr>
            <p:nvPr/>
          </p:nvSpPr>
          <p:spPr bwMode="auto">
            <a:xfrm>
              <a:off x="2328" y="1617"/>
              <a:ext cx="699" cy="238"/>
            </a:xfrm>
            <a:custGeom>
              <a:avLst/>
              <a:gdLst>
                <a:gd name="T0" fmla="*/ 1 w 1397"/>
                <a:gd name="T1" fmla="*/ 0 h 477"/>
                <a:gd name="T2" fmla="*/ 1 w 1397"/>
                <a:gd name="T3" fmla="*/ 0 h 477"/>
                <a:gd name="T4" fmla="*/ 1 w 1397"/>
                <a:gd name="T5" fmla="*/ 0 h 477"/>
                <a:gd name="T6" fmla="*/ 1 w 1397"/>
                <a:gd name="T7" fmla="*/ 0 h 477"/>
                <a:gd name="T8" fmla="*/ 1 w 1397"/>
                <a:gd name="T9" fmla="*/ 0 h 477"/>
                <a:gd name="T10" fmla="*/ 1 w 1397"/>
                <a:gd name="T11" fmla="*/ 0 h 477"/>
                <a:gd name="T12" fmla="*/ 1 w 1397"/>
                <a:gd name="T13" fmla="*/ 0 h 477"/>
                <a:gd name="T14" fmla="*/ 1 w 1397"/>
                <a:gd name="T15" fmla="*/ 0 h 477"/>
                <a:gd name="T16" fmla="*/ 2 w 1397"/>
                <a:gd name="T17" fmla="*/ 0 h 477"/>
                <a:gd name="T18" fmla="*/ 2 w 1397"/>
                <a:gd name="T19" fmla="*/ 0 h 477"/>
                <a:gd name="T20" fmla="*/ 2 w 1397"/>
                <a:gd name="T21" fmla="*/ 0 h 477"/>
                <a:gd name="T22" fmla="*/ 2 w 1397"/>
                <a:gd name="T23" fmla="*/ 0 h 477"/>
                <a:gd name="T24" fmla="*/ 2 w 1397"/>
                <a:gd name="T25" fmla="*/ 0 h 477"/>
                <a:gd name="T26" fmla="*/ 2 w 1397"/>
                <a:gd name="T27" fmla="*/ 0 h 477"/>
                <a:gd name="T28" fmla="*/ 2 w 1397"/>
                <a:gd name="T29" fmla="*/ 0 h 477"/>
                <a:gd name="T30" fmla="*/ 2 w 1397"/>
                <a:gd name="T31" fmla="*/ 0 h 477"/>
                <a:gd name="T32" fmla="*/ 2 w 1397"/>
                <a:gd name="T33" fmla="*/ 0 h 477"/>
                <a:gd name="T34" fmla="*/ 3 w 1397"/>
                <a:gd name="T35" fmla="*/ 0 h 477"/>
                <a:gd name="T36" fmla="*/ 3 w 1397"/>
                <a:gd name="T37" fmla="*/ 0 h 477"/>
                <a:gd name="T38" fmla="*/ 3 w 1397"/>
                <a:gd name="T39" fmla="*/ 0 h 477"/>
                <a:gd name="T40" fmla="*/ 3 w 1397"/>
                <a:gd name="T41" fmla="*/ 0 h 477"/>
                <a:gd name="T42" fmla="*/ 3 w 1397"/>
                <a:gd name="T43" fmla="*/ 0 h 477"/>
                <a:gd name="T44" fmla="*/ 3 w 1397"/>
                <a:gd name="T45" fmla="*/ 0 h 477"/>
                <a:gd name="T46" fmla="*/ 3 w 1397"/>
                <a:gd name="T47" fmla="*/ 0 h 477"/>
                <a:gd name="T48" fmla="*/ 3 w 1397"/>
                <a:gd name="T49" fmla="*/ 0 h 477"/>
                <a:gd name="T50" fmla="*/ 3 w 1397"/>
                <a:gd name="T51" fmla="*/ 0 h 477"/>
                <a:gd name="T52" fmla="*/ 3 w 1397"/>
                <a:gd name="T53" fmla="*/ 0 h 477"/>
                <a:gd name="T54" fmla="*/ 3 w 1397"/>
                <a:gd name="T55" fmla="*/ 0 h 477"/>
                <a:gd name="T56" fmla="*/ 3 w 1397"/>
                <a:gd name="T57" fmla="*/ 0 h 477"/>
                <a:gd name="T58" fmla="*/ 3 w 1397"/>
                <a:gd name="T59" fmla="*/ 0 h 477"/>
                <a:gd name="T60" fmla="*/ 3 w 1397"/>
                <a:gd name="T61" fmla="*/ 0 h 477"/>
                <a:gd name="T62" fmla="*/ 3 w 1397"/>
                <a:gd name="T63" fmla="*/ 0 h 477"/>
                <a:gd name="T64" fmla="*/ 3 w 1397"/>
                <a:gd name="T65" fmla="*/ 0 h 477"/>
                <a:gd name="T66" fmla="*/ 3 w 1397"/>
                <a:gd name="T67" fmla="*/ 0 h 477"/>
                <a:gd name="T68" fmla="*/ 3 w 1397"/>
                <a:gd name="T69" fmla="*/ 0 h 477"/>
                <a:gd name="T70" fmla="*/ 3 w 1397"/>
                <a:gd name="T71" fmla="*/ 0 h 477"/>
                <a:gd name="T72" fmla="*/ 3 w 1397"/>
                <a:gd name="T73" fmla="*/ 0 h 477"/>
                <a:gd name="T74" fmla="*/ 2 w 1397"/>
                <a:gd name="T75" fmla="*/ 0 h 477"/>
                <a:gd name="T76" fmla="*/ 2 w 1397"/>
                <a:gd name="T77" fmla="*/ 0 h 477"/>
                <a:gd name="T78" fmla="*/ 2 w 1397"/>
                <a:gd name="T79" fmla="*/ 0 h 477"/>
                <a:gd name="T80" fmla="*/ 2 w 1397"/>
                <a:gd name="T81" fmla="*/ 0 h 477"/>
                <a:gd name="T82" fmla="*/ 2 w 1397"/>
                <a:gd name="T83" fmla="*/ 0 h 477"/>
                <a:gd name="T84" fmla="*/ 2 w 1397"/>
                <a:gd name="T85" fmla="*/ 0 h 477"/>
                <a:gd name="T86" fmla="*/ 2 w 1397"/>
                <a:gd name="T87" fmla="*/ 0 h 477"/>
                <a:gd name="T88" fmla="*/ 2 w 1397"/>
                <a:gd name="T89" fmla="*/ 0 h 477"/>
                <a:gd name="T90" fmla="*/ 1 w 1397"/>
                <a:gd name="T91" fmla="*/ 0 h 477"/>
                <a:gd name="T92" fmla="*/ 1 w 1397"/>
                <a:gd name="T93" fmla="*/ 0 h 477"/>
                <a:gd name="T94" fmla="*/ 1 w 1397"/>
                <a:gd name="T95" fmla="*/ 0 h 477"/>
                <a:gd name="T96" fmla="*/ 1 w 1397"/>
                <a:gd name="T97" fmla="*/ 0 h 477"/>
                <a:gd name="T98" fmla="*/ 1 w 1397"/>
                <a:gd name="T99" fmla="*/ 0 h 477"/>
                <a:gd name="T100" fmla="*/ 1 w 1397"/>
                <a:gd name="T101" fmla="*/ 0 h 477"/>
                <a:gd name="T102" fmla="*/ 1 w 1397"/>
                <a:gd name="T103" fmla="*/ 0 h 477"/>
                <a:gd name="T104" fmla="*/ 1 w 1397"/>
                <a:gd name="T105" fmla="*/ 0 h 477"/>
                <a:gd name="T106" fmla="*/ 1 w 1397"/>
                <a:gd name="T107" fmla="*/ 0 h 477"/>
                <a:gd name="T108" fmla="*/ 1 w 1397"/>
                <a:gd name="T109" fmla="*/ 0 h 4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97"/>
                <a:gd name="T166" fmla="*/ 0 h 477"/>
                <a:gd name="T167" fmla="*/ 1397 w 1397"/>
                <a:gd name="T168" fmla="*/ 477 h 47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97" h="477">
                  <a:moveTo>
                    <a:pt x="41" y="0"/>
                  </a:moveTo>
                  <a:lnTo>
                    <a:pt x="53" y="6"/>
                  </a:lnTo>
                  <a:lnTo>
                    <a:pt x="64" y="13"/>
                  </a:lnTo>
                  <a:lnTo>
                    <a:pt x="74" y="21"/>
                  </a:lnTo>
                  <a:lnTo>
                    <a:pt x="85" y="29"/>
                  </a:lnTo>
                  <a:lnTo>
                    <a:pt x="97" y="36"/>
                  </a:lnTo>
                  <a:lnTo>
                    <a:pt x="108" y="44"/>
                  </a:lnTo>
                  <a:lnTo>
                    <a:pt x="119" y="51"/>
                  </a:lnTo>
                  <a:lnTo>
                    <a:pt x="131" y="59"/>
                  </a:lnTo>
                  <a:lnTo>
                    <a:pt x="140" y="67"/>
                  </a:lnTo>
                  <a:lnTo>
                    <a:pt x="152" y="74"/>
                  </a:lnTo>
                  <a:lnTo>
                    <a:pt x="163" y="82"/>
                  </a:lnTo>
                  <a:lnTo>
                    <a:pt x="174" y="90"/>
                  </a:lnTo>
                  <a:lnTo>
                    <a:pt x="186" y="97"/>
                  </a:lnTo>
                  <a:lnTo>
                    <a:pt x="197" y="105"/>
                  </a:lnTo>
                  <a:lnTo>
                    <a:pt x="209" y="112"/>
                  </a:lnTo>
                  <a:lnTo>
                    <a:pt x="220" y="120"/>
                  </a:lnTo>
                  <a:lnTo>
                    <a:pt x="230" y="126"/>
                  </a:lnTo>
                  <a:lnTo>
                    <a:pt x="241" y="131"/>
                  </a:lnTo>
                  <a:lnTo>
                    <a:pt x="252" y="139"/>
                  </a:lnTo>
                  <a:lnTo>
                    <a:pt x="264" y="147"/>
                  </a:lnTo>
                  <a:lnTo>
                    <a:pt x="275" y="152"/>
                  </a:lnTo>
                  <a:lnTo>
                    <a:pt x="287" y="160"/>
                  </a:lnTo>
                  <a:lnTo>
                    <a:pt x="298" y="166"/>
                  </a:lnTo>
                  <a:lnTo>
                    <a:pt x="309" y="173"/>
                  </a:lnTo>
                  <a:lnTo>
                    <a:pt x="321" y="179"/>
                  </a:lnTo>
                  <a:lnTo>
                    <a:pt x="332" y="186"/>
                  </a:lnTo>
                  <a:lnTo>
                    <a:pt x="344" y="192"/>
                  </a:lnTo>
                  <a:lnTo>
                    <a:pt x="355" y="200"/>
                  </a:lnTo>
                  <a:lnTo>
                    <a:pt x="366" y="204"/>
                  </a:lnTo>
                  <a:lnTo>
                    <a:pt x="378" y="211"/>
                  </a:lnTo>
                  <a:lnTo>
                    <a:pt x="389" y="217"/>
                  </a:lnTo>
                  <a:lnTo>
                    <a:pt x="403" y="223"/>
                  </a:lnTo>
                  <a:lnTo>
                    <a:pt x="414" y="228"/>
                  </a:lnTo>
                  <a:lnTo>
                    <a:pt x="425" y="234"/>
                  </a:lnTo>
                  <a:lnTo>
                    <a:pt x="437" y="238"/>
                  </a:lnTo>
                  <a:lnTo>
                    <a:pt x="448" y="245"/>
                  </a:lnTo>
                  <a:lnTo>
                    <a:pt x="460" y="249"/>
                  </a:lnTo>
                  <a:lnTo>
                    <a:pt x="473" y="253"/>
                  </a:lnTo>
                  <a:lnTo>
                    <a:pt x="484" y="259"/>
                  </a:lnTo>
                  <a:lnTo>
                    <a:pt x="498" y="264"/>
                  </a:lnTo>
                  <a:lnTo>
                    <a:pt x="509" y="268"/>
                  </a:lnTo>
                  <a:lnTo>
                    <a:pt x="520" y="272"/>
                  </a:lnTo>
                  <a:lnTo>
                    <a:pt x="532" y="276"/>
                  </a:lnTo>
                  <a:lnTo>
                    <a:pt x="545" y="282"/>
                  </a:lnTo>
                  <a:lnTo>
                    <a:pt x="557" y="285"/>
                  </a:lnTo>
                  <a:lnTo>
                    <a:pt x="570" y="289"/>
                  </a:lnTo>
                  <a:lnTo>
                    <a:pt x="581" y="293"/>
                  </a:lnTo>
                  <a:lnTo>
                    <a:pt x="597" y="297"/>
                  </a:lnTo>
                  <a:lnTo>
                    <a:pt x="608" y="299"/>
                  </a:lnTo>
                  <a:lnTo>
                    <a:pt x="619" y="302"/>
                  </a:lnTo>
                  <a:lnTo>
                    <a:pt x="633" y="304"/>
                  </a:lnTo>
                  <a:lnTo>
                    <a:pt x="646" y="308"/>
                  </a:lnTo>
                  <a:lnTo>
                    <a:pt x="657" y="310"/>
                  </a:lnTo>
                  <a:lnTo>
                    <a:pt x="673" y="312"/>
                  </a:lnTo>
                  <a:lnTo>
                    <a:pt x="684" y="314"/>
                  </a:lnTo>
                  <a:lnTo>
                    <a:pt x="699" y="318"/>
                  </a:lnTo>
                  <a:lnTo>
                    <a:pt x="711" y="318"/>
                  </a:lnTo>
                  <a:lnTo>
                    <a:pt x="724" y="320"/>
                  </a:lnTo>
                  <a:lnTo>
                    <a:pt x="737" y="321"/>
                  </a:lnTo>
                  <a:lnTo>
                    <a:pt x="751" y="323"/>
                  </a:lnTo>
                  <a:lnTo>
                    <a:pt x="764" y="323"/>
                  </a:lnTo>
                  <a:lnTo>
                    <a:pt x="777" y="325"/>
                  </a:lnTo>
                  <a:lnTo>
                    <a:pt x="790" y="325"/>
                  </a:lnTo>
                  <a:lnTo>
                    <a:pt x="806" y="325"/>
                  </a:lnTo>
                  <a:lnTo>
                    <a:pt x="813" y="325"/>
                  </a:lnTo>
                  <a:lnTo>
                    <a:pt x="823" y="327"/>
                  </a:lnTo>
                  <a:lnTo>
                    <a:pt x="830" y="327"/>
                  </a:lnTo>
                  <a:lnTo>
                    <a:pt x="842" y="329"/>
                  </a:lnTo>
                  <a:lnTo>
                    <a:pt x="849" y="329"/>
                  </a:lnTo>
                  <a:lnTo>
                    <a:pt x="859" y="329"/>
                  </a:lnTo>
                  <a:lnTo>
                    <a:pt x="868" y="329"/>
                  </a:lnTo>
                  <a:lnTo>
                    <a:pt x="878" y="331"/>
                  </a:lnTo>
                  <a:lnTo>
                    <a:pt x="887" y="331"/>
                  </a:lnTo>
                  <a:lnTo>
                    <a:pt x="895" y="331"/>
                  </a:lnTo>
                  <a:lnTo>
                    <a:pt x="905" y="331"/>
                  </a:lnTo>
                  <a:lnTo>
                    <a:pt x="914" y="333"/>
                  </a:lnTo>
                  <a:lnTo>
                    <a:pt x="924" y="333"/>
                  </a:lnTo>
                  <a:lnTo>
                    <a:pt x="933" y="333"/>
                  </a:lnTo>
                  <a:lnTo>
                    <a:pt x="943" y="333"/>
                  </a:lnTo>
                  <a:lnTo>
                    <a:pt x="952" y="333"/>
                  </a:lnTo>
                  <a:lnTo>
                    <a:pt x="962" y="333"/>
                  </a:lnTo>
                  <a:lnTo>
                    <a:pt x="971" y="333"/>
                  </a:lnTo>
                  <a:lnTo>
                    <a:pt x="981" y="333"/>
                  </a:lnTo>
                  <a:lnTo>
                    <a:pt x="990" y="333"/>
                  </a:lnTo>
                  <a:lnTo>
                    <a:pt x="1000" y="333"/>
                  </a:lnTo>
                  <a:lnTo>
                    <a:pt x="1009" y="333"/>
                  </a:lnTo>
                  <a:lnTo>
                    <a:pt x="1019" y="333"/>
                  </a:lnTo>
                  <a:lnTo>
                    <a:pt x="1028" y="333"/>
                  </a:lnTo>
                  <a:lnTo>
                    <a:pt x="1038" y="333"/>
                  </a:lnTo>
                  <a:lnTo>
                    <a:pt x="1047" y="333"/>
                  </a:lnTo>
                  <a:lnTo>
                    <a:pt x="1057" y="333"/>
                  </a:lnTo>
                  <a:lnTo>
                    <a:pt x="1066" y="333"/>
                  </a:lnTo>
                  <a:lnTo>
                    <a:pt x="1076" y="333"/>
                  </a:lnTo>
                  <a:lnTo>
                    <a:pt x="1085" y="333"/>
                  </a:lnTo>
                  <a:lnTo>
                    <a:pt x="1095" y="333"/>
                  </a:lnTo>
                  <a:lnTo>
                    <a:pt x="1104" y="335"/>
                  </a:lnTo>
                  <a:lnTo>
                    <a:pt x="1112" y="335"/>
                  </a:lnTo>
                  <a:lnTo>
                    <a:pt x="1121" y="335"/>
                  </a:lnTo>
                  <a:lnTo>
                    <a:pt x="1131" y="335"/>
                  </a:lnTo>
                  <a:lnTo>
                    <a:pt x="1140" y="335"/>
                  </a:lnTo>
                  <a:lnTo>
                    <a:pt x="1148" y="335"/>
                  </a:lnTo>
                  <a:lnTo>
                    <a:pt x="1159" y="335"/>
                  </a:lnTo>
                  <a:lnTo>
                    <a:pt x="1167" y="335"/>
                  </a:lnTo>
                  <a:lnTo>
                    <a:pt x="1178" y="337"/>
                  </a:lnTo>
                  <a:lnTo>
                    <a:pt x="1186" y="337"/>
                  </a:lnTo>
                  <a:lnTo>
                    <a:pt x="1195" y="337"/>
                  </a:lnTo>
                  <a:lnTo>
                    <a:pt x="1205" y="337"/>
                  </a:lnTo>
                  <a:lnTo>
                    <a:pt x="1214" y="337"/>
                  </a:lnTo>
                  <a:lnTo>
                    <a:pt x="1224" y="337"/>
                  </a:lnTo>
                  <a:lnTo>
                    <a:pt x="1233" y="339"/>
                  </a:lnTo>
                  <a:lnTo>
                    <a:pt x="1243" y="341"/>
                  </a:lnTo>
                  <a:lnTo>
                    <a:pt x="1252" y="341"/>
                  </a:lnTo>
                  <a:lnTo>
                    <a:pt x="1260" y="341"/>
                  </a:lnTo>
                  <a:lnTo>
                    <a:pt x="1270" y="342"/>
                  </a:lnTo>
                  <a:lnTo>
                    <a:pt x="1277" y="344"/>
                  </a:lnTo>
                  <a:lnTo>
                    <a:pt x="1289" y="344"/>
                  </a:lnTo>
                  <a:lnTo>
                    <a:pt x="1296" y="344"/>
                  </a:lnTo>
                  <a:lnTo>
                    <a:pt x="1306" y="348"/>
                  </a:lnTo>
                  <a:lnTo>
                    <a:pt x="1315" y="348"/>
                  </a:lnTo>
                  <a:lnTo>
                    <a:pt x="1325" y="352"/>
                  </a:lnTo>
                  <a:lnTo>
                    <a:pt x="1332" y="352"/>
                  </a:lnTo>
                  <a:lnTo>
                    <a:pt x="1342" y="356"/>
                  </a:lnTo>
                  <a:lnTo>
                    <a:pt x="1349" y="356"/>
                  </a:lnTo>
                  <a:lnTo>
                    <a:pt x="1361" y="360"/>
                  </a:lnTo>
                  <a:lnTo>
                    <a:pt x="1368" y="360"/>
                  </a:lnTo>
                  <a:lnTo>
                    <a:pt x="1378" y="363"/>
                  </a:lnTo>
                  <a:lnTo>
                    <a:pt x="1387" y="365"/>
                  </a:lnTo>
                  <a:lnTo>
                    <a:pt x="1397" y="369"/>
                  </a:lnTo>
                  <a:lnTo>
                    <a:pt x="1395" y="380"/>
                  </a:lnTo>
                  <a:lnTo>
                    <a:pt x="1395" y="394"/>
                  </a:lnTo>
                  <a:lnTo>
                    <a:pt x="1393" y="399"/>
                  </a:lnTo>
                  <a:lnTo>
                    <a:pt x="1391" y="407"/>
                  </a:lnTo>
                  <a:lnTo>
                    <a:pt x="1391" y="415"/>
                  </a:lnTo>
                  <a:lnTo>
                    <a:pt x="1391" y="422"/>
                  </a:lnTo>
                  <a:lnTo>
                    <a:pt x="1389" y="428"/>
                  </a:lnTo>
                  <a:lnTo>
                    <a:pt x="1387" y="436"/>
                  </a:lnTo>
                  <a:lnTo>
                    <a:pt x="1387" y="443"/>
                  </a:lnTo>
                  <a:lnTo>
                    <a:pt x="1387" y="451"/>
                  </a:lnTo>
                  <a:lnTo>
                    <a:pt x="1386" y="462"/>
                  </a:lnTo>
                  <a:lnTo>
                    <a:pt x="1386" y="477"/>
                  </a:lnTo>
                  <a:lnTo>
                    <a:pt x="1378" y="475"/>
                  </a:lnTo>
                  <a:lnTo>
                    <a:pt x="1370" y="475"/>
                  </a:lnTo>
                  <a:lnTo>
                    <a:pt x="1363" y="474"/>
                  </a:lnTo>
                  <a:lnTo>
                    <a:pt x="1355" y="474"/>
                  </a:lnTo>
                  <a:lnTo>
                    <a:pt x="1348" y="472"/>
                  </a:lnTo>
                  <a:lnTo>
                    <a:pt x="1340" y="472"/>
                  </a:lnTo>
                  <a:lnTo>
                    <a:pt x="1332" y="472"/>
                  </a:lnTo>
                  <a:lnTo>
                    <a:pt x="1325" y="472"/>
                  </a:lnTo>
                  <a:lnTo>
                    <a:pt x="1317" y="472"/>
                  </a:lnTo>
                  <a:lnTo>
                    <a:pt x="1309" y="472"/>
                  </a:lnTo>
                  <a:lnTo>
                    <a:pt x="1302" y="470"/>
                  </a:lnTo>
                  <a:lnTo>
                    <a:pt x="1294" y="470"/>
                  </a:lnTo>
                  <a:lnTo>
                    <a:pt x="1287" y="470"/>
                  </a:lnTo>
                  <a:lnTo>
                    <a:pt x="1279" y="470"/>
                  </a:lnTo>
                  <a:lnTo>
                    <a:pt x="1271" y="470"/>
                  </a:lnTo>
                  <a:lnTo>
                    <a:pt x="1264" y="470"/>
                  </a:lnTo>
                  <a:lnTo>
                    <a:pt x="1256" y="470"/>
                  </a:lnTo>
                  <a:lnTo>
                    <a:pt x="1249" y="470"/>
                  </a:lnTo>
                  <a:lnTo>
                    <a:pt x="1241" y="470"/>
                  </a:lnTo>
                  <a:lnTo>
                    <a:pt x="1233" y="470"/>
                  </a:lnTo>
                  <a:lnTo>
                    <a:pt x="1226" y="468"/>
                  </a:lnTo>
                  <a:lnTo>
                    <a:pt x="1218" y="468"/>
                  </a:lnTo>
                  <a:lnTo>
                    <a:pt x="1211" y="468"/>
                  </a:lnTo>
                  <a:lnTo>
                    <a:pt x="1203" y="468"/>
                  </a:lnTo>
                  <a:lnTo>
                    <a:pt x="1195" y="468"/>
                  </a:lnTo>
                  <a:lnTo>
                    <a:pt x="1188" y="468"/>
                  </a:lnTo>
                  <a:lnTo>
                    <a:pt x="1180" y="468"/>
                  </a:lnTo>
                  <a:lnTo>
                    <a:pt x="1173" y="468"/>
                  </a:lnTo>
                  <a:lnTo>
                    <a:pt x="1165" y="468"/>
                  </a:lnTo>
                  <a:lnTo>
                    <a:pt x="1157" y="468"/>
                  </a:lnTo>
                  <a:lnTo>
                    <a:pt x="1150" y="468"/>
                  </a:lnTo>
                  <a:lnTo>
                    <a:pt x="1144" y="468"/>
                  </a:lnTo>
                  <a:lnTo>
                    <a:pt x="1136" y="466"/>
                  </a:lnTo>
                  <a:lnTo>
                    <a:pt x="1129" y="466"/>
                  </a:lnTo>
                  <a:lnTo>
                    <a:pt x="1121" y="466"/>
                  </a:lnTo>
                  <a:lnTo>
                    <a:pt x="1114" y="466"/>
                  </a:lnTo>
                  <a:lnTo>
                    <a:pt x="1106" y="466"/>
                  </a:lnTo>
                  <a:lnTo>
                    <a:pt x="1098" y="466"/>
                  </a:lnTo>
                  <a:lnTo>
                    <a:pt x="1091" y="466"/>
                  </a:lnTo>
                  <a:lnTo>
                    <a:pt x="1083" y="466"/>
                  </a:lnTo>
                  <a:lnTo>
                    <a:pt x="1076" y="466"/>
                  </a:lnTo>
                  <a:lnTo>
                    <a:pt x="1068" y="466"/>
                  </a:lnTo>
                  <a:lnTo>
                    <a:pt x="1060" y="466"/>
                  </a:lnTo>
                  <a:lnTo>
                    <a:pt x="1053" y="466"/>
                  </a:lnTo>
                  <a:lnTo>
                    <a:pt x="1045" y="466"/>
                  </a:lnTo>
                  <a:lnTo>
                    <a:pt x="1038" y="466"/>
                  </a:lnTo>
                  <a:lnTo>
                    <a:pt x="1030" y="466"/>
                  </a:lnTo>
                  <a:lnTo>
                    <a:pt x="1022" y="466"/>
                  </a:lnTo>
                  <a:lnTo>
                    <a:pt x="1015" y="466"/>
                  </a:lnTo>
                  <a:lnTo>
                    <a:pt x="1007" y="466"/>
                  </a:lnTo>
                  <a:lnTo>
                    <a:pt x="1000" y="466"/>
                  </a:lnTo>
                  <a:lnTo>
                    <a:pt x="992" y="466"/>
                  </a:lnTo>
                  <a:lnTo>
                    <a:pt x="984" y="466"/>
                  </a:lnTo>
                  <a:lnTo>
                    <a:pt x="977" y="466"/>
                  </a:lnTo>
                  <a:lnTo>
                    <a:pt x="969" y="466"/>
                  </a:lnTo>
                  <a:lnTo>
                    <a:pt x="962" y="466"/>
                  </a:lnTo>
                  <a:lnTo>
                    <a:pt x="954" y="466"/>
                  </a:lnTo>
                  <a:lnTo>
                    <a:pt x="946" y="466"/>
                  </a:lnTo>
                  <a:lnTo>
                    <a:pt x="939" y="466"/>
                  </a:lnTo>
                  <a:lnTo>
                    <a:pt x="931" y="466"/>
                  </a:lnTo>
                  <a:lnTo>
                    <a:pt x="924" y="466"/>
                  </a:lnTo>
                  <a:lnTo>
                    <a:pt x="916" y="466"/>
                  </a:lnTo>
                  <a:lnTo>
                    <a:pt x="908" y="466"/>
                  </a:lnTo>
                  <a:lnTo>
                    <a:pt x="903" y="466"/>
                  </a:lnTo>
                  <a:lnTo>
                    <a:pt x="886" y="464"/>
                  </a:lnTo>
                  <a:lnTo>
                    <a:pt x="868" y="462"/>
                  </a:lnTo>
                  <a:lnTo>
                    <a:pt x="853" y="460"/>
                  </a:lnTo>
                  <a:lnTo>
                    <a:pt x="838" y="458"/>
                  </a:lnTo>
                  <a:lnTo>
                    <a:pt x="821" y="456"/>
                  </a:lnTo>
                  <a:lnTo>
                    <a:pt x="806" y="455"/>
                  </a:lnTo>
                  <a:lnTo>
                    <a:pt x="790" y="453"/>
                  </a:lnTo>
                  <a:lnTo>
                    <a:pt x="775" y="451"/>
                  </a:lnTo>
                  <a:lnTo>
                    <a:pt x="758" y="449"/>
                  </a:lnTo>
                  <a:lnTo>
                    <a:pt x="741" y="447"/>
                  </a:lnTo>
                  <a:lnTo>
                    <a:pt x="726" y="443"/>
                  </a:lnTo>
                  <a:lnTo>
                    <a:pt x="711" y="443"/>
                  </a:lnTo>
                  <a:lnTo>
                    <a:pt x="694" y="439"/>
                  </a:lnTo>
                  <a:lnTo>
                    <a:pt x="676" y="437"/>
                  </a:lnTo>
                  <a:lnTo>
                    <a:pt x="661" y="434"/>
                  </a:lnTo>
                  <a:lnTo>
                    <a:pt x="646" y="432"/>
                  </a:lnTo>
                  <a:lnTo>
                    <a:pt x="629" y="428"/>
                  </a:lnTo>
                  <a:lnTo>
                    <a:pt x="612" y="426"/>
                  </a:lnTo>
                  <a:lnTo>
                    <a:pt x="597" y="422"/>
                  </a:lnTo>
                  <a:lnTo>
                    <a:pt x="581" y="420"/>
                  </a:lnTo>
                  <a:lnTo>
                    <a:pt x="564" y="417"/>
                  </a:lnTo>
                  <a:lnTo>
                    <a:pt x="547" y="413"/>
                  </a:lnTo>
                  <a:lnTo>
                    <a:pt x="532" y="409"/>
                  </a:lnTo>
                  <a:lnTo>
                    <a:pt x="517" y="405"/>
                  </a:lnTo>
                  <a:lnTo>
                    <a:pt x="500" y="401"/>
                  </a:lnTo>
                  <a:lnTo>
                    <a:pt x="484" y="398"/>
                  </a:lnTo>
                  <a:lnTo>
                    <a:pt x="467" y="392"/>
                  </a:lnTo>
                  <a:lnTo>
                    <a:pt x="454" y="388"/>
                  </a:lnTo>
                  <a:lnTo>
                    <a:pt x="439" y="382"/>
                  </a:lnTo>
                  <a:lnTo>
                    <a:pt x="424" y="379"/>
                  </a:lnTo>
                  <a:lnTo>
                    <a:pt x="408" y="373"/>
                  </a:lnTo>
                  <a:lnTo>
                    <a:pt x="393" y="369"/>
                  </a:lnTo>
                  <a:lnTo>
                    <a:pt x="378" y="363"/>
                  </a:lnTo>
                  <a:lnTo>
                    <a:pt x="363" y="356"/>
                  </a:lnTo>
                  <a:lnTo>
                    <a:pt x="347" y="350"/>
                  </a:lnTo>
                  <a:lnTo>
                    <a:pt x="332" y="344"/>
                  </a:lnTo>
                  <a:lnTo>
                    <a:pt x="317" y="337"/>
                  </a:lnTo>
                  <a:lnTo>
                    <a:pt x="304" y="331"/>
                  </a:lnTo>
                  <a:lnTo>
                    <a:pt x="290" y="323"/>
                  </a:lnTo>
                  <a:lnTo>
                    <a:pt x="275" y="318"/>
                  </a:lnTo>
                  <a:lnTo>
                    <a:pt x="260" y="308"/>
                  </a:lnTo>
                  <a:lnTo>
                    <a:pt x="247" y="301"/>
                  </a:lnTo>
                  <a:lnTo>
                    <a:pt x="233" y="293"/>
                  </a:lnTo>
                  <a:lnTo>
                    <a:pt x="220" y="285"/>
                  </a:lnTo>
                  <a:lnTo>
                    <a:pt x="207" y="276"/>
                  </a:lnTo>
                  <a:lnTo>
                    <a:pt x="193" y="268"/>
                  </a:lnTo>
                  <a:lnTo>
                    <a:pt x="182" y="259"/>
                  </a:lnTo>
                  <a:lnTo>
                    <a:pt x="169" y="249"/>
                  </a:lnTo>
                  <a:lnTo>
                    <a:pt x="155" y="240"/>
                  </a:lnTo>
                  <a:lnTo>
                    <a:pt x="142" y="230"/>
                  </a:lnTo>
                  <a:lnTo>
                    <a:pt x="131" y="219"/>
                  </a:lnTo>
                  <a:lnTo>
                    <a:pt x="121" y="207"/>
                  </a:lnTo>
                  <a:lnTo>
                    <a:pt x="108" y="196"/>
                  </a:lnTo>
                  <a:lnTo>
                    <a:pt x="97" y="185"/>
                  </a:lnTo>
                  <a:lnTo>
                    <a:pt x="87" y="173"/>
                  </a:lnTo>
                  <a:lnTo>
                    <a:pt x="76" y="164"/>
                  </a:lnTo>
                  <a:lnTo>
                    <a:pt x="64" y="150"/>
                  </a:lnTo>
                  <a:lnTo>
                    <a:pt x="53" y="137"/>
                  </a:lnTo>
                  <a:lnTo>
                    <a:pt x="43" y="124"/>
                  </a:lnTo>
                  <a:lnTo>
                    <a:pt x="34" y="112"/>
                  </a:lnTo>
                  <a:lnTo>
                    <a:pt x="24" y="97"/>
                  </a:lnTo>
                  <a:lnTo>
                    <a:pt x="15" y="84"/>
                  </a:lnTo>
                  <a:lnTo>
                    <a:pt x="7" y="69"/>
                  </a:lnTo>
                  <a:lnTo>
                    <a:pt x="0" y="55"/>
                  </a:lnTo>
                  <a:lnTo>
                    <a:pt x="3" y="46"/>
                  </a:lnTo>
                  <a:lnTo>
                    <a:pt x="7" y="40"/>
                  </a:lnTo>
                  <a:lnTo>
                    <a:pt x="13" y="32"/>
                  </a:lnTo>
                  <a:lnTo>
                    <a:pt x="19" y="27"/>
                  </a:lnTo>
                  <a:lnTo>
                    <a:pt x="24" y="21"/>
                  </a:lnTo>
                  <a:lnTo>
                    <a:pt x="30" y="13"/>
                  </a:lnTo>
                  <a:lnTo>
                    <a:pt x="36" y="6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F6F08"/>
                </a:buClr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-106" charset="-128"/>
                <a:ea typeface="ＭＳ Ｐゴシック" pitchFamily="-106" charset="-128"/>
                <a:cs typeface="+mn-cs"/>
              </a:endParaRPr>
            </a:p>
          </p:txBody>
        </p:sp>
      </p:grpSp>
      <p:pic>
        <p:nvPicPr>
          <p:cNvPr id="53" name="Picture 55" descr="MC900434399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19400"/>
            <a:ext cx="184785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4" descr="MC900231011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0"/>
            <a:ext cx="196645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Content Placeholder 1"/>
          <p:cNvSpPr txBox="1">
            <a:spLocks/>
          </p:cNvSpPr>
          <p:nvPr/>
        </p:nvSpPr>
        <p:spPr>
          <a:xfrm>
            <a:off x="3810000" y="1524000"/>
            <a:ext cx="3276600" cy="1295400"/>
          </a:xfrm>
          <a:prstGeom prst="rect">
            <a:avLst/>
          </a:prstGeom>
        </p:spPr>
        <p:txBody>
          <a:bodyPr vert="horz"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lvl="1" indent="0">
              <a:buNone/>
            </a:pPr>
            <a:r>
              <a:rPr lang="en-US" sz="2800" i="1" dirty="0" smtClean="0">
                <a:solidFill>
                  <a:schemeClr val="bg1"/>
                </a:solidFill>
                <a:latin typeface="Goudy Old Style" pitchFamily="18" charset="0"/>
              </a:rPr>
              <a:t>" Coram </a:t>
            </a:r>
            <a:r>
              <a:rPr lang="en-US" sz="2800" i="1" dirty="0" err="1" smtClean="0">
                <a:solidFill>
                  <a:schemeClr val="bg1"/>
                </a:solidFill>
                <a:latin typeface="Goudy Old Style" pitchFamily="18" charset="0"/>
              </a:rPr>
              <a:t>Deo</a:t>
            </a:r>
            <a:r>
              <a:rPr lang="en-US" sz="2800" i="1" dirty="0" smtClean="0">
                <a:solidFill>
                  <a:schemeClr val="bg1"/>
                </a:solidFill>
                <a:latin typeface="Goudy Old Style" pitchFamily="18" charset="0"/>
              </a:rPr>
              <a:t>"</a:t>
            </a:r>
          </a:p>
        </p:txBody>
      </p:sp>
      <p:sp>
        <p:nvSpPr>
          <p:cNvPr id="56" name="Content Placeholder 1"/>
          <p:cNvSpPr txBox="1">
            <a:spLocks/>
          </p:cNvSpPr>
          <p:nvPr/>
        </p:nvSpPr>
        <p:spPr>
          <a:xfrm>
            <a:off x="2987824" y="6096000"/>
            <a:ext cx="5544616" cy="762000"/>
          </a:xfrm>
          <a:prstGeom prst="rect">
            <a:avLst/>
          </a:prstGeom>
        </p:spPr>
        <p:txBody>
          <a:bodyPr vert="horz"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lvl="1" indent="0">
              <a:buNone/>
            </a:pPr>
            <a:r>
              <a:rPr lang="en-US" sz="2800" i="1" dirty="0" smtClean="0">
                <a:solidFill>
                  <a:schemeClr val="bg1"/>
                </a:solidFill>
                <a:latin typeface="Goudy Old Style" pitchFamily="18" charset="0"/>
              </a:rPr>
              <a:t>“En el principio </a:t>
            </a:r>
            <a:r>
              <a:rPr lang="en-US" sz="2800" i="1" dirty="0" err="1" smtClean="0">
                <a:solidFill>
                  <a:schemeClr val="bg1"/>
                </a:solidFill>
                <a:latin typeface="Goudy Old Style" pitchFamily="18" charset="0"/>
              </a:rPr>
              <a:t>creó</a:t>
            </a:r>
            <a:r>
              <a:rPr lang="en-US" sz="2800" i="1" dirty="0" smtClean="0">
                <a:solidFill>
                  <a:schemeClr val="bg1"/>
                </a:solidFill>
                <a:latin typeface="Goudy Old Style" pitchFamily="18" charset="0"/>
              </a:rPr>
              <a:t> Dios….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36905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4" descr="MC900272454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572000"/>
            <a:ext cx="16668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" descr="MC900434395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819400"/>
            <a:ext cx="18923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3" descr="MC900441735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8382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2895600"/>
            <a:ext cx="3581400" cy="2667000"/>
          </a:xfrm>
        </p:spPr>
        <p:txBody>
          <a:bodyPr/>
          <a:lstStyle/>
          <a:p>
            <a:pPr lvl="1">
              <a:buNone/>
            </a:pPr>
            <a:r>
              <a:rPr lang="en-US" sz="2400" dirty="0" smtClean="0">
                <a:solidFill>
                  <a:schemeClr val="bg1"/>
                </a:solidFill>
                <a:latin typeface="Goudy Old Style" pitchFamily="18" charset="0"/>
              </a:rPr>
              <a:t>-</a:t>
            </a:r>
            <a:r>
              <a:rPr lang="en-US" sz="2400" dirty="0" err="1" smtClean="0">
                <a:solidFill>
                  <a:schemeClr val="bg1"/>
                </a:solidFill>
                <a:latin typeface="Goudy Old Style" pitchFamily="18" charset="0"/>
              </a:rPr>
              <a:t>Otra</a:t>
            </a:r>
            <a:r>
              <a:rPr lang="en-US" sz="2400" dirty="0" smtClean="0">
                <a:solidFill>
                  <a:schemeClr val="bg1"/>
                </a:solidFill>
                <a:latin typeface="Goudy Old Style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Goudy Old Style" pitchFamily="18" charset="0"/>
              </a:rPr>
              <a:t>voz</a:t>
            </a:r>
            <a:endParaRPr lang="en-US" sz="2400" dirty="0" smtClean="0">
              <a:solidFill>
                <a:schemeClr val="bg1"/>
              </a:solidFill>
              <a:latin typeface="Goudy Old Style" pitchFamily="18" charset="0"/>
            </a:endParaRPr>
          </a:p>
          <a:p>
            <a:pPr lvl="1">
              <a:buNone/>
            </a:pPr>
            <a:r>
              <a:rPr lang="en-US" sz="2400" dirty="0" smtClean="0">
                <a:solidFill>
                  <a:schemeClr val="bg1"/>
                </a:solidFill>
                <a:latin typeface="Goudy Old Style" pitchFamily="18" charset="0"/>
              </a:rPr>
              <a:t>-</a:t>
            </a:r>
            <a:r>
              <a:rPr lang="en-US" sz="2400" dirty="0" err="1" smtClean="0">
                <a:solidFill>
                  <a:schemeClr val="bg1"/>
                </a:solidFill>
                <a:latin typeface="Goudy Old Style" pitchFamily="18" charset="0"/>
              </a:rPr>
              <a:t>Otro</a:t>
            </a:r>
            <a:r>
              <a:rPr lang="en-US" sz="2400" dirty="0" smtClean="0">
                <a:solidFill>
                  <a:schemeClr val="bg1"/>
                </a:solidFill>
                <a:latin typeface="Goudy Old Style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Goudy Old Style" pitchFamily="18" charset="0"/>
              </a:rPr>
              <a:t>consejero</a:t>
            </a:r>
            <a:endParaRPr lang="en-US" sz="2400" dirty="0" smtClean="0">
              <a:solidFill>
                <a:schemeClr val="bg1"/>
              </a:solidFill>
              <a:latin typeface="Goudy Old Style" pitchFamily="18" charset="0"/>
            </a:endParaRPr>
          </a:p>
          <a:p>
            <a:pPr lvl="1">
              <a:buNone/>
            </a:pPr>
            <a:r>
              <a:rPr lang="en-US" sz="2400" dirty="0" smtClean="0">
                <a:solidFill>
                  <a:schemeClr val="bg1"/>
                </a:solidFill>
                <a:latin typeface="Goudy Old Style" pitchFamily="18" charset="0"/>
              </a:rPr>
              <a:t>-</a:t>
            </a:r>
            <a:r>
              <a:rPr lang="en-US" sz="2400" b="1" dirty="0" err="1" smtClean="0">
                <a:solidFill>
                  <a:schemeClr val="bg1"/>
                </a:solidFill>
                <a:latin typeface="Goudy Old Style" pitchFamily="18" charset="0"/>
              </a:rPr>
              <a:t>Otra</a:t>
            </a:r>
            <a:r>
              <a:rPr lang="en-US" sz="2400" dirty="0" smtClean="0">
                <a:solidFill>
                  <a:schemeClr val="bg1"/>
                </a:solidFill>
                <a:latin typeface="Goudy Old Style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Goudy Old Style" pitchFamily="18" charset="0"/>
              </a:rPr>
              <a:t>interpretación</a:t>
            </a:r>
            <a:endParaRPr lang="en-US" sz="2400" dirty="0" smtClean="0">
              <a:solidFill>
                <a:schemeClr val="bg1"/>
              </a:solidFill>
              <a:latin typeface="Goudy Old Style" pitchFamily="18" charset="0"/>
            </a:endParaRPr>
          </a:p>
          <a:p>
            <a:pPr lvl="1">
              <a:buNone/>
            </a:pPr>
            <a:endParaRPr lang="en-US" sz="2400" dirty="0">
              <a:solidFill>
                <a:schemeClr val="bg1"/>
              </a:solidFill>
              <a:latin typeface="Goudy Old Style" pitchFamily="18" charset="0"/>
            </a:endParaRPr>
          </a:p>
          <a:p>
            <a:pPr lvl="1"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Goudy Old Style" pitchFamily="18" charset="0"/>
              </a:rPr>
              <a:t>-</a:t>
            </a:r>
            <a:r>
              <a:rPr lang="en-US" sz="2400" dirty="0" smtClean="0">
                <a:solidFill>
                  <a:schemeClr val="bg1"/>
                </a:solidFill>
                <a:latin typeface="Goudy Old Style" pitchFamily="18" charset="0"/>
              </a:rPr>
              <a:t>REBELIÓN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249887"/>
            <a:ext cx="8229600" cy="646331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Goudy Old Style" pitchFamily="18" charset="0"/>
              </a:rPr>
              <a:t>LA CAÍDA</a:t>
            </a:r>
            <a:endParaRPr lang="en-US" dirty="0">
              <a:solidFill>
                <a:schemeClr val="bg1"/>
              </a:solidFill>
              <a:latin typeface="Goudy Old Style" pitchFamily="18" charset="0"/>
            </a:endParaRPr>
          </a:p>
        </p:txBody>
      </p:sp>
      <p:sp>
        <p:nvSpPr>
          <p:cNvPr id="55" name="Content Placeholder 1"/>
          <p:cNvSpPr txBox="1">
            <a:spLocks/>
          </p:cNvSpPr>
          <p:nvPr/>
        </p:nvSpPr>
        <p:spPr>
          <a:xfrm>
            <a:off x="5486400" y="1524000"/>
            <a:ext cx="3276600" cy="1295400"/>
          </a:xfrm>
          <a:prstGeom prst="rect">
            <a:avLst/>
          </a:prstGeom>
        </p:spPr>
        <p:txBody>
          <a:bodyPr vert="horz"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lvl="1" indent="0">
              <a:buNone/>
            </a:pPr>
            <a:r>
              <a:rPr lang="en-US" dirty="0" smtClean="0">
                <a:solidFill>
                  <a:schemeClr val="bg1"/>
                </a:solidFill>
                <a:latin typeface="Goudy Old Style" pitchFamily="18" charset="0"/>
              </a:rPr>
              <a:t>" </a:t>
            </a:r>
            <a:r>
              <a:rPr lang="en-US" i="1" dirty="0" err="1" smtClean="0">
                <a:solidFill>
                  <a:schemeClr val="bg1"/>
                </a:solidFill>
                <a:latin typeface="Goudy Old Style" pitchFamily="18" charset="0"/>
              </a:rPr>
              <a:t>Incurvatus</a:t>
            </a:r>
            <a:r>
              <a:rPr lang="en-US" i="1" dirty="0" smtClean="0">
                <a:solidFill>
                  <a:schemeClr val="bg1"/>
                </a:solidFill>
                <a:latin typeface="Goudy Old Style" pitchFamily="18" charset="0"/>
              </a:rPr>
              <a:t> In Se</a:t>
            </a:r>
            <a:r>
              <a:rPr lang="en-US" dirty="0" smtClean="0">
                <a:solidFill>
                  <a:schemeClr val="bg1"/>
                </a:solidFill>
                <a:latin typeface="Goudy Old Style" pitchFamily="18" charset="0"/>
              </a:rPr>
              <a:t>"</a:t>
            </a:r>
          </a:p>
        </p:txBody>
      </p:sp>
      <p:sp>
        <p:nvSpPr>
          <p:cNvPr id="56" name="Content Placeholder 1"/>
          <p:cNvSpPr txBox="1">
            <a:spLocks/>
          </p:cNvSpPr>
          <p:nvPr/>
        </p:nvSpPr>
        <p:spPr>
          <a:xfrm>
            <a:off x="5410200" y="4869160"/>
            <a:ext cx="3733800" cy="1143000"/>
          </a:xfrm>
          <a:prstGeom prst="rect">
            <a:avLst/>
          </a:prstGeom>
        </p:spPr>
        <p:txBody>
          <a:bodyPr vert="horz"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lvl="1" indent="0">
              <a:buNone/>
            </a:pPr>
            <a:r>
              <a:rPr lang="en-US" dirty="0" smtClean="0">
                <a:solidFill>
                  <a:schemeClr val="bg1"/>
                </a:solidFill>
                <a:latin typeface="Goudy Old Style" pitchFamily="18" charset="0"/>
              </a:rPr>
              <a:t>JUICIO/EXPULSIÓN</a:t>
            </a:r>
          </a:p>
          <a:p>
            <a:pPr marL="349250" lvl="1" indent="0">
              <a:buNone/>
            </a:pPr>
            <a:r>
              <a:rPr lang="en-US" dirty="0" err="1" smtClean="0">
                <a:solidFill>
                  <a:schemeClr val="bg1"/>
                </a:solidFill>
                <a:latin typeface="Goudy Old Style" pitchFamily="18" charset="0"/>
              </a:rPr>
              <a:t>Quebrado</a:t>
            </a:r>
            <a:r>
              <a:rPr lang="en-US" dirty="0" smtClean="0">
                <a:solidFill>
                  <a:schemeClr val="bg1"/>
                </a:solidFill>
                <a:latin typeface="Goudy Old Style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oudy Old Style" pitchFamily="18" charset="0"/>
              </a:rPr>
              <a:t>por</a:t>
            </a:r>
            <a:r>
              <a:rPr lang="en-US" dirty="0" smtClean="0">
                <a:solidFill>
                  <a:schemeClr val="bg1"/>
                </a:solidFill>
                <a:latin typeface="Goudy Old Style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oudy Old Style" pitchFamily="18" charset="0"/>
              </a:rPr>
              <a:t>adentro</a:t>
            </a:r>
            <a:r>
              <a:rPr lang="en-US" dirty="0" smtClean="0">
                <a:solidFill>
                  <a:schemeClr val="bg1"/>
                </a:solidFill>
                <a:latin typeface="Goudy Old Style" pitchFamily="18" charset="0"/>
              </a:rPr>
              <a:t> y </a:t>
            </a:r>
            <a:r>
              <a:rPr lang="en-US" dirty="0" err="1" smtClean="0">
                <a:solidFill>
                  <a:schemeClr val="bg1"/>
                </a:solidFill>
                <a:latin typeface="Goudy Old Style" pitchFamily="18" charset="0"/>
              </a:rPr>
              <a:t>afuera</a:t>
            </a:r>
            <a:endParaRPr lang="en-US" dirty="0" smtClean="0">
              <a:solidFill>
                <a:schemeClr val="bg1"/>
              </a:solidFill>
              <a:latin typeface="Goudy Old Style" pitchFamily="18" charset="0"/>
            </a:endParaRPr>
          </a:p>
        </p:txBody>
      </p:sp>
      <p:pic>
        <p:nvPicPr>
          <p:cNvPr id="60" name="Picture 10" descr="MC90005311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158261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Content Placeholder 1"/>
          <p:cNvSpPr txBox="1">
            <a:spLocks/>
          </p:cNvSpPr>
          <p:nvPr/>
        </p:nvSpPr>
        <p:spPr>
          <a:xfrm>
            <a:off x="5364088" y="2924944"/>
            <a:ext cx="3779912" cy="1828800"/>
          </a:xfrm>
          <a:prstGeom prst="rect">
            <a:avLst/>
          </a:prstGeom>
        </p:spPr>
        <p:txBody>
          <a:bodyPr vert="horz"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err="1" smtClean="0">
                <a:solidFill>
                  <a:schemeClr val="bg1"/>
                </a:solidFill>
                <a:latin typeface="Goudy Old Style" pitchFamily="18" charset="0"/>
              </a:rPr>
              <a:t>Culpables</a:t>
            </a:r>
            <a:r>
              <a:rPr lang="en-US" dirty="0" smtClean="0">
                <a:solidFill>
                  <a:schemeClr val="bg1"/>
                </a:solidFill>
                <a:latin typeface="Goudy Old Style" pitchFamily="18" charset="0"/>
              </a:rPr>
              <a:t>/</a:t>
            </a:r>
            <a:r>
              <a:rPr lang="en-US" dirty="0" err="1" smtClean="0">
                <a:solidFill>
                  <a:schemeClr val="bg1"/>
                </a:solidFill>
                <a:latin typeface="Goudy Old Style" pitchFamily="18" charset="0"/>
              </a:rPr>
              <a:t>alejados</a:t>
            </a:r>
            <a:r>
              <a:rPr lang="en-US" dirty="0" smtClean="0">
                <a:solidFill>
                  <a:schemeClr val="bg1"/>
                </a:solidFill>
                <a:latin typeface="Goudy Old Style" pitchFamily="18" charset="0"/>
              </a:rPr>
              <a:t> de Dios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  <a:latin typeface="Goudy Old Style" pitchFamily="18" charset="0"/>
              </a:rPr>
              <a:t>Ciegos</a:t>
            </a:r>
            <a:r>
              <a:rPr lang="en-US" dirty="0" smtClean="0">
                <a:solidFill>
                  <a:schemeClr val="bg1"/>
                </a:solidFill>
                <a:latin typeface="Goudy Old Style" pitchFamily="18" charset="0"/>
              </a:rPr>
              <a:t>/</a:t>
            </a:r>
            <a:r>
              <a:rPr lang="en-US" dirty="0" err="1" smtClean="0">
                <a:solidFill>
                  <a:schemeClr val="bg1"/>
                </a:solidFill>
                <a:latin typeface="Goudy Old Style" pitchFamily="18" charset="0"/>
              </a:rPr>
              <a:t>Insensatos</a:t>
            </a:r>
            <a:endParaRPr lang="en-US" dirty="0" smtClean="0">
              <a:solidFill>
                <a:schemeClr val="bg1"/>
              </a:solidFill>
              <a:latin typeface="Goudy Old Style" pitchFamily="18" charset="0"/>
            </a:endParaRPr>
          </a:p>
          <a:p>
            <a:pPr lvl="1"/>
            <a:r>
              <a:rPr lang="en-US" dirty="0" err="1" smtClean="0">
                <a:solidFill>
                  <a:schemeClr val="bg1"/>
                </a:solidFill>
                <a:latin typeface="Goudy Old Style" pitchFamily="18" charset="0"/>
              </a:rPr>
              <a:t>Esclavizados</a:t>
            </a:r>
            <a:r>
              <a:rPr lang="en-US" dirty="0" smtClean="0">
                <a:solidFill>
                  <a:schemeClr val="bg1"/>
                </a:solidFill>
                <a:latin typeface="Goudy Old Style" pitchFamily="18" charset="0"/>
              </a:rPr>
              <a:t>/</a:t>
            </a:r>
            <a:r>
              <a:rPr lang="en-US" dirty="0" err="1" smtClean="0">
                <a:solidFill>
                  <a:schemeClr val="bg1"/>
                </a:solidFill>
                <a:latin typeface="Goudy Old Style" pitchFamily="18" charset="0"/>
              </a:rPr>
              <a:t>impotentes</a:t>
            </a:r>
            <a:endParaRPr lang="en-US" dirty="0" smtClean="0">
              <a:solidFill>
                <a:schemeClr val="bg1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82886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55576" y="4869160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latin typeface="Calibri"/>
                <a:cs typeface="Calibri"/>
              </a:rPr>
              <a:t>                                   </a:t>
            </a:r>
            <a:r>
              <a:rPr lang="en-US" sz="2400" dirty="0" smtClean="0">
                <a:solidFill>
                  <a:schemeClr val="bg1"/>
                </a:solidFill>
                <a:latin typeface="Goudy Old Style" pitchFamily="18" charset="0"/>
                <a:cs typeface="Calibri"/>
              </a:rPr>
              <a:t>   </a:t>
            </a:r>
            <a:r>
              <a:rPr lang="en-US" sz="2400" dirty="0" err="1" smtClean="0">
                <a:solidFill>
                  <a:schemeClr val="bg1"/>
                </a:solidFill>
                <a:latin typeface="Goudy Old Style" pitchFamily="18" charset="0"/>
                <a:cs typeface="Calibri"/>
              </a:rPr>
              <a:t>Promesas</a:t>
            </a:r>
            <a:r>
              <a:rPr lang="en-US" sz="2400" dirty="0" smtClean="0">
                <a:solidFill>
                  <a:schemeClr val="bg1"/>
                </a:solidFill>
                <a:latin typeface="Goudy Old Style" pitchFamily="18" charset="0"/>
                <a:cs typeface="Calibri"/>
              </a:rPr>
              <a:t> de </a:t>
            </a:r>
            <a:r>
              <a:rPr lang="en-US" sz="2400" dirty="0" err="1" smtClean="0">
                <a:solidFill>
                  <a:schemeClr val="bg1"/>
                </a:solidFill>
                <a:latin typeface="Goudy Old Style" pitchFamily="18" charset="0"/>
                <a:cs typeface="Calibri"/>
              </a:rPr>
              <a:t>Restauración</a:t>
            </a:r>
            <a:endParaRPr lang="en-US" sz="2400" i="1" dirty="0" smtClean="0">
              <a:solidFill>
                <a:schemeClr val="bg1"/>
              </a:solidFill>
              <a:latin typeface="Goudy Old Style" pitchFamily="18" charset="0"/>
              <a:cs typeface="Calibri"/>
            </a:endParaRPr>
          </a:p>
          <a:p>
            <a:pPr algn="l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Goudy Old Style" pitchFamily="18" charset="0"/>
                <a:cs typeface="Calibri"/>
              </a:rPr>
              <a:t>PROFETAS	  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Goudy Old Style" pitchFamily="18" charset="0"/>
                <a:cs typeface="Calibri"/>
              </a:rPr>
              <a:t>     </a:t>
            </a:r>
            <a:r>
              <a:rPr lang="en-US" sz="3600" dirty="0" smtClean="0">
                <a:solidFill>
                  <a:srgbClr val="FFFF00"/>
                </a:solidFill>
                <a:latin typeface="Goudy Old Style" pitchFamily="18" charset="0"/>
                <a:cs typeface="Calibri"/>
              </a:rPr>
              <a:t>ESPERANZA</a:t>
            </a:r>
          </a:p>
          <a:p>
            <a:pPr algn="l"/>
            <a:r>
              <a:rPr lang="en-US" sz="2400" i="1" dirty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rPr>
              <a:t>	</a:t>
            </a: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rPr>
              <a:t>	</a:t>
            </a:r>
            <a:r>
              <a:rPr lang="en-US" sz="2400" i="1" dirty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rPr>
              <a:t>          </a:t>
            </a:r>
            <a:r>
              <a:rPr lang="en-US" sz="2400" b="0" dirty="0" smtClean="0">
                <a:solidFill>
                  <a:schemeClr val="bg1"/>
                </a:solidFill>
                <a:latin typeface="Goudy Old Style" pitchFamily="18" charset="0"/>
                <a:cs typeface="Calibri"/>
              </a:rPr>
              <a:t>“…les </a:t>
            </a:r>
            <a:r>
              <a:rPr lang="en-US" sz="2400" b="0" dirty="0" err="1" smtClean="0">
                <a:solidFill>
                  <a:schemeClr val="bg1"/>
                </a:solidFill>
                <a:latin typeface="Goudy Old Style" pitchFamily="18" charset="0"/>
                <a:cs typeface="Calibri"/>
              </a:rPr>
              <a:t>haré</a:t>
            </a:r>
            <a:r>
              <a:rPr lang="en-US" sz="2400" b="0" dirty="0" smtClean="0">
                <a:solidFill>
                  <a:schemeClr val="bg1"/>
                </a:solidFill>
                <a:latin typeface="Goudy Old Style" pitchFamily="18" charset="0"/>
                <a:cs typeface="Calibri"/>
              </a:rPr>
              <a:t> </a:t>
            </a:r>
            <a:r>
              <a:rPr lang="en-US" sz="2400" b="0" dirty="0" err="1" smtClean="0">
                <a:solidFill>
                  <a:schemeClr val="bg1"/>
                </a:solidFill>
                <a:latin typeface="Goudy Old Style" pitchFamily="18" charset="0"/>
                <a:cs typeface="Calibri"/>
              </a:rPr>
              <a:t>regresar</a:t>
            </a:r>
            <a:r>
              <a:rPr lang="en-US" sz="2400" b="0" dirty="0" smtClean="0">
                <a:solidFill>
                  <a:schemeClr val="bg1"/>
                </a:solidFill>
                <a:latin typeface="Goudy Old Style" pitchFamily="18" charset="0"/>
                <a:cs typeface="Calibri"/>
              </a:rPr>
              <a:t> a </a:t>
            </a:r>
            <a:r>
              <a:rPr lang="en-US" sz="2400" b="0" dirty="0" err="1" smtClean="0">
                <a:solidFill>
                  <a:schemeClr val="bg1"/>
                </a:solidFill>
                <a:latin typeface="Goudy Old Style" pitchFamily="18" charset="0"/>
                <a:cs typeface="Calibri"/>
              </a:rPr>
              <a:t>su</a:t>
            </a:r>
            <a:r>
              <a:rPr lang="en-US" sz="2400" b="0" dirty="0" smtClean="0">
                <a:solidFill>
                  <a:schemeClr val="bg1"/>
                </a:solidFill>
                <a:latin typeface="Goudy Old Style" pitchFamily="18" charset="0"/>
                <a:cs typeface="Calibri"/>
              </a:rPr>
              <a:t> </a:t>
            </a:r>
            <a:r>
              <a:rPr lang="en-US" sz="2400" b="0" dirty="0" err="1" smtClean="0">
                <a:solidFill>
                  <a:schemeClr val="bg1"/>
                </a:solidFill>
                <a:latin typeface="Goudy Old Style" pitchFamily="18" charset="0"/>
                <a:cs typeface="Calibri"/>
              </a:rPr>
              <a:t>propia</a:t>
            </a:r>
            <a:r>
              <a:rPr lang="en-US" sz="2400" b="0" dirty="0" smtClean="0">
                <a:solidFill>
                  <a:schemeClr val="bg1"/>
                </a:solidFill>
                <a:latin typeface="Goudy Old Style" pitchFamily="18" charset="0"/>
                <a:cs typeface="Calibri"/>
              </a:rPr>
              <a:t> </a:t>
            </a:r>
            <a:r>
              <a:rPr lang="en-US" sz="2400" b="0" dirty="0" err="1" smtClean="0">
                <a:solidFill>
                  <a:schemeClr val="bg1"/>
                </a:solidFill>
                <a:latin typeface="Goudy Old Style" pitchFamily="18" charset="0"/>
                <a:cs typeface="Calibri"/>
              </a:rPr>
              <a:t>tierra</a:t>
            </a:r>
            <a:r>
              <a:rPr lang="en-US" sz="2400" b="0" dirty="0" smtClean="0">
                <a:solidFill>
                  <a:schemeClr val="bg1"/>
                </a:solidFill>
                <a:latin typeface="Goudy Old Style" pitchFamily="18" charset="0"/>
                <a:cs typeface="Calibri"/>
              </a:rPr>
              <a:t>.”</a:t>
            </a:r>
            <a:endParaRPr lang="en-US" sz="2400" b="0" dirty="0">
              <a:solidFill>
                <a:schemeClr val="bg1"/>
              </a:solidFill>
              <a:latin typeface="Goudy Old Style" pitchFamily="18" charset="0"/>
              <a:cs typeface="Calibri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980728"/>
            <a:ext cx="8686800" cy="1676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bg1"/>
                </a:solidFill>
                <a:latin typeface="Goudy Old Style" pitchFamily="18" charset="0"/>
              </a:rPr>
              <a:t>   Abraham</a:t>
            </a:r>
            <a:r>
              <a:rPr lang="en-US" sz="2400" dirty="0" smtClean="0">
                <a:solidFill>
                  <a:srgbClr val="000000"/>
                </a:solidFill>
                <a:latin typeface="Goudy Old Style" pitchFamily="18" charset="0"/>
              </a:rPr>
              <a:t>                  </a:t>
            </a:r>
            <a:r>
              <a:rPr lang="en-US" sz="2400" dirty="0" smtClean="0">
                <a:solidFill>
                  <a:schemeClr val="bg1"/>
                </a:solidFill>
                <a:latin typeface="Goudy Old Style" pitchFamily="18" charset="0"/>
              </a:rPr>
              <a:t>Israel: “Ser </a:t>
            </a:r>
            <a:r>
              <a:rPr lang="en-US" sz="2400" dirty="0" err="1" smtClean="0">
                <a:solidFill>
                  <a:schemeClr val="bg1"/>
                </a:solidFill>
                <a:latin typeface="Goudy Old Style" pitchFamily="18" charset="0"/>
              </a:rPr>
              <a:t>una</a:t>
            </a:r>
            <a:r>
              <a:rPr lang="en-US" sz="2400" dirty="0" smtClean="0">
                <a:solidFill>
                  <a:schemeClr val="bg1"/>
                </a:solidFill>
                <a:latin typeface="Goudy Old Style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Goudy Old Style" pitchFamily="18" charset="0"/>
              </a:rPr>
              <a:t>luz</a:t>
            </a:r>
            <a:r>
              <a:rPr lang="en-US" sz="2400" dirty="0" smtClean="0">
                <a:solidFill>
                  <a:schemeClr val="bg1"/>
                </a:solidFill>
                <a:latin typeface="Goudy Old Style" pitchFamily="18" charset="0"/>
              </a:rPr>
              <a:t> a </a:t>
            </a:r>
            <a:r>
              <a:rPr lang="en-US" sz="2400" dirty="0" err="1" smtClean="0">
                <a:solidFill>
                  <a:schemeClr val="bg1"/>
                </a:solidFill>
                <a:latin typeface="Goudy Old Style" pitchFamily="18" charset="0"/>
              </a:rPr>
              <a:t>las</a:t>
            </a:r>
            <a:r>
              <a:rPr lang="en-US" sz="2400" dirty="0" smtClean="0">
                <a:solidFill>
                  <a:schemeClr val="bg1"/>
                </a:solidFill>
                <a:latin typeface="Goudy Old Style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Goudy Old Style" pitchFamily="18" charset="0"/>
              </a:rPr>
              <a:t>naciones</a:t>
            </a:r>
            <a:r>
              <a:rPr lang="en-US" sz="2400" dirty="0" smtClean="0">
                <a:solidFill>
                  <a:schemeClr val="bg1"/>
                </a:solidFill>
                <a:latin typeface="Goudy Old Style" pitchFamily="18" charset="0"/>
              </a:rPr>
              <a:t>.“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bg1"/>
                </a:solidFill>
                <a:latin typeface="Goudy Old Style" pitchFamily="18" charset="0"/>
              </a:rPr>
              <a:t>			             “</a:t>
            </a:r>
            <a:r>
              <a:rPr lang="en-US" sz="2400" dirty="0" err="1" smtClean="0">
                <a:solidFill>
                  <a:schemeClr val="bg1"/>
                </a:solidFill>
                <a:latin typeface="Goudy Old Style" pitchFamily="18" charset="0"/>
              </a:rPr>
              <a:t>Bendecir</a:t>
            </a:r>
            <a:r>
              <a:rPr lang="en-US" sz="2400" dirty="0" smtClean="0">
                <a:solidFill>
                  <a:schemeClr val="bg1"/>
                </a:solidFill>
                <a:latin typeface="Goudy Old Style" pitchFamily="18" charset="0"/>
              </a:rPr>
              <a:t> a </a:t>
            </a:r>
            <a:r>
              <a:rPr lang="en-US" sz="2400" dirty="0" err="1" smtClean="0">
                <a:solidFill>
                  <a:schemeClr val="bg1"/>
                </a:solidFill>
                <a:latin typeface="Goudy Old Style" pitchFamily="18" charset="0"/>
              </a:rPr>
              <a:t>las</a:t>
            </a:r>
            <a:r>
              <a:rPr lang="en-US" sz="2400" dirty="0" smtClean="0">
                <a:solidFill>
                  <a:schemeClr val="bg1"/>
                </a:solidFill>
                <a:latin typeface="Goudy Old Style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Goudy Old Style" pitchFamily="18" charset="0"/>
              </a:rPr>
              <a:t>naciones</a:t>
            </a:r>
            <a:r>
              <a:rPr lang="en-US" sz="2400" dirty="0" smtClean="0">
                <a:solidFill>
                  <a:schemeClr val="bg1"/>
                </a:solidFill>
                <a:latin typeface="Goudy Old Style" pitchFamily="18" charset="0"/>
              </a:rPr>
              <a:t>.”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bg1"/>
                </a:solidFill>
                <a:latin typeface="Goudy Old Style" pitchFamily="18" charset="0"/>
              </a:rPr>
              <a:t>					</a:t>
            </a:r>
            <a:r>
              <a:rPr lang="en-US" sz="2400" dirty="0" err="1" smtClean="0">
                <a:solidFill>
                  <a:srgbClr val="FF0000"/>
                </a:solidFill>
                <a:latin typeface="Goudy Old Style" pitchFamily="18" charset="0"/>
              </a:rPr>
              <a:t>Fracaso</a:t>
            </a:r>
            <a:endParaRPr lang="en-US" sz="2400" dirty="0" smtClean="0">
              <a:solidFill>
                <a:srgbClr val="FF0000"/>
              </a:solidFill>
              <a:latin typeface="Goudy Old Style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  <a:latin typeface="Goudy Old Style" pitchFamily="18" charset="0"/>
              </a:rPr>
              <a:t>			      			</a:t>
            </a:r>
            <a:r>
              <a:rPr lang="en-US" sz="2400" dirty="0" err="1" smtClean="0">
                <a:solidFill>
                  <a:srgbClr val="FF0000"/>
                </a:solidFill>
                <a:latin typeface="Goudy Old Style" pitchFamily="18" charset="0"/>
              </a:rPr>
              <a:t>Rebeldía</a:t>
            </a:r>
            <a:endParaRPr lang="en-US" sz="2400" dirty="0" smtClean="0">
              <a:solidFill>
                <a:srgbClr val="FF0000"/>
              </a:solidFill>
              <a:latin typeface="Goudy Old Style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  <a:latin typeface="Goudy Old Style" pitchFamily="18" charset="0"/>
              </a:rPr>
              <a:t>							</a:t>
            </a:r>
            <a:r>
              <a:rPr lang="en-US" sz="2400" dirty="0" err="1" smtClean="0">
                <a:solidFill>
                  <a:srgbClr val="FF0000"/>
                </a:solidFill>
                <a:latin typeface="Goudy Old Style" pitchFamily="18" charset="0"/>
              </a:rPr>
              <a:t>Exilio</a:t>
            </a:r>
            <a:endParaRPr lang="en-US" sz="2400" dirty="0" smtClean="0">
              <a:solidFill>
                <a:schemeClr val="bg1"/>
              </a:solidFill>
              <a:latin typeface="Goudy Old Style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                                             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00"/>
                </a:solidFill>
              </a:rPr>
              <a:t>                                          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53425"/>
            <a:ext cx="8686800" cy="584775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Goudy Old Style" pitchFamily="18" charset="0"/>
              </a:rPr>
              <a:t>DIOS EMPIEZA A RECLAMAR SU CREACIÓN</a:t>
            </a:r>
            <a:endParaRPr lang="en-US" sz="3200" dirty="0">
              <a:solidFill>
                <a:schemeClr val="bg1"/>
              </a:solidFill>
              <a:latin typeface="Goudy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2420888"/>
            <a:ext cx="8208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dist">
              <a:buNone/>
            </a:pPr>
            <a:r>
              <a:rPr lang="en-US" sz="1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Calibri"/>
                <a:cs typeface="Calibri"/>
              </a:rPr>
              <a:t>GRACIA</a:t>
            </a:r>
            <a:endParaRPr lang="en-US" sz="1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979712" y="980728"/>
            <a:ext cx="1152128" cy="525016"/>
          </a:xfrm>
          <a:prstGeom prst="rightArrow">
            <a:avLst>
              <a:gd name="adj1" fmla="val 5750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411760" y="5445224"/>
            <a:ext cx="864096" cy="288032"/>
          </a:xfrm>
          <a:prstGeom prst="rightArrow">
            <a:avLst>
              <a:gd name="adj1" fmla="val 8000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19600" y="1828800"/>
            <a:ext cx="1600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i="1" dirty="0">
              <a:solidFill>
                <a:srgbClr val="CD221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2133600"/>
            <a:ext cx="1143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CD2215"/>
                </a:solidFill>
              </a:rPr>
              <a:t>	</a:t>
            </a:r>
            <a:r>
              <a:rPr lang="en-US" i="1" dirty="0" smtClean="0">
                <a:solidFill>
                  <a:srgbClr val="FF0000"/>
                </a:solidFill>
              </a:rPr>
              <a:t>      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2286000"/>
            <a:ext cx="990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i="1" dirty="0">
              <a:solidFill>
                <a:srgbClr val="CD2215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13680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12725"/>
            <a:ext cx="7772400" cy="1938338"/>
          </a:xfrm>
        </p:spPr>
        <p:txBody>
          <a:bodyPr/>
          <a:lstStyle/>
          <a:p>
            <a:r>
              <a:rPr lang="en-US" sz="6000" smtClean="0">
                <a:solidFill>
                  <a:schemeClr val="bg1"/>
                </a:solidFill>
                <a:latin typeface="Goudy Old Style" charset="0"/>
                <a:ea typeface="ＭＳ Ｐゴシック" pitchFamily="34" charset="-128"/>
              </a:rPr>
              <a:t>Ahora, la Mejor de las Noticias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286000"/>
            <a:ext cx="6400800" cy="3352800"/>
          </a:xfrm>
        </p:spPr>
        <p:txBody>
          <a:bodyPr/>
          <a:lstStyle/>
          <a:p>
            <a:r>
              <a:rPr lang="en-US" sz="6000" i="1" smtClean="0">
                <a:solidFill>
                  <a:schemeClr val="bg1"/>
                </a:solidFill>
                <a:latin typeface="Goudy Old Style" charset="0"/>
                <a:ea typeface="ＭＳ Ｐゴシック" pitchFamily="34" charset="-128"/>
              </a:rPr>
              <a:t>“El tiempo se ha cumplido, y el reino de Dios se ha acercado…” </a:t>
            </a:r>
            <a:r>
              <a:rPr lang="en-US" sz="2700" i="1" smtClean="0">
                <a:solidFill>
                  <a:schemeClr val="bg1"/>
                </a:solidFill>
                <a:latin typeface="Goudy Old Style" charset="0"/>
                <a:ea typeface="ＭＳ Ｐゴシック" pitchFamily="34" charset="-128"/>
              </a:rPr>
              <a:t>(</a:t>
            </a:r>
            <a:r>
              <a:rPr lang="en-US" sz="4000" i="1" smtClean="0">
                <a:solidFill>
                  <a:schemeClr val="bg1"/>
                </a:solidFill>
                <a:latin typeface="Goudy Old Style" charset="0"/>
                <a:ea typeface="ＭＳ Ｐゴシック" pitchFamily="34" charset="-128"/>
              </a:rPr>
              <a:t>Marcos 1:15</a:t>
            </a:r>
            <a:r>
              <a:rPr lang="en-US" sz="2700" i="1" smtClean="0">
                <a:solidFill>
                  <a:schemeClr val="bg1"/>
                </a:solidFill>
                <a:latin typeface="Goudy Old Style" charset="0"/>
                <a:ea typeface="ＭＳ Ｐゴシック" pitchFamily="34" charset="-128"/>
              </a:rPr>
              <a:t>)</a:t>
            </a:r>
            <a:r>
              <a:rPr lang="en-US" sz="6600" i="1" smtClean="0">
                <a:solidFill>
                  <a:schemeClr val="bg1"/>
                </a:solidFill>
                <a:latin typeface="Goudy Old Style" charset="0"/>
                <a:ea typeface="ＭＳ Ｐゴシック" pitchFamily="34" charset="-128"/>
              </a:rPr>
              <a:t>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Down Arrow 114"/>
          <p:cNvSpPr/>
          <p:nvPr/>
        </p:nvSpPr>
        <p:spPr>
          <a:xfrm>
            <a:off x="6400800" y="1700808"/>
            <a:ext cx="2743200" cy="3456384"/>
          </a:xfrm>
          <a:prstGeom prst="downArrow">
            <a:avLst>
              <a:gd name="adj1" fmla="val 50000"/>
              <a:gd name="adj2" fmla="val 56051"/>
            </a:avLst>
          </a:prstGeom>
          <a:solidFill>
            <a:srgbClr val="B0E8FF">
              <a:alpha val="29000"/>
            </a:srgbClr>
          </a:solidFill>
          <a:ln>
            <a:noFill/>
          </a:ln>
          <a:effectLst>
            <a:glow rad="101600">
              <a:srgbClr val="1D96A3">
                <a:alpha val="23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9" name="Down Arrow 58"/>
          <p:cNvSpPr/>
          <p:nvPr/>
        </p:nvSpPr>
        <p:spPr>
          <a:xfrm>
            <a:off x="228600" y="1600200"/>
            <a:ext cx="2743200" cy="3505200"/>
          </a:xfrm>
          <a:prstGeom prst="downArrow">
            <a:avLst>
              <a:gd name="adj1" fmla="val 50000"/>
              <a:gd name="adj2" fmla="val 56051"/>
            </a:avLst>
          </a:prstGeom>
          <a:solidFill>
            <a:srgbClr val="B0E8FF">
              <a:alpha val="29000"/>
            </a:srgbClr>
          </a:solidFill>
          <a:ln>
            <a:noFill/>
          </a:ln>
          <a:effectLst>
            <a:glow rad="101600">
              <a:srgbClr val="1D96A3">
                <a:alpha val="23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77879"/>
            <a:ext cx="8229600" cy="646331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REDENCIÓN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457200" y="1066800"/>
            <a:ext cx="26118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  <a:cs typeface="ＭＳ Ｐゴシック" charset="0"/>
              </a:defRPr>
            </a:lvl1pPr>
            <a:lvl2pPr marL="742950" indent="-28575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2pPr>
            <a:lvl3pPr marL="11430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3pPr>
            <a:lvl4pPr marL="16002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4pPr>
            <a:lvl5pPr marL="20574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  <a:latin typeface="Calibri"/>
                <a:cs typeface="Calibri"/>
              </a:rPr>
              <a:t>La </a:t>
            </a:r>
            <a:r>
              <a:rPr lang="en-US" sz="2400" dirty="0" err="1" smtClean="0">
                <a:solidFill>
                  <a:schemeClr val="bg1"/>
                </a:solidFill>
                <a:latin typeface="Calibri"/>
                <a:cs typeface="Calibri"/>
              </a:rPr>
              <a:t>Venida</a:t>
            </a:r>
            <a:r>
              <a:rPr lang="en-US" sz="2400" dirty="0" smtClean="0">
                <a:solidFill>
                  <a:schemeClr val="bg1"/>
                </a:solidFill>
                <a:latin typeface="Calibri"/>
                <a:cs typeface="Calibri"/>
              </a:rPr>
              <a:t> de Cristo</a:t>
            </a:r>
            <a:endParaRPr lang="en-US" sz="24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1" name="Block Arc 10"/>
          <p:cNvSpPr/>
          <p:nvPr/>
        </p:nvSpPr>
        <p:spPr bwMode="auto">
          <a:xfrm rot="10800000">
            <a:off x="228600" y="5105400"/>
            <a:ext cx="2971800" cy="1447800"/>
          </a:xfrm>
          <a:prstGeom prst="blockArc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Arial" pitchFamily="-106" charset="0"/>
              <a:ea typeface="ＭＳ Ｐゴシック" pitchFamily="-106" charset="-128"/>
              <a:cs typeface="+mn-cs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323528" y="5105400"/>
            <a:ext cx="29530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  <a:cs typeface="ＭＳ Ｐゴシック" charset="0"/>
              </a:defRPr>
            </a:lvl1pPr>
            <a:lvl2pPr marL="742950" indent="-28575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2pPr>
            <a:lvl3pPr marL="11430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3pPr>
            <a:lvl4pPr marL="16002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4pPr>
            <a:lvl5pPr marL="20574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2400" dirty="0" err="1" smtClean="0">
                <a:solidFill>
                  <a:schemeClr val="bg1"/>
                </a:solidFill>
                <a:latin typeface="Goudy Old Style" pitchFamily="18" charset="0"/>
                <a:cs typeface="Calibri"/>
              </a:rPr>
              <a:t>Obediencia</a:t>
            </a:r>
            <a:r>
              <a:rPr lang="en-US" sz="2400" dirty="0" smtClean="0">
                <a:solidFill>
                  <a:schemeClr val="bg1"/>
                </a:solidFill>
                <a:latin typeface="Goudy Old Style" pitchFamily="18" charset="0"/>
                <a:cs typeface="Calibri"/>
              </a:rPr>
              <a:t> perfecta</a:t>
            </a:r>
            <a:endParaRPr lang="en-US" sz="2400" dirty="0">
              <a:solidFill>
                <a:schemeClr val="bg1"/>
              </a:solidFill>
              <a:latin typeface="Goudy Old Style" pitchFamily="18" charset="0"/>
              <a:cs typeface="Calibri"/>
            </a:endParaRP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2400" dirty="0" err="1" smtClean="0">
                <a:solidFill>
                  <a:schemeClr val="bg1"/>
                </a:solidFill>
                <a:latin typeface="Goudy Old Style" pitchFamily="18" charset="0"/>
                <a:cs typeface="Calibri"/>
              </a:rPr>
              <a:t>Sacrificio</a:t>
            </a:r>
            <a:r>
              <a:rPr lang="en-US" sz="2400" dirty="0" smtClean="0">
                <a:solidFill>
                  <a:schemeClr val="bg1"/>
                </a:solidFill>
                <a:latin typeface="Goudy Old Style" pitchFamily="18" charset="0"/>
                <a:cs typeface="Calibri"/>
              </a:rPr>
              <a:t> perfecto</a:t>
            </a:r>
            <a:endParaRPr lang="en-US" sz="2400" dirty="0">
              <a:solidFill>
                <a:schemeClr val="bg1"/>
              </a:solidFill>
              <a:latin typeface="Goudy Old Style" pitchFamily="18" charset="0"/>
              <a:cs typeface="Calibri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4860925" y="573088"/>
            <a:ext cx="3444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  <a:cs typeface="ＭＳ Ｐゴシック" charset="0"/>
              </a:defRPr>
            </a:lvl1pPr>
            <a:lvl2pPr marL="742950" indent="-28575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2pPr>
            <a:lvl3pPr marL="11430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3pPr>
            <a:lvl4pPr marL="16002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4pPr>
            <a:lvl5pPr marL="20574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s-DO" sz="2400"/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5334000" y="2286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  <a:cs typeface="ＭＳ Ｐゴシック" charset="0"/>
              </a:defRPr>
            </a:lvl1pPr>
            <a:lvl2pPr marL="742950" indent="-28575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2pPr>
            <a:lvl3pPr marL="11430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3pPr>
            <a:lvl4pPr marL="16002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4pPr>
            <a:lvl5pPr marL="20574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s-DO" sz="2400"/>
          </a:p>
        </p:txBody>
      </p:sp>
      <p:pic>
        <p:nvPicPr>
          <p:cNvPr id="24" name="Picture 60" descr="C:\Users\Lois\AppData\Local\Microsoft\Windows\Temporary Internet Files\Content.IE5\OPSA4JCI\MC90039140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724400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3" descr="C:\Users\Lois\AppData\Local\Microsoft\Windows\Temporary Internet Files\Content.IE5\EED0N6UV\MC90002378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648200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54"/>
          <p:cNvSpPr txBox="1">
            <a:spLocks noChangeArrowheads="1"/>
          </p:cNvSpPr>
          <p:nvPr/>
        </p:nvSpPr>
        <p:spPr bwMode="auto">
          <a:xfrm>
            <a:off x="4114800" y="5619690"/>
            <a:ext cx="405760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  <a:cs typeface="ＭＳ Ｐゴシック" charset="0"/>
              </a:defRPr>
            </a:lvl1pPr>
            <a:lvl2pPr marL="742950" indent="-28575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2pPr>
            <a:lvl3pPr marL="11430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3pPr>
            <a:lvl4pPr marL="16002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4pPr>
            <a:lvl5pPr marL="20574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9pPr>
          </a:lstStyle>
          <a:p>
            <a:pPr algn="l">
              <a:buFont typeface="Wingdings" charset="0"/>
              <a:buNone/>
            </a:pPr>
            <a:r>
              <a:rPr lang="ja-JP" altLang="en-US" sz="2400" i="1" smtClean="0">
                <a:solidFill>
                  <a:srgbClr val="CD2215"/>
                </a:solidFill>
                <a:latin typeface="Calibri"/>
                <a:cs typeface="Calibri"/>
              </a:rPr>
              <a:t>“</a:t>
            </a:r>
            <a:r>
              <a:rPr lang="en-US" altLang="ja-JP" sz="2400" i="1" dirty="0" err="1" smtClean="0">
                <a:solidFill>
                  <a:srgbClr val="CD2215"/>
                </a:solidFill>
                <a:latin typeface="Calibri"/>
                <a:cs typeface="Calibri"/>
              </a:rPr>
              <a:t>Llegando</a:t>
            </a:r>
            <a:r>
              <a:rPr lang="en-US" altLang="ja-JP" sz="2400" i="1" dirty="0" smtClean="0">
                <a:solidFill>
                  <a:srgbClr val="CD2215"/>
                </a:solidFill>
                <a:latin typeface="Calibri"/>
                <a:cs typeface="Calibri"/>
              </a:rPr>
              <a:t> a ser </a:t>
            </a:r>
            <a:r>
              <a:rPr lang="en-US" altLang="ja-JP" sz="2400" i="1" dirty="0" err="1" smtClean="0">
                <a:solidFill>
                  <a:srgbClr val="CD2215"/>
                </a:solidFill>
                <a:latin typeface="Calibri"/>
                <a:cs typeface="Calibri"/>
              </a:rPr>
              <a:t>quien</a:t>
            </a:r>
            <a:r>
              <a:rPr lang="en-US" altLang="ja-JP" sz="2400" i="1" dirty="0" smtClean="0">
                <a:solidFill>
                  <a:srgbClr val="CD2215"/>
                </a:solidFill>
                <a:latin typeface="Calibri"/>
                <a:cs typeface="Calibri"/>
              </a:rPr>
              <a:t> </a:t>
            </a:r>
            <a:r>
              <a:rPr lang="en-US" altLang="ja-JP" sz="2400" i="1" dirty="0" err="1" smtClean="0">
                <a:solidFill>
                  <a:srgbClr val="CD2215"/>
                </a:solidFill>
                <a:latin typeface="Calibri"/>
                <a:cs typeface="Calibri"/>
              </a:rPr>
              <a:t>somos</a:t>
            </a:r>
            <a:r>
              <a:rPr lang="en-US" altLang="ja-JP" sz="2400" i="1" dirty="0" smtClean="0">
                <a:solidFill>
                  <a:srgbClr val="CD2215"/>
                </a:solidFill>
                <a:latin typeface="Calibri"/>
                <a:cs typeface="Calibri"/>
              </a:rPr>
              <a:t>.”</a:t>
            </a:r>
            <a:endParaRPr lang="en-US" sz="2400" i="1" dirty="0">
              <a:solidFill>
                <a:srgbClr val="CD2215"/>
              </a:solidFill>
              <a:latin typeface="Calibri"/>
              <a:cs typeface="Calibri"/>
            </a:endParaRPr>
          </a:p>
        </p:txBody>
      </p:sp>
      <p:sp>
        <p:nvSpPr>
          <p:cNvPr id="29" name="TextBox 51"/>
          <p:cNvSpPr txBox="1">
            <a:spLocks noChangeArrowheads="1"/>
          </p:cNvSpPr>
          <p:nvPr/>
        </p:nvSpPr>
        <p:spPr bwMode="auto">
          <a:xfrm>
            <a:off x="6934200" y="1123890"/>
            <a:ext cx="1981200" cy="1130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  <a:cs typeface="ＭＳ Ｐゴシック" charset="0"/>
              </a:defRPr>
            </a:lvl1pPr>
            <a:lvl2pPr marL="742950" indent="-28575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2pPr>
            <a:lvl3pPr marL="11430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3pPr>
            <a:lvl4pPr marL="16002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4pPr>
            <a:lvl5pPr marL="20574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9pPr>
          </a:lstStyle>
          <a:p>
            <a:pPr algn="l">
              <a:buFont typeface="Wingdings" charset="0"/>
              <a:buNone/>
            </a:pPr>
            <a:r>
              <a:rPr lang="en-US" sz="2400" dirty="0" smtClean="0">
                <a:solidFill>
                  <a:schemeClr val="bg1"/>
                </a:solidFill>
                <a:latin typeface="Goudy Old Style" pitchFamily="18" charset="0"/>
                <a:cs typeface="Calibri"/>
              </a:rPr>
              <a:t>2ª </a:t>
            </a:r>
            <a:r>
              <a:rPr lang="en-US" sz="2400" dirty="0" err="1" smtClean="0">
                <a:solidFill>
                  <a:schemeClr val="bg1"/>
                </a:solidFill>
                <a:latin typeface="Goudy Old Style" pitchFamily="18" charset="0"/>
                <a:cs typeface="Calibri"/>
              </a:rPr>
              <a:t>Venida</a:t>
            </a:r>
            <a:endParaRPr lang="en-US" sz="2400" dirty="0" smtClean="0">
              <a:solidFill>
                <a:schemeClr val="bg1"/>
              </a:solidFill>
              <a:latin typeface="Goudy Old Style" pitchFamily="18" charset="0"/>
              <a:cs typeface="Calibri"/>
            </a:endParaRPr>
          </a:p>
          <a:p>
            <a:pPr algn="l">
              <a:buFont typeface="Wingdings" charset="0"/>
              <a:buNone/>
            </a:pPr>
            <a:endParaRPr lang="en-US" sz="2400" dirty="0" smtClean="0">
              <a:solidFill>
                <a:schemeClr val="bg1"/>
              </a:solidFill>
              <a:latin typeface="Goudy Old Style" pitchFamily="18" charset="0"/>
              <a:cs typeface="Calibri"/>
            </a:endParaRPr>
          </a:p>
          <a:p>
            <a:pPr algn="l">
              <a:buFont typeface="Wingdings" charset="0"/>
              <a:buNone/>
            </a:pPr>
            <a:r>
              <a:rPr lang="en-US" sz="2400" dirty="0" smtClean="0">
                <a:solidFill>
                  <a:schemeClr val="bg1"/>
                </a:solidFill>
                <a:latin typeface="Goudy Old Style" pitchFamily="18" charset="0"/>
                <a:cs typeface="Calibri"/>
              </a:rPr>
              <a:t>“</a:t>
            </a:r>
            <a:r>
              <a:rPr lang="en-US" sz="2400" dirty="0" err="1" smtClean="0">
                <a:solidFill>
                  <a:schemeClr val="bg1"/>
                </a:solidFill>
                <a:latin typeface="Goudy Old Style" pitchFamily="18" charset="0"/>
                <a:cs typeface="Calibri"/>
              </a:rPr>
              <a:t>Todavía</a:t>
            </a:r>
            <a:r>
              <a:rPr lang="en-US" sz="2400" dirty="0" smtClean="0">
                <a:solidFill>
                  <a:schemeClr val="bg1"/>
                </a:solidFill>
                <a:latin typeface="Goudy Old Style" pitchFamily="18" charset="0"/>
                <a:cs typeface="Calibri"/>
              </a:rPr>
              <a:t> No” </a:t>
            </a:r>
            <a:endParaRPr lang="en-US" sz="2400" b="1" dirty="0">
              <a:solidFill>
                <a:schemeClr val="bg1"/>
              </a:solidFill>
              <a:latin typeface="Goudy Old Style" pitchFamily="18" charset="0"/>
              <a:cs typeface="Calibri"/>
            </a:endParaRPr>
          </a:p>
        </p:txBody>
      </p:sp>
      <p:sp>
        <p:nvSpPr>
          <p:cNvPr id="60" name="Down Arrow 59"/>
          <p:cNvSpPr/>
          <p:nvPr/>
        </p:nvSpPr>
        <p:spPr>
          <a:xfrm rot="10800000">
            <a:off x="3429001" y="1600200"/>
            <a:ext cx="914399" cy="2743200"/>
          </a:xfrm>
          <a:prstGeom prst="downArrow">
            <a:avLst>
              <a:gd name="adj1" fmla="val 50000"/>
              <a:gd name="adj2" fmla="val 873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066800" y="60915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/>
                <a:cs typeface="Calibri"/>
              </a:rPr>
              <a:t>33 </a:t>
            </a:r>
            <a:r>
              <a:rPr lang="en-US" sz="2400" dirty="0" err="1" smtClean="0">
                <a:solidFill>
                  <a:schemeClr val="bg1"/>
                </a:solidFill>
                <a:latin typeface="Calibri"/>
                <a:cs typeface="Calibri"/>
              </a:rPr>
              <a:t>años</a:t>
            </a:r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13" name="Picture 13" descr="MC900155368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21088"/>
            <a:ext cx="1584176" cy="154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2699792" y="404664"/>
            <a:ext cx="358140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  <a:cs typeface="ＭＳ Ｐゴシック" charset="0"/>
              </a:defRPr>
            </a:lvl1pPr>
            <a:lvl2pPr marL="742950" indent="-28575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2pPr>
            <a:lvl3pPr marL="11430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3pPr>
            <a:lvl4pPr marL="16002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4pPr>
            <a:lvl5pPr marL="20574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latin typeface="Arial" charset="0"/>
              </a:rPr>
              <a:t>    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Goudy Old Style" pitchFamily="18" charset="0"/>
                <a:cs typeface="Calibri"/>
              </a:rPr>
              <a:t>Ascensión</a:t>
            </a:r>
            <a:r>
              <a:rPr lang="en-US" sz="2400" b="1" dirty="0" smtClean="0">
                <a:solidFill>
                  <a:schemeClr val="bg1"/>
                </a:solidFill>
                <a:latin typeface="Goudy Old Style" pitchFamily="18" charset="0"/>
                <a:cs typeface="Calibri"/>
              </a:rPr>
              <a:t> de Cristo</a:t>
            </a:r>
            <a:endParaRPr lang="en-US" b="1" dirty="0">
              <a:solidFill>
                <a:schemeClr val="bg1"/>
              </a:solidFill>
              <a:latin typeface="Goudy Old Style" pitchFamily="18" charset="0"/>
              <a:cs typeface="Calibri"/>
            </a:endParaRP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600" b="1" dirty="0" smtClean="0"/>
              <a:t>          </a:t>
            </a:r>
            <a:endParaRPr lang="en-US" sz="1600" b="1" dirty="0"/>
          </a:p>
        </p:txBody>
      </p:sp>
      <p:sp>
        <p:nvSpPr>
          <p:cNvPr id="114" name="Rectangle 113"/>
          <p:cNvSpPr/>
          <p:nvPr/>
        </p:nvSpPr>
        <p:spPr>
          <a:xfrm>
            <a:off x="7060545" y="1988840"/>
            <a:ext cx="1450525" cy="3252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en-US" sz="2400" kern="1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glow rad="76200">
                    <a:schemeClr val="accent2">
                      <a:satMod val="175000"/>
                      <a:alpha val="22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rial Black"/>
                <a:ea typeface="Arial Black"/>
                <a:cs typeface="Arial Black"/>
              </a:rPr>
              <a:t>Tierra</a:t>
            </a:r>
            <a:r>
              <a:rPr lang="en-US" sz="3000" kern="1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glow rad="76200">
                    <a:schemeClr val="accent2">
                      <a:satMod val="175000"/>
                      <a:alpha val="22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rial Black"/>
                <a:ea typeface="Arial Black"/>
                <a:cs typeface="Arial Black"/>
              </a:rPr>
              <a:t> </a:t>
            </a:r>
            <a:r>
              <a:rPr lang="en-US" sz="2400" kern="1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glow rad="76200">
                    <a:schemeClr val="accent2">
                      <a:satMod val="175000"/>
                      <a:alpha val="22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rial Black"/>
                <a:ea typeface="Arial Black"/>
                <a:cs typeface="Arial Black"/>
              </a:rPr>
              <a:t>Nueva</a:t>
            </a:r>
            <a:r>
              <a:rPr lang="en-US" sz="3000" b="1" kern="1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glow rad="76200">
                    <a:schemeClr val="accent2">
                      <a:satMod val="175000"/>
                      <a:alpha val="22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rial Black"/>
                <a:ea typeface="Arial Black"/>
                <a:cs typeface="Arial Black"/>
              </a:rPr>
              <a:t> </a:t>
            </a:r>
            <a:endParaRPr lang="en-US" sz="3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6600"/>
              </a:solidFill>
              <a:effectLst>
                <a:glow rad="76200">
                  <a:schemeClr val="accent2">
                    <a:satMod val="175000"/>
                    <a:alpha val="22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76200" y="1600200"/>
            <a:ext cx="2819400" cy="3505200"/>
          </a:xfrm>
        </p:spPr>
        <p:txBody>
          <a:bodyPr/>
          <a:lstStyle/>
          <a:p>
            <a:pPr lvl="1">
              <a:lnSpc>
                <a:spcPct val="80000"/>
              </a:lnSpc>
              <a:spcBef>
                <a:spcPts val="0"/>
              </a:spcBef>
              <a:buNone/>
            </a:pPr>
            <a:r>
              <a:rPr lang="es-ES" dirty="0" smtClean="0">
                <a:solidFill>
                  <a:schemeClr val="bg1"/>
                </a:solidFill>
              </a:rPr>
              <a:t>  </a:t>
            </a:r>
            <a:r>
              <a:rPr lang="es-ES" sz="2400" dirty="0" smtClean="0">
                <a:solidFill>
                  <a:schemeClr val="bg1"/>
                </a:solidFill>
                <a:latin typeface="Goudy Old Style" pitchFamily="18" charset="0"/>
              </a:rPr>
              <a:t>–2º Adán</a:t>
            </a:r>
            <a:endParaRPr lang="en-US" sz="2400" dirty="0" smtClean="0">
              <a:solidFill>
                <a:schemeClr val="bg1"/>
              </a:solidFill>
              <a:latin typeface="Goudy Old Style" pitchFamily="18" charset="0"/>
            </a:endParaRPr>
          </a:p>
          <a:p>
            <a:pPr lvl="1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bg1"/>
                </a:solidFill>
                <a:latin typeface="Goudy Old Style" pitchFamily="18" charset="0"/>
              </a:rPr>
              <a:t>  –</a:t>
            </a:r>
            <a:r>
              <a:rPr lang="en-US" sz="2400" dirty="0" smtClean="0">
                <a:solidFill>
                  <a:schemeClr val="bg1"/>
                </a:solidFill>
                <a:latin typeface="Goudy Old Style" pitchFamily="18" charset="0"/>
              </a:rPr>
              <a:t>la </a:t>
            </a:r>
            <a:r>
              <a:rPr lang="en-US" sz="2400" dirty="0" err="1" smtClean="0">
                <a:solidFill>
                  <a:schemeClr val="bg1"/>
                </a:solidFill>
                <a:latin typeface="Goudy Old Style" pitchFamily="18" charset="0"/>
              </a:rPr>
              <a:t>verdadera</a:t>
            </a:r>
            <a:endParaRPr lang="en-US" sz="2400" dirty="0" smtClean="0">
              <a:solidFill>
                <a:schemeClr val="bg1"/>
              </a:solidFill>
              <a:latin typeface="Goudy Old Style" pitchFamily="18" charset="0"/>
            </a:endParaRPr>
          </a:p>
          <a:p>
            <a:pPr lvl="1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bg1"/>
                </a:solidFill>
                <a:latin typeface="Goudy Old Style" pitchFamily="18" charset="0"/>
              </a:rPr>
              <a:t>   y la </a:t>
            </a:r>
            <a:r>
              <a:rPr lang="en-US" sz="2400" dirty="0" err="1" smtClean="0">
                <a:solidFill>
                  <a:schemeClr val="bg1"/>
                </a:solidFill>
                <a:latin typeface="Goudy Old Style" pitchFamily="18" charset="0"/>
              </a:rPr>
              <a:t>máxima</a:t>
            </a:r>
            <a:endParaRPr lang="en-US" sz="2400" dirty="0" smtClean="0">
              <a:solidFill>
                <a:schemeClr val="bg1"/>
              </a:solidFill>
              <a:latin typeface="Goudy Old Style" pitchFamily="18" charset="0"/>
            </a:endParaRPr>
          </a:p>
          <a:p>
            <a:pPr lvl="1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bg1"/>
                </a:solidFill>
                <a:latin typeface="Goudy Old Style" pitchFamily="18" charset="0"/>
              </a:rPr>
              <a:t>     </a:t>
            </a:r>
            <a:r>
              <a:rPr lang="en-US" sz="2400" dirty="0" err="1" smtClean="0">
                <a:solidFill>
                  <a:schemeClr val="bg1"/>
                </a:solidFill>
                <a:latin typeface="Goudy Old Style" pitchFamily="18" charset="0"/>
              </a:rPr>
              <a:t>imagen</a:t>
            </a:r>
            <a:r>
              <a:rPr lang="en-US" sz="2400" dirty="0" smtClean="0">
                <a:solidFill>
                  <a:schemeClr val="bg1"/>
                </a:solidFill>
                <a:latin typeface="Goudy Old Style" pitchFamily="18" charset="0"/>
              </a:rPr>
              <a:t> de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bg1"/>
                </a:solidFill>
                <a:latin typeface="Goudy Old Style" pitchFamily="18" charset="0"/>
              </a:rPr>
              <a:t>         Dios</a:t>
            </a:r>
            <a:endParaRPr lang="en-US" dirty="0" smtClean="0">
              <a:solidFill>
                <a:schemeClr val="bg1"/>
              </a:solidFill>
              <a:latin typeface="Goudy Old Style" pitchFamily="18" charset="0"/>
            </a:endParaRPr>
          </a:p>
          <a:p>
            <a:pPr marL="349250" lvl="1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bg1"/>
                </a:solidFill>
                <a:latin typeface="Goudy Old Style" pitchFamily="18" charset="0"/>
              </a:rPr>
              <a:t>–</a:t>
            </a:r>
            <a:r>
              <a:rPr lang="en-US" sz="2400" dirty="0" err="1" smtClean="0">
                <a:solidFill>
                  <a:schemeClr val="bg1"/>
                </a:solidFill>
                <a:latin typeface="Goudy Old Style" pitchFamily="18" charset="0"/>
              </a:rPr>
              <a:t>inauguración</a:t>
            </a:r>
            <a:r>
              <a:rPr lang="en-US" sz="2400" dirty="0" smtClean="0">
                <a:solidFill>
                  <a:schemeClr val="bg1"/>
                </a:solidFill>
                <a:latin typeface="Goudy Old Style" pitchFamily="18" charset="0"/>
              </a:rPr>
              <a:t> de los </a:t>
            </a:r>
            <a:r>
              <a:rPr lang="en-US" sz="2400" dirty="0" err="1" smtClean="0">
                <a:solidFill>
                  <a:schemeClr val="bg1"/>
                </a:solidFill>
                <a:latin typeface="Goudy Old Style" pitchFamily="18" charset="0"/>
              </a:rPr>
              <a:t>últimos</a:t>
            </a:r>
            <a:r>
              <a:rPr lang="en-US" sz="2400" dirty="0" smtClean="0">
                <a:solidFill>
                  <a:schemeClr val="bg1"/>
                </a:solidFill>
                <a:latin typeface="Goudy Old Style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Goudy Old Style" pitchFamily="18" charset="0"/>
              </a:rPr>
              <a:t>días</a:t>
            </a:r>
            <a:r>
              <a:rPr lang="en-US" sz="2400" dirty="0" smtClean="0">
                <a:solidFill>
                  <a:schemeClr val="bg1"/>
                </a:solidFill>
                <a:latin typeface="Goudy Old Style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Goudy Old Style" pitchFamily="18" charset="0"/>
              </a:rPr>
              <a:t>por</a:t>
            </a:r>
            <a:r>
              <a:rPr lang="en-US" sz="2400" dirty="0" smtClean="0">
                <a:solidFill>
                  <a:schemeClr val="bg1"/>
                </a:solidFill>
                <a:latin typeface="Goudy Old Style" pitchFamily="18" charset="0"/>
              </a:rPr>
              <a:t> los </a:t>
            </a:r>
            <a:r>
              <a:rPr lang="en-US" sz="2400" dirty="0" err="1" smtClean="0">
                <a:solidFill>
                  <a:schemeClr val="bg1"/>
                </a:solidFill>
                <a:latin typeface="Goudy Old Style" pitchFamily="18" charset="0"/>
              </a:rPr>
              <a:t>cuales</a:t>
            </a:r>
            <a:r>
              <a:rPr lang="en-US" sz="2400" dirty="0" smtClean="0">
                <a:solidFill>
                  <a:schemeClr val="bg1"/>
                </a:solidFill>
                <a:latin typeface="Goudy Old Style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Goudy Old Style" pitchFamily="18" charset="0"/>
              </a:rPr>
              <a:t>anhelaban</a:t>
            </a:r>
            <a:r>
              <a:rPr lang="en-US" sz="2400" dirty="0" smtClean="0">
                <a:solidFill>
                  <a:schemeClr val="bg1"/>
                </a:solidFill>
                <a:latin typeface="Goudy Old Style" pitchFamily="18" charset="0"/>
              </a:rPr>
              <a:t> los </a:t>
            </a:r>
            <a:r>
              <a:rPr lang="en-US" sz="2400" dirty="0" err="1" smtClean="0">
                <a:solidFill>
                  <a:schemeClr val="bg1"/>
                </a:solidFill>
                <a:latin typeface="Goudy Old Style" pitchFamily="18" charset="0"/>
              </a:rPr>
              <a:t>profetas</a:t>
            </a:r>
            <a:endParaRPr lang="en-US" sz="2400" dirty="0" smtClean="0">
              <a:solidFill>
                <a:schemeClr val="bg1"/>
              </a:solidFill>
              <a:latin typeface="Goudy Old Style" pitchFamily="18" charset="0"/>
            </a:endParaRPr>
          </a:p>
        </p:txBody>
      </p:sp>
      <p:sp>
        <p:nvSpPr>
          <p:cNvPr id="116" name="Down Arrow 115"/>
          <p:cNvSpPr/>
          <p:nvPr/>
        </p:nvSpPr>
        <p:spPr>
          <a:xfrm rot="16200000">
            <a:off x="5257801" y="609599"/>
            <a:ext cx="609598" cy="2438400"/>
          </a:xfrm>
          <a:prstGeom prst="downArrow">
            <a:avLst>
              <a:gd name="adj1" fmla="val 50000"/>
              <a:gd name="adj2" fmla="val 873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7" name="Content Placeholder 1"/>
          <p:cNvSpPr txBox="1">
            <a:spLocks/>
          </p:cNvSpPr>
          <p:nvPr/>
        </p:nvSpPr>
        <p:spPr>
          <a:xfrm>
            <a:off x="4283968" y="2060848"/>
            <a:ext cx="3048000" cy="2590800"/>
          </a:xfrm>
          <a:prstGeom prst="rect">
            <a:avLst/>
          </a:prstGeom>
        </p:spPr>
        <p:txBody>
          <a:bodyPr vert="horz"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Goudy Old Style" pitchFamily="18" charset="0"/>
              </a:rPr>
              <a:t>El “</a:t>
            </a:r>
            <a:r>
              <a:rPr lang="en-US" sz="1800" dirty="0" err="1" smtClean="0">
                <a:solidFill>
                  <a:schemeClr val="bg1"/>
                </a:solidFill>
                <a:latin typeface="Goudy Old Style" pitchFamily="18" charset="0"/>
              </a:rPr>
              <a:t>Ya</a:t>
            </a:r>
            <a:r>
              <a:rPr lang="en-US" sz="1800" dirty="0" smtClean="0">
                <a:solidFill>
                  <a:schemeClr val="bg1"/>
                </a:solidFill>
                <a:latin typeface="Goudy Old Style" pitchFamily="18" charset="0"/>
              </a:rPr>
              <a:t>” de </a:t>
            </a:r>
            <a:r>
              <a:rPr lang="en-US" sz="1800" dirty="0" err="1" smtClean="0">
                <a:solidFill>
                  <a:schemeClr val="bg1"/>
                </a:solidFill>
                <a:latin typeface="Goudy Old Style" pitchFamily="18" charset="0"/>
              </a:rPr>
              <a:t>cumplimiento</a:t>
            </a:r>
            <a:endParaRPr lang="en-US" sz="1800" dirty="0" smtClean="0">
              <a:solidFill>
                <a:schemeClr val="bg1"/>
              </a:solidFill>
              <a:latin typeface="Goudy Old Style" pitchFamily="18" charset="0"/>
            </a:endParaRPr>
          </a:p>
          <a:p>
            <a:pPr marL="285750" indent="-285750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Goudy Old Style" pitchFamily="18" charset="0"/>
              </a:rPr>
              <a:t>Nueva Era/ </a:t>
            </a:r>
            <a:r>
              <a:rPr lang="en-US" sz="1800" dirty="0" err="1" smtClean="0">
                <a:solidFill>
                  <a:schemeClr val="bg1"/>
                </a:solidFill>
                <a:latin typeface="Goudy Old Style" pitchFamily="18" charset="0"/>
              </a:rPr>
              <a:t>Reino</a:t>
            </a:r>
            <a:r>
              <a:rPr lang="en-US" sz="1800" dirty="0" smtClean="0">
                <a:solidFill>
                  <a:schemeClr val="bg1"/>
                </a:solidFill>
                <a:latin typeface="Goudy Old Style" pitchFamily="18" charset="0"/>
              </a:rPr>
              <a:t> de Dios</a:t>
            </a:r>
          </a:p>
          <a:p>
            <a:pPr marL="285750" indent="-285750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1800" dirty="0" err="1" smtClean="0">
                <a:solidFill>
                  <a:schemeClr val="bg1"/>
                </a:solidFill>
                <a:latin typeface="Goudy Old Style" pitchFamily="18" charset="0"/>
              </a:rPr>
              <a:t>Superposició</a:t>
            </a:r>
            <a:r>
              <a:rPr lang="en-US" sz="1800" dirty="0" smtClean="0">
                <a:solidFill>
                  <a:schemeClr val="bg1"/>
                </a:solidFill>
                <a:latin typeface="Goudy Old Style" pitchFamily="18" charset="0"/>
              </a:rPr>
              <a:t> de los </a:t>
            </a:r>
            <a:r>
              <a:rPr lang="en-US" sz="1800" dirty="0" err="1" smtClean="0">
                <a:solidFill>
                  <a:schemeClr val="bg1"/>
                </a:solidFill>
                <a:latin typeface="Goudy Old Style" pitchFamily="18" charset="0"/>
              </a:rPr>
              <a:t>siglos</a:t>
            </a:r>
            <a:endParaRPr lang="en-US" sz="1800" dirty="0">
              <a:solidFill>
                <a:srgbClr val="000000"/>
              </a:solidFill>
            </a:endParaRPr>
          </a:p>
          <a:p>
            <a:pPr marL="285750" indent="-285750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Goudy Old Style" pitchFamily="18" charset="0"/>
              </a:rPr>
              <a:t>El </a:t>
            </a:r>
            <a:r>
              <a:rPr lang="en-US" sz="1800" dirty="0" err="1" smtClean="0">
                <a:solidFill>
                  <a:schemeClr val="bg1"/>
                </a:solidFill>
                <a:latin typeface="Goudy Old Style" pitchFamily="18" charset="0"/>
              </a:rPr>
              <a:t>reino</a:t>
            </a:r>
            <a:r>
              <a:rPr lang="en-US" sz="1800" dirty="0" smtClean="0">
                <a:solidFill>
                  <a:schemeClr val="bg1"/>
                </a:solidFill>
                <a:latin typeface="Goudy Old Style" pitchFamily="18" charset="0"/>
              </a:rPr>
              <a:t> del </a:t>
            </a:r>
            <a:r>
              <a:rPr lang="en-US" sz="1800" dirty="0" err="1" smtClean="0">
                <a:solidFill>
                  <a:schemeClr val="bg1"/>
                </a:solidFill>
                <a:latin typeface="Goudy Old Style" pitchFamily="18" charset="0"/>
              </a:rPr>
              <a:t>pecado</a:t>
            </a:r>
            <a:r>
              <a:rPr lang="en-US" sz="1800" dirty="0" smtClean="0">
                <a:solidFill>
                  <a:schemeClr val="bg1"/>
                </a:solidFill>
                <a:latin typeface="Goudy Old Style" pitchFamily="18" charset="0"/>
              </a:rPr>
              <a:t> y la </a:t>
            </a:r>
            <a:r>
              <a:rPr lang="en-US" sz="1800" dirty="0" err="1" smtClean="0">
                <a:solidFill>
                  <a:schemeClr val="bg1"/>
                </a:solidFill>
                <a:latin typeface="Goudy Old Style" pitchFamily="18" charset="0"/>
              </a:rPr>
              <a:t>muerte</a:t>
            </a:r>
            <a:r>
              <a:rPr lang="en-US" sz="1800" dirty="0" smtClean="0">
                <a:solidFill>
                  <a:schemeClr val="bg1"/>
                </a:solidFill>
                <a:latin typeface="Goudy Old Style" pitchFamily="18" charset="0"/>
              </a:rPr>
              <a:t> ha </a:t>
            </a:r>
            <a:r>
              <a:rPr lang="en-US" sz="1800" dirty="0" err="1" smtClean="0">
                <a:solidFill>
                  <a:schemeClr val="bg1"/>
                </a:solidFill>
                <a:latin typeface="Goudy Old Style" pitchFamily="18" charset="0"/>
              </a:rPr>
              <a:t>sido</a:t>
            </a:r>
            <a:r>
              <a:rPr lang="en-US" sz="1800" dirty="0" smtClean="0">
                <a:solidFill>
                  <a:schemeClr val="bg1"/>
                </a:solidFill>
                <a:latin typeface="Goudy Old Style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Goudy Old Style" pitchFamily="18" charset="0"/>
              </a:rPr>
              <a:t>quebrantado</a:t>
            </a:r>
            <a:r>
              <a:rPr lang="en-US" sz="1800" dirty="0" smtClean="0">
                <a:solidFill>
                  <a:schemeClr val="bg1"/>
                </a:solidFill>
                <a:latin typeface="Goudy Old Style" pitchFamily="18" charset="0"/>
              </a:rPr>
              <a:t>.</a:t>
            </a:r>
            <a:endParaRPr lang="en-US" sz="1800" dirty="0">
              <a:solidFill>
                <a:schemeClr val="bg1"/>
              </a:solidFill>
              <a:latin typeface="Goudy Old Style" pitchFamily="18" charset="0"/>
            </a:endParaRPr>
          </a:p>
          <a:p>
            <a:pPr marL="285750" indent="-285750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Goudy Old Style" pitchFamily="18" charset="0"/>
              </a:rPr>
              <a:t>Las </a:t>
            </a:r>
            <a:r>
              <a:rPr lang="en-US" sz="1800" dirty="0" err="1" smtClean="0">
                <a:solidFill>
                  <a:schemeClr val="bg1"/>
                </a:solidFill>
                <a:latin typeface="Goudy Old Style" pitchFamily="18" charset="0"/>
              </a:rPr>
              <a:t>primicias</a:t>
            </a:r>
            <a:r>
              <a:rPr lang="en-US" sz="1800" dirty="0" smtClean="0">
                <a:solidFill>
                  <a:schemeClr val="bg1"/>
                </a:solidFill>
                <a:latin typeface="Goudy Old Style" pitchFamily="18" charset="0"/>
              </a:rPr>
              <a:t> del </a:t>
            </a:r>
            <a:r>
              <a:rPr lang="en-US" sz="1800" dirty="0" err="1" smtClean="0">
                <a:solidFill>
                  <a:schemeClr val="bg1"/>
                </a:solidFill>
                <a:latin typeface="Goudy Old Style" pitchFamily="18" charset="0"/>
              </a:rPr>
              <a:t>Espíritu</a:t>
            </a:r>
            <a:endParaRPr lang="en-US" sz="1800" dirty="0">
              <a:solidFill>
                <a:schemeClr val="bg1"/>
              </a:solidFill>
              <a:latin typeface="Goudy Old Style" pitchFamily="18" charset="0"/>
            </a:endParaRPr>
          </a:p>
          <a:p>
            <a:pPr marL="285750" indent="-285750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1800" dirty="0" err="1" smtClean="0">
                <a:solidFill>
                  <a:schemeClr val="bg1"/>
                </a:solidFill>
                <a:latin typeface="Goudy Old Style" pitchFamily="18" charset="0"/>
              </a:rPr>
              <a:t>Nosotros</a:t>
            </a:r>
            <a:r>
              <a:rPr lang="en-US" sz="1800" dirty="0" smtClean="0">
                <a:solidFill>
                  <a:schemeClr val="bg1"/>
                </a:solidFill>
                <a:latin typeface="Goudy Old Style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Goudy Old Style" pitchFamily="18" charset="0"/>
              </a:rPr>
              <a:t>gemimos</a:t>
            </a:r>
            <a:r>
              <a:rPr lang="en-US" sz="1800" dirty="0" smtClean="0">
                <a:solidFill>
                  <a:schemeClr val="bg1"/>
                </a:solidFill>
                <a:latin typeface="Goudy Old Style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Goudy Old Style" pitchFamily="18" charset="0"/>
              </a:rPr>
              <a:t>mientras</a:t>
            </a:r>
            <a:r>
              <a:rPr lang="en-US" sz="1800" dirty="0" smtClean="0">
                <a:solidFill>
                  <a:schemeClr val="bg1"/>
                </a:solidFill>
                <a:latin typeface="Goudy Old Style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Goudy Old Style" pitchFamily="18" charset="0"/>
              </a:rPr>
              <a:t>esperamos</a:t>
            </a:r>
            <a:r>
              <a:rPr lang="en-US" sz="1800" dirty="0" smtClean="0">
                <a:solidFill>
                  <a:schemeClr val="bg1"/>
                </a:solidFill>
                <a:latin typeface="Goudy Old Style" pitchFamily="18" charset="0"/>
              </a:rPr>
              <a:t> …(Rom. 8:19-23</a:t>
            </a:r>
            <a:r>
              <a:rPr lang="en-US" sz="1800" dirty="0" smtClean="0">
                <a:solidFill>
                  <a:schemeClr val="bg1"/>
                </a:solidFill>
              </a:rPr>
              <a:t>)</a:t>
            </a:r>
            <a:endParaRPr lang="en-US" sz="1800" dirty="0">
              <a:solidFill>
                <a:schemeClr val="bg1"/>
              </a:solidFill>
            </a:endParaRPr>
          </a:p>
          <a:p>
            <a:pPr marL="285750" indent="-285750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</a:pP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91379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59" grpId="0" animBg="1"/>
      <p:bldP spid="9" grpId="0"/>
      <p:bldP spid="11" grpId="0" animBg="1"/>
      <p:bldP spid="12" grpId="0"/>
      <p:bldP spid="26" grpId="0"/>
      <p:bldP spid="29" grpId="0"/>
      <p:bldP spid="60" grpId="0" animBg="1"/>
      <p:bldP spid="62" grpId="0"/>
      <p:bldP spid="17" grpId="0"/>
      <p:bldP spid="114" grpId="0"/>
      <p:bldP spid="2" grpId="0" build="p"/>
      <p:bldP spid="116" grpId="0" animBg="1"/>
      <p:bldP spid="1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81000" y="381000"/>
            <a:ext cx="8382000" cy="4800600"/>
            <a:chOff x="240" y="240"/>
            <a:chExt cx="5280" cy="3024"/>
          </a:xfrm>
        </p:grpSpPr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985" y="240"/>
              <a:ext cx="3426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</a:rPr>
                <a:t>Laguna del Evangelio</a:t>
              </a:r>
            </a:p>
          </p:txBody>
        </p:sp>
        <p:sp>
          <p:nvSpPr>
            <p:cNvPr id="14340" name="Rectangle 4"/>
            <p:cNvSpPr>
              <a:spLocks noChangeArrowheads="1"/>
            </p:cNvSpPr>
            <p:nvPr/>
          </p:nvSpPr>
          <p:spPr bwMode="auto">
            <a:xfrm>
              <a:off x="240" y="1680"/>
              <a:ext cx="1824" cy="1584"/>
            </a:xfrm>
            <a:prstGeom prst="rect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4000" b="1">
                  <a:solidFill>
                    <a:schemeClr val="bg1"/>
                  </a:solidFill>
                </a:rPr>
                <a:t>Perd</a:t>
              </a:r>
              <a:r>
                <a:rPr lang="en-US" sz="4000" b="1">
                  <a:solidFill>
                    <a:schemeClr val="bg1"/>
                  </a:solidFill>
                  <a:cs typeface="Arial" charset="0"/>
                </a:rPr>
                <a:t>ón</a:t>
              </a:r>
            </a:p>
            <a:p>
              <a:r>
                <a:rPr lang="en-US" sz="4000" b="1">
                  <a:solidFill>
                    <a:schemeClr val="bg1"/>
                  </a:solidFill>
                  <a:cs typeface="Arial" charset="0"/>
                </a:rPr>
                <a:t>Pasado</a:t>
              </a:r>
              <a:endParaRPr lang="en-US" sz="4000" b="1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41" name="Rectangle 6"/>
            <p:cNvSpPr>
              <a:spLocks noChangeArrowheads="1"/>
            </p:cNvSpPr>
            <p:nvPr/>
          </p:nvSpPr>
          <p:spPr bwMode="auto">
            <a:xfrm>
              <a:off x="3696" y="1680"/>
              <a:ext cx="1824" cy="1584"/>
            </a:xfrm>
            <a:prstGeom prst="rect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4000" b="1">
                  <a:solidFill>
                    <a:schemeClr val="bg1"/>
                  </a:solidFill>
                </a:rPr>
                <a:t>Esperanza </a:t>
              </a:r>
            </a:p>
            <a:p>
              <a:r>
                <a:rPr lang="en-US" sz="4000" b="1">
                  <a:solidFill>
                    <a:schemeClr val="bg1"/>
                  </a:solidFill>
                </a:rPr>
                <a:t>Futura</a:t>
              </a:r>
            </a:p>
          </p:txBody>
        </p:sp>
        <p:sp>
          <p:nvSpPr>
            <p:cNvPr id="14342" name="Text Box 7"/>
            <p:cNvSpPr txBox="1">
              <a:spLocks noChangeArrowheads="1"/>
            </p:cNvSpPr>
            <p:nvPr/>
          </p:nvSpPr>
          <p:spPr bwMode="auto">
            <a:xfrm>
              <a:off x="2266" y="1652"/>
              <a:ext cx="1219" cy="1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400" b="1">
                  <a:solidFill>
                    <a:srgbClr val="FFFF00"/>
                  </a:solidFill>
                </a:rPr>
                <a:t>Aquí</a:t>
              </a:r>
            </a:p>
            <a:p>
              <a:r>
                <a:rPr lang="en-US" sz="5400" b="1">
                  <a:solidFill>
                    <a:srgbClr val="FFFF00"/>
                  </a:solidFill>
                </a:rPr>
                <a:t>&amp; </a:t>
              </a:r>
            </a:p>
            <a:p>
              <a:r>
                <a:rPr lang="en-US" sz="5400" b="1">
                  <a:solidFill>
                    <a:srgbClr val="FFFF00"/>
                  </a:solidFill>
                </a:rPr>
                <a:t>Ahora</a:t>
              </a:r>
            </a:p>
          </p:txBody>
        </p:sp>
        <p:sp>
          <p:nvSpPr>
            <p:cNvPr id="14343" name="AutoShape 8"/>
            <p:cNvSpPr>
              <a:spLocks noChangeArrowheads="1"/>
            </p:cNvSpPr>
            <p:nvPr/>
          </p:nvSpPr>
          <p:spPr bwMode="auto">
            <a:xfrm>
              <a:off x="336" y="816"/>
              <a:ext cx="2448" cy="768"/>
            </a:xfrm>
            <a:prstGeom prst="curvedDownArrow">
              <a:avLst>
                <a:gd name="adj1" fmla="val 35210"/>
                <a:gd name="adj2" fmla="val 98960"/>
                <a:gd name="adj3" fmla="val 33333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DO" b="1"/>
            </a:p>
          </p:txBody>
        </p:sp>
        <p:sp>
          <p:nvSpPr>
            <p:cNvPr id="14344" name="AutoShape 9"/>
            <p:cNvSpPr>
              <a:spLocks noChangeArrowheads="1"/>
            </p:cNvSpPr>
            <p:nvPr/>
          </p:nvSpPr>
          <p:spPr bwMode="auto">
            <a:xfrm flipH="1">
              <a:off x="2986" y="816"/>
              <a:ext cx="2448" cy="768"/>
            </a:xfrm>
            <a:prstGeom prst="curvedDownArrow">
              <a:avLst>
                <a:gd name="adj1" fmla="val 35210"/>
                <a:gd name="adj2" fmla="val 98960"/>
                <a:gd name="adj3" fmla="val 33333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DO" b="1"/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0"/>
            <a:ext cx="9144000" cy="4876800"/>
            <a:chOff x="0" y="0"/>
            <a:chExt cx="5760" cy="3072"/>
          </a:xfrm>
        </p:grpSpPr>
        <p:pic>
          <p:nvPicPr>
            <p:cNvPr id="4100" name="Picture 4" descr="Suave Man II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DC8F50"/>
                </a:clrFrom>
                <a:clrTo>
                  <a:srgbClr val="DC8F50">
                    <a:alpha val="0"/>
                  </a:srgbClr>
                </a:clrTo>
              </a:clrChange>
            </a:blip>
            <a:srcRect l="1662" r="5289" b="3851"/>
            <a:stretch>
              <a:fillRect/>
            </a:stretch>
          </p:blipFill>
          <p:spPr bwMode="auto">
            <a:xfrm>
              <a:off x="3036" y="0"/>
              <a:ext cx="272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" name="Picture 3" descr="Beard Man II"/>
            <p:cNvPicPr>
              <a:picLocks noChangeAspect="1" noChangeArrowheads="1"/>
            </p:cNvPicPr>
            <p:nvPr/>
          </p:nvPicPr>
          <p:blipFill>
            <a:blip r:embed="rId4">
              <a:grayscl/>
            </a:blip>
            <a:srcRect l="6651" t="22913" r="12334" b="19408"/>
            <a:stretch>
              <a:fillRect/>
            </a:stretch>
          </p:blipFill>
          <p:spPr bwMode="auto">
            <a:xfrm>
              <a:off x="0" y="0"/>
              <a:ext cx="3040" cy="3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-357188" y="4786313"/>
            <a:ext cx="10001251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0" i="1">
                <a:solidFill>
                  <a:srgbClr val="EAEAEA"/>
                </a:solidFill>
              </a:rPr>
              <a:t>Enseñar a la gente a involucrarse con más </a:t>
            </a:r>
          </a:p>
          <a:p>
            <a:r>
              <a:rPr lang="en-US" sz="3600" b="0" i="1">
                <a:solidFill>
                  <a:srgbClr val="EAEAEA"/>
                </a:solidFill>
              </a:rPr>
              <a:t>intención en lo que Dios está haciendo en</a:t>
            </a:r>
          </a:p>
          <a:p>
            <a:r>
              <a:rPr lang="en-US" sz="3600" b="0" i="1">
                <a:solidFill>
                  <a:srgbClr val="EAEAEA"/>
                </a:solidFill>
              </a:rPr>
              <a:t> sus propias vidas y en las vidas de otros</a:t>
            </a:r>
            <a:r>
              <a:rPr lang="en-US" sz="4000" b="0" i="1">
                <a:solidFill>
                  <a:srgbClr val="EAEAEA"/>
                </a:solidFill>
              </a:rPr>
              <a:t>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own Arrow 44"/>
          <p:cNvSpPr/>
          <p:nvPr/>
        </p:nvSpPr>
        <p:spPr>
          <a:xfrm rot="16200000">
            <a:off x="4537349" y="295300"/>
            <a:ext cx="914399" cy="3581400"/>
          </a:xfrm>
          <a:prstGeom prst="downArrow">
            <a:avLst>
              <a:gd name="adj1" fmla="val 50000"/>
              <a:gd name="adj2" fmla="val 873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296" name="Picture 13" descr="MC900155368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1935163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2" name="Text Box 25"/>
          <p:cNvSpPr txBox="1">
            <a:spLocks noChangeArrowheads="1"/>
          </p:cNvSpPr>
          <p:nvPr/>
        </p:nvSpPr>
        <p:spPr bwMode="auto">
          <a:xfrm>
            <a:off x="2843808" y="1844824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  <a:cs typeface="ＭＳ Ｐゴシック" charset="0"/>
              </a:defRPr>
            </a:lvl1pPr>
            <a:lvl2pPr marL="742950" indent="-28575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2pPr>
            <a:lvl3pPr marL="11430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3pPr>
            <a:lvl4pPr marL="16002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4pPr>
            <a:lvl5pPr marL="20574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s-DO" sz="2400"/>
          </a:p>
        </p:txBody>
      </p:sp>
      <p:sp>
        <p:nvSpPr>
          <p:cNvPr id="12308" name="Left Arrow Callout 28"/>
          <p:cNvSpPr>
            <a:spLocks noChangeArrowheads="1"/>
          </p:cNvSpPr>
          <p:nvPr/>
        </p:nvSpPr>
        <p:spPr bwMode="auto">
          <a:xfrm>
            <a:off x="2971800" y="2667000"/>
            <a:ext cx="2514600" cy="914400"/>
          </a:xfrm>
          <a:prstGeom prst="leftArrowCallout">
            <a:avLst>
              <a:gd name="adj1" fmla="val 25000"/>
              <a:gd name="adj2" fmla="val 25000"/>
              <a:gd name="adj3" fmla="val 31032"/>
              <a:gd name="adj4" fmla="val 64977"/>
            </a:avLst>
          </a:prstGeom>
          <a:solidFill>
            <a:srgbClr val="CD2215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Calibri"/>
              </a:rPr>
              <a:t> </a:t>
            </a:r>
            <a:endParaRPr lang="en-US" sz="1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5868144" y="1066800"/>
            <a:ext cx="32758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  <a:cs typeface="ＭＳ Ｐゴシック" charset="0"/>
              </a:defRPr>
            </a:lvl1pPr>
            <a:lvl2pPr marL="742950" indent="-28575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2pPr>
            <a:lvl3pPr marL="11430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3pPr>
            <a:lvl4pPr marL="16002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4pPr>
            <a:lvl5pPr marL="20574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3600" b="1" dirty="0" smtClean="0">
                <a:latin typeface="Calibri"/>
                <a:cs typeface="Calibri"/>
              </a:rPr>
              <a:t>  </a:t>
            </a:r>
            <a:r>
              <a:rPr lang="en-US" sz="3600" b="1" dirty="0" smtClean="0">
                <a:solidFill>
                  <a:schemeClr val="bg1"/>
                </a:solidFill>
                <a:latin typeface="Goudy Old Style" pitchFamily="18" charset="0"/>
                <a:cs typeface="Calibri"/>
              </a:rPr>
              <a:t>  “</a:t>
            </a:r>
            <a:r>
              <a:rPr lang="en-US" sz="3600" dirty="0" err="1" smtClean="0">
                <a:solidFill>
                  <a:schemeClr val="bg1"/>
                </a:solidFill>
                <a:latin typeface="Goudy Old Style" pitchFamily="18" charset="0"/>
                <a:cs typeface="Calibri"/>
              </a:rPr>
              <a:t>Todavía</a:t>
            </a:r>
            <a:r>
              <a:rPr lang="en-US" sz="3600" dirty="0" smtClean="0">
                <a:solidFill>
                  <a:schemeClr val="bg1"/>
                </a:solidFill>
                <a:latin typeface="Goudy Old Style" pitchFamily="18" charset="0"/>
                <a:cs typeface="Calibri"/>
              </a:rPr>
              <a:t> No</a:t>
            </a:r>
            <a:r>
              <a:rPr lang="en-US" sz="3600" b="1" dirty="0" smtClean="0">
                <a:solidFill>
                  <a:schemeClr val="bg1"/>
                </a:solidFill>
                <a:latin typeface="Goudy Old Style" pitchFamily="18" charset="0"/>
                <a:cs typeface="Calibri"/>
              </a:rPr>
              <a:t>"</a:t>
            </a:r>
            <a:endParaRPr lang="en-US" sz="3600" b="1" dirty="0">
              <a:solidFill>
                <a:schemeClr val="bg1"/>
              </a:solidFill>
              <a:latin typeface="Goudy Old Style" pitchFamily="18" charset="0"/>
              <a:cs typeface="Calibri"/>
            </a:endParaRPr>
          </a:p>
        </p:txBody>
      </p:sp>
      <p:pic>
        <p:nvPicPr>
          <p:cNvPr id="31" name="Picture 60" descr="C:\Users\Lois\AppData\Local\Microsoft\Windows\Temporary Internet Files\Content.IE5\OPSA4JCI\MC90039140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91000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63" descr="C:\Users\Lois\AppData\Local\Microsoft\Windows\Temporary Internet Files\Content.IE5\EED0N6UV\MC90002378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14800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54"/>
          <p:cNvSpPr txBox="1">
            <a:spLocks noChangeArrowheads="1"/>
          </p:cNvSpPr>
          <p:nvPr/>
        </p:nvSpPr>
        <p:spPr bwMode="auto">
          <a:xfrm>
            <a:off x="2339752" y="5517232"/>
            <a:ext cx="6120680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  <a:cs typeface="ＭＳ Ｐゴシック" charset="0"/>
              </a:defRPr>
            </a:lvl1pPr>
            <a:lvl2pPr marL="742950" indent="-28575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2pPr>
            <a:lvl3pPr marL="11430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3pPr>
            <a:lvl4pPr marL="16002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4pPr>
            <a:lvl5pPr marL="20574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9pPr>
          </a:lstStyle>
          <a:p>
            <a:pPr algn="l">
              <a:buFont typeface="Wingdings" charset="0"/>
              <a:buNone/>
            </a:pPr>
            <a:r>
              <a:rPr lang="ja-JP" altLang="en-US" sz="3200" i="1" smtClean="0">
                <a:solidFill>
                  <a:srgbClr val="CD2215"/>
                </a:solidFill>
                <a:latin typeface="Calibri"/>
                <a:cs typeface="Calibri"/>
              </a:rPr>
              <a:t>    “</a:t>
            </a:r>
            <a:r>
              <a:rPr lang="en-US" altLang="ja-JP" sz="2800" i="1" dirty="0" err="1" smtClean="0">
                <a:solidFill>
                  <a:srgbClr val="CD2215"/>
                </a:solidFill>
                <a:latin typeface="Goudy Old Style" pitchFamily="18" charset="0"/>
                <a:cs typeface="Calibri"/>
              </a:rPr>
              <a:t>Llegando</a:t>
            </a:r>
            <a:r>
              <a:rPr lang="en-US" altLang="ja-JP" sz="2800" i="1" dirty="0" smtClean="0">
                <a:solidFill>
                  <a:srgbClr val="CD2215"/>
                </a:solidFill>
                <a:latin typeface="Goudy Old Style" pitchFamily="18" charset="0"/>
                <a:cs typeface="Calibri"/>
              </a:rPr>
              <a:t> a ser </a:t>
            </a:r>
            <a:r>
              <a:rPr lang="en-US" altLang="ja-JP" sz="2800" i="1" dirty="0" err="1" smtClean="0">
                <a:solidFill>
                  <a:srgbClr val="CD2215"/>
                </a:solidFill>
                <a:latin typeface="Goudy Old Style" pitchFamily="18" charset="0"/>
                <a:cs typeface="Calibri"/>
              </a:rPr>
              <a:t>quien</a:t>
            </a:r>
            <a:r>
              <a:rPr lang="en-US" altLang="ja-JP" sz="2800" i="1" dirty="0" smtClean="0">
                <a:solidFill>
                  <a:srgbClr val="CD2215"/>
                </a:solidFill>
                <a:latin typeface="Goudy Old Style" pitchFamily="18" charset="0"/>
                <a:cs typeface="Calibri"/>
              </a:rPr>
              <a:t> </a:t>
            </a:r>
            <a:r>
              <a:rPr lang="en-US" altLang="ja-JP" sz="2800" i="1" dirty="0" err="1" smtClean="0">
                <a:solidFill>
                  <a:srgbClr val="CD2215"/>
                </a:solidFill>
                <a:latin typeface="Goudy Old Style" pitchFamily="18" charset="0"/>
                <a:cs typeface="Calibri"/>
              </a:rPr>
              <a:t>somos</a:t>
            </a:r>
            <a:r>
              <a:rPr lang="en-US" altLang="ja-JP" sz="2800" i="1" dirty="0" smtClean="0">
                <a:solidFill>
                  <a:srgbClr val="CD2215"/>
                </a:solidFill>
                <a:latin typeface="Calibri"/>
                <a:cs typeface="Calibri"/>
              </a:rPr>
              <a:t>.”</a:t>
            </a:r>
            <a:endParaRPr lang="en-US" sz="2800" i="1" dirty="0">
              <a:solidFill>
                <a:srgbClr val="CD2215"/>
              </a:solidFill>
              <a:latin typeface="Calibri"/>
              <a:cs typeface="Calibri"/>
            </a:endParaRPr>
          </a:p>
        </p:txBody>
      </p:sp>
      <p:sp>
        <p:nvSpPr>
          <p:cNvPr id="34" name="Down Arrow 33"/>
          <p:cNvSpPr/>
          <p:nvPr/>
        </p:nvSpPr>
        <p:spPr>
          <a:xfrm rot="10800000">
            <a:off x="2209801" y="1752600"/>
            <a:ext cx="914399" cy="3581400"/>
          </a:xfrm>
          <a:prstGeom prst="downArrow">
            <a:avLst>
              <a:gd name="adj1" fmla="val 50000"/>
              <a:gd name="adj2" fmla="val 873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1371600" y="1066800"/>
            <a:ext cx="2667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  <a:cs typeface="ＭＳ Ｐゴシック" charset="0"/>
              </a:defRPr>
            </a:lvl1pPr>
            <a:lvl2pPr marL="742950" indent="-28575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2pPr>
            <a:lvl3pPr marL="11430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3pPr>
            <a:lvl4pPr marL="16002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4pPr>
            <a:lvl5pPr marL="20574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Goudy Old Style" pitchFamily="18" charset="0"/>
              </a:rPr>
              <a:t>     </a:t>
            </a:r>
            <a:r>
              <a:rPr lang="en-US" sz="3600" dirty="0">
                <a:solidFill>
                  <a:schemeClr val="bg1"/>
                </a:solidFill>
                <a:latin typeface="Goudy Old Style" pitchFamily="18" charset="0"/>
                <a:cs typeface="Calibri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Goudy Old Style" pitchFamily="18" charset="0"/>
                <a:cs typeface="Calibri"/>
              </a:rPr>
              <a:t>Ascensión</a:t>
            </a:r>
            <a:endParaRPr lang="en-US" sz="3600" dirty="0">
              <a:solidFill>
                <a:schemeClr val="bg1"/>
              </a:solidFill>
              <a:latin typeface="Goudy Old Style" pitchFamily="18" charset="0"/>
              <a:cs typeface="Calibri"/>
            </a:endParaRP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600" b="1" dirty="0" smtClean="0"/>
              <a:t>          </a:t>
            </a:r>
            <a:endParaRPr lang="en-US" sz="16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314980"/>
            <a:ext cx="8458200" cy="52322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  <a:latin typeface="Goudy Old Style" pitchFamily="18" charset="0"/>
              </a:rPr>
              <a:t>VIVIENDO ENTRE EL “YA”  Y EL “TODAVÍA NO” </a:t>
            </a:r>
            <a:endParaRPr lang="en-US" sz="2800" b="1" dirty="0">
              <a:latin typeface="Goudy Old Style" pitchFamily="18" charset="0"/>
            </a:endParaRPr>
          </a:p>
        </p:txBody>
      </p:sp>
      <p:sp>
        <p:nvSpPr>
          <p:cNvPr id="44" name="Text Box 27"/>
          <p:cNvSpPr txBox="1">
            <a:spLocks noChangeArrowheads="1"/>
          </p:cNvSpPr>
          <p:nvPr/>
        </p:nvSpPr>
        <p:spPr bwMode="auto">
          <a:xfrm>
            <a:off x="3733800" y="1752600"/>
            <a:ext cx="2438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  <a:cs typeface="ＭＳ Ｐゴシック" charset="0"/>
              </a:defRPr>
            </a:lvl1pPr>
            <a:lvl2pPr marL="742950" indent="-28575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2pPr>
            <a:lvl3pPr marL="11430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3pPr>
            <a:lvl4pPr marL="16002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4pPr>
            <a:lvl5pPr marL="20574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3600" b="1" dirty="0" smtClean="0">
                <a:latin typeface="Calibri"/>
                <a:cs typeface="Calibri"/>
              </a:rPr>
              <a:t>“</a:t>
            </a:r>
            <a:r>
              <a:rPr lang="en-US" sz="3600" dirty="0" smtClean="0">
                <a:latin typeface="Calibri"/>
                <a:cs typeface="Calibri"/>
              </a:rPr>
              <a:t>YA”</a:t>
            </a:r>
            <a:endParaRPr lang="en-US" sz="3600" b="1" dirty="0">
              <a:latin typeface="Calibri"/>
              <a:cs typeface="Calibri"/>
            </a:endParaRPr>
          </a:p>
        </p:txBody>
      </p:sp>
      <p:sp>
        <p:nvSpPr>
          <p:cNvPr id="12295" name="TextBox 7"/>
          <p:cNvSpPr txBox="1">
            <a:spLocks noChangeArrowheads="1"/>
          </p:cNvSpPr>
          <p:nvPr/>
        </p:nvSpPr>
        <p:spPr bwMode="auto">
          <a:xfrm>
            <a:off x="-76200" y="2691824"/>
            <a:ext cx="297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  <a:cs typeface="ＭＳ Ｐゴシック" charset="0"/>
              </a:defRPr>
            </a:lvl1pPr>
            <a:lvl2pPr marL="742950" indent="-28575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2pPr>
            <a:lvl3pPr marL="11430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3pPr>
            <a:lvl4pPr marL="16002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4pPr>
            <a:lvl5pPr marL="20574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ln w="1143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Gracia</a:t>
            </a:r>
            <a:r>
              <a:rPr lang="en-US" sz="2400" b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del </a:t>
            </a:r>
            <a:r>
              <a:rPr lang="en-US" sz="2400" b="1" dirty="0" err="1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Pasado</a:t>
            </a:r>
            <a:endParaRPr lang="en-US" sz="32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779912" y="2708920"/>
            <a:ext cx="2016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Calibri"/>
              </a:rPr>
              <a:t>MIRANDO ATRÁS</a:t>
            </a:r>
            <a:endParaRPr lang="en-US" sz="2400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51" name="Down Arrow 50"/>
          <p:cNvSpPr/>
          <p:nvPr/>
        </p:nvSpPr>
        <p:spPr>
          <a:xfrm>
            <a:off x="6228184" y="1772816"/>
            <a:ext cx="2743200" cy="3505200"/>
          </a:xfrm>
          <a:prstGeom prst="downArrow">
            <a:avLst>
              <a:gd name="adj1" fmla="val 50000"/>
              <a:gd name="adj2" fmla="val 56051"/>
            </a:avLst>
          </a:prstGeom>
          <a:solidFill>
            <a:srgbClr val="B0E8FF">
              <a:alpha val="29000"/>
            </a:srgbClr>
          </a:solidFill>
          <a:ln>
            <a:noFill/>
          </a:ln>
          <a:effectLst>
            <a:glow rad="101600">
              <a:srgbClr val="1D96A3">
                <a:alpha val="23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6876256" y="1412776"/>
            <a:ext cx="1450525" cy="4104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en-US" sz="2800" kern="1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glow rad="76200">
                    <a:schemeClr val="accent2">
                      <a:satMod val="175000"/>
                      <a:alpha val="22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rial Black"/>
                <a:ea typeface="Arial Black"/>
                <a:cs typeface="Arial Black"/>
              </a:rPr>
              <a:t>TIERR</a:t>
            </a:r>
            <a:r>
              <a:rPr lang="en-US" sz="3000" kern="1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glow rad="76200">
                    <a:schemeClr val="accent2">
                      <a:satMod val="175000"/>
                      <a:alpha val="22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rial Black"/>
                <a:ea typeface="Arial Black"/>
                <a:cs typeface="Arial Black"/>
              </a:rPr>
              <a:t>A NUEVA</a:t>
            </a:r>
            <a:r>
              <a:rPr lang="en-US" sz="3000" b="1" kern="1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glow rad="76200">
                    <a:schemeClr val="accent2">
                      <a:satMod val="175000"/>
                      <a:alpha val="22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rial Black"/>
                <a:ea typeface="Arial Black"/>
                <a:cs typeface="Arial Black"/>
              </a:rPr>
              <a:t> </a:t>
            </a:r>
            <a:endParaRPr lang="en-US" sz="3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6600"/>
              </a:solidFill>
              <a:effectLst>
                <a:glow rad="76200">
                  <a:schemeClr val="accent2">
                    <a:satMod val="175000"/>
                    <a:alpha val="22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679071700"/>
      </p:ext>
    </p:extLst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n Arrow 17"/>
          <p:cNvSpPr/>
          <p:nvPr/>
        </p:nvSpPr>
        <p:spPr>
          <a:xfrm>
            <a:off x="6400800" y="1700808"/>
            <a:ext cx="2743200" cy="3505200"/>
          </a:xfrm>
          <a:prstGeom prst="downArrow">
            <a:avLst>
              <a:gd name="adj1" fmla="val 50000"/>
              <a:gd name="adj2" fmla="val 56051"/>
            </a:avLst>
          </a:prstGeom>
          <a:solidFill>
            <a:srgbClr val="B0E8FF">
              <a:alpha val="29000"/>
            </a:srgbClr>
          </a:solidFill>
          <a:ln>
            <a:noFill/>
          </a:ln>
          <a:effectLst>
            <a:glow rad="101600">
              <a:srgbClr val="1D96A3">
                <a:alpha val="23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Down Arrow 44"/>
          <p:cNvSpPr/>
          <p:nvPr/>
        </p:nvSpPr>
        <p:spPr>
          <a:xfrm rot="16200000">
            <a:off x="4457702" y="342900"/>
            <a:ext cx="914399" cy="3581400"/>
          </a:xfrm>
          <a:prstGeom prst="downArrow">
            <a:avLst>
              <a:gd name="adj1" fmla="val 50000"/>
              <a:gd name="adj2" fmla="val 873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302" name="Text Box 25"/>
          <p:cNvSpPr txBox="1">
            <a:spLocks noChangeArrowheads="1"/>
          </p:cNvSpPr>
          <p:nvPr/>
        </p:nvSpPr>
        <p:spPr bwMode="auto">
          <a:xfrm>
            <a:off x="2819400" y="19812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  <a:cs typeface="ＭＳ Ｐゴシック" charset="0"/>
              </a:defRPr>
            </a:lvl1pPr>
            <a:lvl2pPr marL="742950" indent="-28575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2pPr>
            <a:lvl3pPr marL="11430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3pPr>
            <a:lvl4pPr marL="16002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4pPr>
            <a:lvl5pPr marL="20574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s-DO" sz="2400"/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6012160" y="1066800"/>
            <a:ext cx="31318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  <a:cs typeface="ＭＳ Ｐゴシック" charset="0"/>
              </a:defRPr>
            </a:lvl1pPr>
            <a:lvl2pPr marL="742950" indent="-28575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2pPr>
            <a:lvl3pPr marL="11430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3pPr>
            <a:lvl4pPr marL="16002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4pPr>
            <a:lvl5pPr marL="20574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3600" dirty="0" smtClean="0">
                <a:solidFill>
                  <a:schemeClr val="bg1"/>
                </a:solidFill>
                <a:latin typeface="Goudy Old Style" pitchFamily="18" charset="0"/>
                <a:cs typeface="Calibri"/>
              </a:rPr>
              <a:t>   “</a:t>
            </a:r>
            <a:r>
              <a:rPr lang="en-US" sz="3600" dirty="0" err="1" smtClean="0">
                <a:solidFill>
                  <a:schemeClr val="bg1"/>
                </a:solidFill>
                <a:latin typeface="Goudy Old Style" pitchFamily="18" charset="0"/>
                <a:cs typeface="Calibri"/>
              </a:rPr>
              <a:t>Todavía</a:t>
            </a:r>
            <a:r>
              <a:rPr lang="en-US" sz="3600" dirty="0" smtClean="0">
                <a:solidFill>
                  <a:schemeClr val="bg1"/>
                </a:solidFill>
                <a:latin typeface="Goudy Old Style" pitchFamily="18" charset="0"/>
                <a:cs typeface="Calibri"/>
              </a:rPr>
              <a:t> No”</a:t>
            </a:r>
            <a:endParaRPr lang="en-US" sz="3600" dirty="0">
              <a:solidFill>
                <a:schemeClr val="bg1"/>
              </a:solidFill>
              <a:latin typeface="Goudy Old Style" pitchFamily="18" charset="0"/>
              <a:cs typeface="Calibri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164288" y="1628800"/>
            <a:ext cx="1450525" cy="4493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en-US" sz="3000" kern="1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glow rad="76200">
                    <a:schemeClr val="accent2">
                      <a:satMod val="175000"/>
                      <a:alpha val="22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rial Black"/>
                <a:ea typeface="Arial Black"/>
                <a:cs typeface="Arial Black"/>
              </a:rPr>
              <a:t>TIERRA</a:t>
            </a:r>
            <a:r>
              <a:rPr lang="en-US" sz="3000" b="1" kern="1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glow rad="76200">
                    <a:schemeClr val="accent2">
                      <a:satMod val="175000"/>
                      <a:alpha val="22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rial Black"/>
                <a:ea typeface="Arial Black"/>
                <a:cs typeface="Arial Black"/>
              </a:rPr>
              <a:t>  NUEVA</a:t>
            </a:r>
            <a:endParaRPr lang="en-US" sz="3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6600"/>
              </a:solidFill>
              <a:effectLst>
                <a:glow rad="76200">
                  <a:schemeClr val="accent2">
                    <a:satMod val="175000"/>
                    <a:alpha val="22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1" name="Picture 60" descr="C:\Users\Lois\AppData\Local\Microsoft\Windows\Temporary Internet Files\Content.IE5\OPSA4JCI\MC90039140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91000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63" descr="C:\Users\Lois\AppData\Local\Microsoft\Windows\Temporary Internet Files\Content.IE5\EED0N6UV\MC90002378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14800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54"/>
          <p:cNvSpPr txBox="1">
            <a:spLocks noChangeArrowheads="1"/>
          </p:cNvSpPr>
          <p:nvPr/>
        </p:nvSpPr>
        <p:spPr bwMode="auto">
          <a:xfrm>
            <a:off x="2699792" y="5445224"/>
            <a:ext cx="5688632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  <a:cs typeface="ＭＳ Ｐゴシック" charset="0"/>
              </a:defRPr>
            </a:lvl1pPr>
            <a:lvl2pPr marL="742950" indent="-28575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2pPr>
            <a:lvl3pPr marL="11430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3pPr>
            <a:lvl4pPr marL="16002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4pPr>
            <a:lvl5pPr marL="20574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9pPr>
          </a:lstStyle>
          <a:p>
            <a:pPr algn="l">
              <a:buFont typeface="Wingdings" charset="0"/>
              <a:buNone/>
            </a:pPr>
            <a:r>
              <a:rPr lang="ja-JP" altLang="en-US" sz="3200" i="1" smtClean="0">
                <a:solidFill>
                  <a:srgbClr val="CD2215"/>
                </a:solidFill>
                <a:latin typeface="Calibri"/>
                <a:cs typeface="Calibri"/>
              </a:rPr>
              <a:t>“</a:t>
            </a:r>
            <a:r>
              <a:rPr lang="en-US" altLang="ja-JP" sz="2800" i="1" dirty="0" err="1" smtClean="0">
                <a:solidFill>
                  <a:srgbClr val="CD2215"/>
                </a:solidFill>
                <a:latin typeface="Goudy Old Style" pitchFamily="18" charset="0"/>
                <a:cs typeface="Calibri"/>
              </a:rPr>
              <a:t>Llegando</a:t>
            </a:r>
            <a:r>
              <a:rPr lang="en-US" altLang="ja-JP" sz="2800" i="1" dirty="0" smtClean="0">
                <a:solidFill>
                  <a:srgbClr val="CD2215"/>
                </a:solidFill>
                <a:latin typeface="Goudy Old Style" pitchFamily="18" charset="0"/>
                <a:cs typeface="Calibri"/>
              </a:rPr>
              <a:t> a ser </a:t>
            </a:r>
            <a:r>
              <a:rPr lang="en-US" altLang="ja-JP" sz="2800" i="1" dirty="0" err="1" smtClean="0">
                <a:solidFill>
                  <a:srgbClr val="CD2215"/>
                </a:solidFill>
                <a:latin typeface="Goudy Old Style" pitchFamily="18" charset="0"/>
                <a:cs typeface="Calibri"/>
              </a:rPr>
              <a:t>quien</a:t>
            </a:r>
            <a:r>
              <a:rPr lang="en-US" altLang="ja-JP" sz="2800" i="1" dirty="0" smtClean="0">
                <a:solidFill>
                  <a:srgbClr val="CD2215"/>
                </a:solidFill>
                <a:latin typeface="Goudy Old Style" pitchFamily="18" charset="0"/>
                <a:cs typeface="Calibri"/>
              </a:rPr>
              <a:t> </a:t>
            </a:r>
            <a:r>
              <a:rPr lang="en-US" altLang="ja-JP" sz="2800" i="1" dirty="0" err="1" smtClean="0">
                <a:solidFill>
                  <a:srgbClr val="CD2215"/>
                </a:solidFill>
                <a:latin typeface="Goudy Old Style" pitchFamily="18" charset="0"/>
                <a:cs typeface="Calibri"/>
              </a:rPr>
              <a:t>somos</a:t>
            </a:r>
            <a:r>
              <a:rPr lang="en-US" sz="2800" i="1" dirty="0" smtClean="0">
                <a:solidFill>
                  <a:srgbClr val="CD2215"/>
                </a:solidFill>
                <a:latin typeface="Goudy Old Style" pitchFamily="18" charset="0"/>
                <a:cs typeface="Calibri"/>
              </a:rPr>
              <a:t>!</a:t>
            </a:r>
            <a:r>
              <a:rPr lang="ja-JP" altLang="en-US" sz="3200" i="1" dirty="0">
                <a:solidFill>
                  <a:srgbClr val="CD2215"/>
                </a:solidFill>
                <a:latin typeface="Calibri"/>
                <a:cs typeface="Calibri"/>
              </a:rPr>
              <a:t>”</a:t>
            </a:r>
            <a:endParaRPr lang="en-US" sz="3200" i="1" dirty="0">
              <a:solidFill>
                <a:srgbClr val="CD2215"/>
              </a:solidFill>
              <a:latin typeface="Calibri"/>
              <a:cs typeface="Calibri"/>
            </a:endParaRPr>
          </a:p>
        </p:txBody>
      </p:sp>
      <p:sp>
        <p:nvSpPr>
          <p:cNvPr id="34" name="Down Arrow 33"/>
          <p:cNvSpPr/>
          <p:nvPr/>
        </p:nvSpPr>
        <p:spPr>
          <a:xfrm rot="10800000">
            <a:off x="2209801" y="1752600"/>
            <a:ext cx="914399" cy="3581400"/>
          </a:xfrm>
          <a:prstGeom prst="downArrow">
            <a:avLst>
              <a:gd name="adj1" fmla="val 50000"/>
              <a:gd name="adj2" fmla="val 873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1371600" y="1066800"/>
            <a:ext cx="2667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  <a:cs typeface="ＭＳ Ｐゴシック" charset="0"/>
              </a:defRPr>
            </a:lvl1pPr>
            <a:lvl2pPr marL="742950" indent="-28575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2pPr>
            <a:lvl3pPr marL="11430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3pPr>
            <a:lvl4pPr marL="16002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4pPr>
            <a:lvl5pPr marL="20574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Goudy Old Style" pitchFamily="18" charset="0"/>
              </a:rPr>
              <a:t>     </a:t>
            </a:r>
            <a:r>
              <a:rPr lang="en-US" sz="3600" dirty="0">
                <a:solidFill>
                  <a:schemeClr val="bg1"/>
                </a:solidFill>
                <a:latin typeface="Goudy Old Style" pitchFamily="18" charset="0"/>
                <a:cs typeface="Calibri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Goudy Old Style" pitchFamily="18" charset="0"/>
                <a:cs typeface="Calibri"/>
              </a:rPr>
              <a:t>Ascensión</a:t>
            </a:r>
            <a:endParaRPr lang="en-US" sz="3600" b="1" dirty="0">
              <a:solidFill>
                <a:schemeClr val="bg1"/>
              </a:solidFill>
              <a:latin typeface="Goudy Old Style" pitchFamily="18" charset="0"/>
              <a:cs typeface="Calibri"/>
            </a:endParaRP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600" b="1" dirty="0" smtClean="0"/>
              <a:t>          </a:t>
            </a:r>
            <a:endParaRPr lang="en-US" sz="16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-239018"/>
            <a:ext cx="9396536" cy="1077218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Goudy Old Style" pitchFamily="18" charset="0"/>
              </a:rPr>
              <a:t>VIVIENDO ENTRE EL “YA”  Y EL “TODAVÍA NO”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4" name="Text Box 27"/>
          <p:cNvSpPr txBox="1">
            <a:spLocks noChangeArrowheads="1"/>
          </p:cNvSpPr>
          <p:nvPr/>
        </p:nvSpPr>
        <p:spPr bwMode="auto">
          <a:xfrm>
            <a:off x="3733800" y="1752600"/>
            <a:ext cx="2438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  <a:cs typeface="ＭＳ Ｐゴシック" charset="0"/>
              </a:defRPr>
            </a:lvl1pPr>
            <a:lvl2pPr marL="742950" indent="-28575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2pPr>
            <a:lvl3pPr marL="11430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3pPr>
            <a:lvl4pPr marL="16002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4pPr>
            <a:lvl5pPr marL="20574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3600" dirty="0" smtClean="0">
                <a:latin typeface="Goudy Old Style" pitchFamily="18" charset="0"/>
                <a:cs typeface="Calibri"/>
              </a:rPr>
              <a:t>“YA”</a:t>
            </a:r>
            <a:endParaRPr lang="en-US" sz="3600" b="1" dirty="0">
              <a:latin typeface="Goudy Old Style" pitchFamily="18" charset="0"/>
              <a:cs typeface="Calibri"/>
            </a:endParaRPr>
          </a:p>
        </p:txBody>
      </p:sp>
      <p:sp>
        <p:nvSpPr>
          <p:cNvPr id="12295" name="TextBox 7"/>
          <p:cNvSpPr txBox="1">
            <a:spLocks noChangeArrowheads="1"/>
          </p:cNvSpPr>
          <p:nvPr/>
        </p:nvSpPr>
        <p:spPr bwMode="auto">
          <a:xfrm>
            <a:off x="6516216" y="1700808"/>
            <a:ext cx="297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  <a:cs typeface="ＭＳ Ｐゴシック" charset="0"/>
              </a:defRPr>
            </a:lvl1pPr>
            <a:lvl2pPr marL="742950" indent="-28575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2pPr>
            <a:lvl3pPr marL="11430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3pPr>
            <a:lvl4pPr marL="16002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4pPr>
            <a:lvl5pPr marL="20574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dirty="0" smtClean="0">
                <a:ln w="11430"/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Esperanza </a:t>
            </a:r>
            <a:r>
              <a:rPr lang="en-US" sz="2400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Futura</a:t>
            </a:r>
            <a:endParaRPr lang="en-US" sz="32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cs typeface="Calibri"/>
            </a:endParaRPr>
          </a:p>
        </p:txBody>
      </p:sp>
      <p:pic>
        <p:nvPicPr>
          <p:cNvPr id="19" name="Picture 13" descr="MC900155368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6600"/>
            <a:ext cx="1935163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Left Arrow Callout 28"/>
          <p:cNvSpPr>
            <a:spLocks noChangeArrowheads="1"/>
          </p:cNvSpPr>
          <p:nvPr/>
        </p:nvSpPr>
        <p:spPr bwMode="auto">
          <a:xfrm rot="10800000" flipV="1">
            <a:off x="3347864" y="2708920"/>
            <a:ext cx="2736304" cy="1296144"/>
          </a:xfrm>
          <a:prstGeom prst="leftArrowCallout">
            <a:avLst>
              <a:gd name="adj1" fmla="val 31614"/>
              <a:gd name="adj2" fmla="val 25000"/>
              <a:gd name="adj3" fmla="val 31032"/>
              <a:gd name="adj4" fmla="val 58205"/>
            </a:avLst>
          </a:prstGeom>
          <a:solidFill>
            <a:srgbClr val="CD2215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Mirando</a:t>
            </a:r>
            <a:r>
              <a:rPr lang="en-US" sz="240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hacia</a:t>
            </a:r>
            <a:endParaRPr lang="en-US" sz="2400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2400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Adelante</a:t>
            </a:r>
            <a:endParaRPr lang="en-US" sz="240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318297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n Arrow 17"/>
          <p:cNvSpPr/>
          <p:nvPr/>
        </p:nvSpPr>
        <p:spPr>
          <a:xfrm>
            <a:off x="6400800" y="1700808"/>
            <a:ext cx="2743200" cy="4200872"/>
          </a:xfrm>
          <a:prstGeom prst="downArrow">
            <a:avLst>
              <a:gd name="adj1" fmla="val 50000"/>
              <a:gd name="adj2" fmla="val 56051"/>
            </a:avLst>
          </a:prstGeom>
          <a:solidFill>
            <a:srgbClr val="B0E8FF">
              <a:alpha val="29000"/>
            </a:srgbClr>
          </a:solidFill>
          <a:ln>
            <a:noFill/>
          </a:ln>
          <a:effectLst>
            <a:glow rad="101600">
              <a:srgbClr val="1D96A3">
                <a:alpha val="23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Down Arrow 44"/>
          <p:cNvSpPr/>
          <p:nvPr/>
        </p:nvSpPr>
        <p:spPr>
          <a:xfrm rot="16200000">
            <a:off x="4457702" y="342900"/>
            <a:ext cx="914399" cy="3581400"/>
          </a:xfrm>
          <a:prstGeom prst="downArrow">
            <a:avLst>
              <a:gd name="adj1" fmla="val 50000"/>
              <a:gd name="adj2" fmla="val 873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302" name="Text Box 25"/>
          <p:cNvSpPr txBox="1">
            <a:spLocks noChangeArrowheads="1"/>
          </p:cNvSpPr>
          <p:nvPr/>
        </p:nvSpPr>
        <p:spPr bwMode="auto">
          <a:xfrm>
            <a:off x="2819400" y="19812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  <a:cs typeface="ＭＳ Ｐゴシック" charset="0"/>
              </a:defRPr>
            </a:lvl1pPr>
            <a:lvl2pPr marL="742950" indent="-28575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2pPr>
            <a:lvl3pPr marL="11430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3pPr>
            <a:lvl4pPr marL="16002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4pPr>
            <a:lvl5pPr marL="20574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s-DO" sz="2400"/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6156176" y="1066800"/>
            <a:ext cx="298782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  <a:cs typeface="ＭＳ Ｐゴシック" charset="0"/>
              </a:defRPr>
            </a:lvl1pPr>
            <a:lvl2pPr marL="742950" indent="-28575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2pPr>
            <a:lvl3pPr marL="11430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3pPr>
            <a:lvl4pPr marL="16002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4pPr>
            <a:lvl5pPr marL="20574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Goudy Old Style" pitchFamily="18" charset="0"/>
                <a:cs typeface="Calibri"/>
              </a:rPr>
              <a:t>“</a:t>
            </a:r>
            <a:r>
              <a:rPr lang="en-US" sz="3600" b="1" dirty="0" err="1" smtClean="0">
                <a:solidFill>
                  <a:schemeClr val="bg1">
                    <a:lumMod val="95000"/>
                  </a:schemeClr>
                </a:solidFill>
                <a:latin typeface="Goudy Old Style" pitchFamily="18" charset="0"/>
                <a:cs typeface="Calibri"/>
              </a:rPr>
              <a:t>Todavía</a:t>
            </a: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Goudy Old Style" pitchFamily="18" charset="0"/>
                <a:cs typeface="Calibri"/>
              </a:rPr>
              <a:t> No”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2800" dirty="0" smtClean="0">
                <a:solidFill>
                  <a:srgbClr val="FFFF00"/>
                </a:solidFill>
                <a:latin typeface="Goudy Old Style" pitchFamily="18" charset="0"/>
              </a:rPr>
              <a:t> </a:t>
            </a:r>
            <a:r>
              <a:rPr lang="en-US" sz="2800" dirty="0" smtClean="0">
                <a:ln w="11430"/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Esperanza </a:t>
            </a:r>
            <a:r>
              <a:rPr lang="en-US" sz="2800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Futura</a:t>
            </a:r>
            <a:r>
              <a:rPr lang="en-US" sz="2800" dirty="0" smtClean="0">
                <a:ln w="11430"/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2800" b="1" dirty="0" smtClean="0">
              <a:solidFill>
                <a:srgbClr val="FFFF00"/>
              </a:solidFill>
              <a:latin typeface="Goudy Old Style" pitchFamily="18" charset="0"/>
              <a:cs typeface="Calibri"/>
            </a:endParaRP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3600" b="1" dirty="0">
              <a:solidFill>
                <a:schemeClr val="bg1">
                  <a:lumMod val="95000"/>
                </a:schemeClr>
              </a:solidFill>
              <a:latin typeface="Goudy Old Style" pitchFamily="18" charset="0"/>
              <a:cs typeface="Calibri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092280" y="1268760"/>
            <a:ext cx="1450525" cy="5069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wordArtVert" wrap="square" lIns="91440" tIns="45720" rIns="91440" bIns="45720">
            <a:spAutoFit/>
          </a:bodyPr>
          <a:lstStyle/>
          <a:p>
            <a:r>
              <a:rPr lang="en-US" sz="3000" kern="1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glow rad="76200">
                    <a:schemeClr val="accent2">
                      <a:satMod val="175000"/>
                      <a:alpha val="22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rial Black"/>
              </a:rPr>
              <a:t>TIERRA</a:t>
            </a:r>
            <a:r>
              <a:rPr lang="en-US" sz="3200" dirty="0" smtClean="0">
                <a:ln w="11430"/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000" kern="1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glow rad="76200">
                    <a:schemeClr val="accent2">
                      <a:satMod val="175000"/>
                      <a:alpha val="22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rial Black"/>
              </a:rPr>
              <a:t> NUEVA</a:t>
            </a:r>
            <a:endParaRPr lang="en-US" sz="3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6600"/>
              </a:solidFill>
              <a:effectLst>
                <a:glow rad="76200">
                  <a:schemeClr val="accent2">
                    <a:satMod val="175000"/>
                    <a:alpha val="22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1" name="Picture 60" descr="C:\Users\Lois\AppData\Local\Microsoft\Windows\Temporary Internet Files\Content.IE5\OPSA4JCI\MC90039140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91000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63" descr="C:\Users\Lois\AppData\Local\Microsoft\Windows\Temporary Internet Files\Content.IE5\EED0N6UV\MC90002378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14800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54"/>
          <p:cNvSpPr txBox="1">
            <a:spLocks noChangeArrowheads="1"/>
          </p:cNvSpPr>
          <p:nvPr/>
        </p:nvSpPr>
        <p:spPr bwMode="auto">
          <a:xfrm>
            <a:off x="2699792" y="5373216"/>
            <a:ext cx="4968552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  <a:cs typeface="ＭＳ Ｐゴシック" charset="0"/>
              </a:defRPr>
            </a:lvl1pPr>
            <a:lvl2pPr marL="742950" indent="-28575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2pPr>
            <a:lvl3pPr marL="11430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3pPr>
            <a:lvl4pPr marL="16002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4pPr>
            <a:lvl5pPr marL="20574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9pPr>
          </a:lstStyle>
          <a:p>
            <a:pPr algn="l">
              <a:buFont typeface="Wingdings" charset="0"/>
              <a:buNone/>
            </a:pPr>
            <a:r>
              <a:rPr lang="ja-JP" altLang="en-US" sz="3200" i="1" smtClean="0">
                <a:solidFill>
                  <a:srgbClr val="CD2215"/>
                </a:solidFill>
                <a:latin typeface="Calibri"/>
                <a:cs typeface="Calibri"/>
              </a:rPr>
              <a:t>“</a:t>
            </a:r>
            <a:r>
              <a:rPr lang="en-US" altLang="ja-JP" sz="2800" i="1" dirty="0" err="1" smtClean="0">
                <a:solidFill>
                  <a:srgbClr val="CD2215"/>
                </a:solidFill>
                <a:latin typeface="Goudy Old Style" pitchFamily="18" charset="0"/>
                <a:cs typeface="Calibri"/>
              </a:rPr>
              <a:t>Llegando</a:t>
            </a:r>
            <a:r>
              <a:rPr lang="en-US" altLang="ja-JP" sz="2800" i="1" dirty="0" smtClean="0">
                <a:solidFill>
                  <a:srgbClr val="CD2215"/>
                </a:solidFill>
                <a:latin typeface="Goudy Old Style" pitchFamily="18" charset="0"/>
                <a:cs typeface="Calibri"/>
              </a:rPr>
              <a:t> a ser </a:t>
            </a:r>
            <a:r>
              <a:rPr lang="en-US" altLang="ja-JP" sz="2800" i="1" dirty="0" err="1" smtClean="0">
                <a:solidFill>
                  <a:srgbClr val="CD2215"/>
                </a:solidFill>
                <a:latin typeface="Goudy Old Style" pitchFamily="18" charset="0"/>
                <a:cs typeface="Calibri"/>
              </a:rPr>
              <a:t>quien</a:t>
            </a:r>
            <a:r>
              <a:rPr lang="en-US" altLang="ja-JP" sz="2800" i="1" dirty="0" smtClean="0">
                <a:solidFill>
                  <a:srgbClr val="CD2215"/>
                </a:solidFill>
                <a:latin typeface="Goudy Old Style" pitchFamily="18" charset="0"/>
                <a:cs typeface="Calibri"/>
              </a:rPr>
              <a:t> </a:t>
            </a:r>
            <a:r>
              <a:rPr lang="en-US" altLang="ja-JP" sz="2800" i="1" dirty="0" err="1" smtClean="0">
                <a:solidFill>
                  <a:srgbClr val="CD2215"/>
                </a:solidFill>
                <a:latin typeface="Goudy Old Style" pitchFamily="18" charset="0"/>
                <a:cs typeface="Calibri"/>
              </a:rPr>
              <a:t>somos</a:t>
            </a:r>
            <a:r>
              <a:rPr lang="en-US" altLang="ja-JP" sz="2800" i="1" dirty="0" smtClean="0">
                <a:solidFill>
                  <a:srgbClr val="CD2215"/>
                </a:solidFill>
                <a:latin typeface="Goudy Old Style" pitchFamily="18" charset="0"/>
                <a:cs typeface="Calibri"/>
              </a:rPr>
              <a:t>”</a:t>
            </a:r>
            <a:endParaRPr lang="en-US" sz="2800" i="1" dirty="0">
              <a:solidFill>
                <a:srgbClr val="CD2215"/>
              </a:solidFill>
              <a:latin typeface="Goudy Old Style" pitchFamily="18" charset="0"/>
              <a:cs typeface="Calibri"/>
            </a:endParaRPr>
          </a:p>
        </p:txBody>
      </p:sp>
      <p:sp>
        <p:nvSpPr>
          <p:cNvPr id="34" name="Down Arrow 33"/>
          <p:cNvSpPr/>
          <p:nvPr/>
        </p:nvSpPr>
        <p:spPr>
          <a:xfrm rot="10800000">
            <a:off x="2209801" y="1752600"/>
            <a:ext cx="914399" cy="3581400"/>
          </a:xfrm>
          <a:prstGeom prst="downArrow">
            <a:avLst>
              <a:gd name="adj1" fmla="val 50000"/>
              <a:gd name="adj2" fmla="val 873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1371600" y="1066800"/>
            <a:ext cx="2667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  <a:cs typeface="ＭＳ Ｐゴシック" charset="0"/>
              </a:defRPr>
            </a:lvl1pPr>
            <a:lvl2pPr marL="742950" indent="-28575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2pPr>
            <a:lvl3pPr marL="11430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3pPr>
            <a:lvl4pPr marL="16002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4pPr>
            <a:lvl5pPr marL="20574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latin typeface="Arial" charset="0"/>
              </a:rPr>
              <a:t>     </a:t>
            </a:r>
            <a:r>
              <a:rPr lang="en-US" sz="3600" dirty="0">
                <a:solidFill>
                  <a:schemeClr val="bg1"/>
                </a:solidFill>
                <a:latin typeface="Goudy Old Style" pitchFamily="18" charset="0"/>
                <a:cs typeface="Calibri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Goudy Old Style" pitchFamily="18" charset="0"/>
                <a:cs typeface="Calibri"/>
              </a:rPr>
              <a:t>Ascensión</a:t>
            </a:r>
            <a:endParaRPr lang="en-US" sz="3600" b="1" dirty="0">
              <a:solidFill>
                <a:schemeClr val="bg1"/>
              </a:solidFill>
              <a:latin typeface="Goudy Old Style" pitchFamily="18" charset="0"/>
              <a:cs typeface="Calibri"/>
            </a:endParaRP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600" b="1" dirty="0" smtClean="0"/>
              <a:t>          </a:t>
            </a:r>
            <a:endParaRPr lang="en-US" sz="1600" b="1" dirty="0"/>
          </a:p>
        </p:txBody>
      </p:sp>
      <p:sp>
        <p:nvSpPr>
          <p:cNvPr id="44" name="Text Box 27"/>
          <p:cNvSpPr txBox="1">
            <a:spLocks noChangeArrowheads="1"/>
          </p:cNvSpPr>
          <p:nvPr/>
        </p:nvSpPr>
        <p:spPr bwMode="auto">
          <a:xfrm>
            <a:off x="3733800" y="1752600"/>
            <a:ext cx="2438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  <a:cs typeface="ＭＳ Ｐゴシック" charset="0"/>
              </a:defRPr>
            </a:lvl1pPr>
            <a:lvl2pPr marL="742950" indent="-28575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2pPr>
            <a:lvl3pPr marL="11430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3pPr>
            <a:lvl4pPr marL="16002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4pPr>
            <a:lvl5pPr marL="20574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3600" b="1" dirty="0" smtClean="0">
                <a:latin typeface="Goudy Old Style" pitchFamily="18" charset="0"/>
                <a:cs typeface="Calibri"/>
              </a:rPr>
              <a:t>“</a:t>
            </a:r>
            <a:r>
              <a:rPr lang="en-US" sz="3600" dirty="0" smtClean="0">
                <a:latin typeface="Goudy Old Style" pitchFamily="18" charset="0"/>
                <a:cs typeface="Calibri"/>
              </a:rPr>
              <a:t>YA”</a:t>
            </a:r>
            <a:endParaRPr lang="en-US" sz="3600" b="1" dirty="0">
              <a:latin typeface="Goudy Old Style" pitchFamily="18" charset="0"/>
              <a:cs typeface="Calibri"/>
            </a:endParaRPr>
          </a:p>
        </p:txBody>
      </p:sp>
      <p:pic>
        <p:nvPicPr>
          <p:cNvPr id="19" name="Picture 13" descr="MC900155368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6600"/>
            <a:ext cx="1935163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0" y="1628800"/>
            <a:ext cx="297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  <a:cs typeface="ＭＳ Ｐゴシック" charset="0"/>
              </a:defRPr>
            </a:lvl1pPr>
            <a:lvl2pPr marL="742950" indent="-28575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2pPr>
            <a:lvl3pPr marL="11430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3pPr>
            <a:lvl4pPr marL="16002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4pPr>
            <a:lvl5pPr marL="20574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ln w="11430"/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oudy Old Style" pitchFamily="18" charset="0"/>
              </a:rPr>
              <a:t> </a:t>
            </a:r>
            <a:endParaRPr lang="en-US" sz="280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oudy Old Style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15816" y="2708920"/>
            <a:ext cx="4104456" cy="11521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3600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Goudy Stout" pitchFamily="18" charset="0"/>
                <a:cs typeface="Calibri"/>
              </a:rPr>
              <a:t>Gracia</a:t>
            </a:r>
            <a:r>
              <a:rPr lang="en-US" sz="3600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Goudy Stout" pitchFamily="18" charset="0"/>
                <a:cs typeface="Calibri"/>
              </a:rPr>
              <a:t> </a:t>
            </a:r>
            <a:r>
              <a:rPr lang="en-US" sz="3600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Goudy Stout" pitchFamily="18" charset="0"/>
                <a:cs typeface="Calibri"/>
              </a:rPr>
              <a:t>presente</a:t>
            </a:r>
            <a:endParaRPr lang="en-US" sz="3600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Goudy Stout" pitchFamily="18" charset="0"/>
              <a:cs typeface="Calibri"/>
            </a:endParaRPr>
          </a:p>
        </p:txBody>
      </p: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6172200" y="1772816"/>
            <a:ext cx="297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  <a:cs typeface="ＭＳ Ｐゴシック" charset="0"/>
              </a:defRPr>
            </a:lvl1pPr>
            <a:lvl2pPr marL="742950" indent="-28575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2pPr>
            <a:lvl3pPr marL="11430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3pPr>
            <a:lvl4pPr marL="16002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4pPr>
            <a:lvl5pPr marL="20574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ln w="1143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dirty="0" smtClean="0">
                <a:ln w="1143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-76200" y="2691824"/>
            <a:ext cx="297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  <a:cs typeface="ＭＳ Ｐゴシック" charset="0"/>
              </a:defRPr>
            </a:lvl1pPr>
            <a:lvl2pPr marL="742950" indent="-28575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2pPr>
            <a:lvl3pPr marL="11430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3pPr>
            <a:lvl4pPr marL="16002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4pPr>
            <a:lvl5pPr marL="20574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ln w="1143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0" y="253425"/>
            <a:ext cx="9540552" cy="584775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Goudy Old Style" pitchFamily="18" charset="0"/>
              </a:rPr>
              <a:t>VIVIENDO ENTRE EL “YA” Y EL “TODAVÍA NO” </a:t>
            </a:r>
            <a:endParaRPr lang="en-US" sz="3200" dirty="0"/>
          </a:p>
        </p:txBody>
      </p:sp>
      <p:sp>
        <p:nvSpPr>
          <p:cNvPr id="25" name="Rectangle 24"/>
          <p:cNvSpPr/>
          <p:nvPr/>
        </p:nvSpPr>
        <p:spPr>
          <a:xfrm>
            <a:off x="-252536" y="1628800"/>
            <a:ext cx="7110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en-US" sz="2800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Gracia</a:t>
            </a:r>
            <a:r>
              <a:rPr lang="en-US" sz="2800" dirty="0" smtClean="0">
                <a:ln w="11430"/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Pasada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587912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04800"/>
            <a:ext cx="7772400" cy="4600575"/>
          </a:xfrm>
        </p:spPr>
        <p:txBody>
          <a:bodyPr/>
          <a:lstStyle/>
          <a:p>
            <a:r>
              <a:rPr lang="en-US" sz="7400" dirty="0" smtClean="0">
                <a:solidFill>
                  <a:srgbClr val="99CCFF"/>
                </a:solidFill>
                <a:latin typeface="Goudy Old Style" charset="0"/>
                <a:ea typeface="ＭＳ Ｐゴシック" pitchFamily="34" charset="-128"/>
              </a:rPr>
              <a:t>Cristo </a:t>
            </a:r>
            <a:r>
              <a:rPr lang="en-US" sz="7400" dirty="0" err="1" smtClean="0">
                <a:solidFill>
                  <a:srgbClr val="99CCFF"/>
                </a:solidFill>
                <a:latin typeface="Goudy Old Style" charset="0"/>
                <a:ea typeface="ＭＳ Ｐゴシック" pitchFamily="34" charset="-128"/>
              </a:rPr>
              <a:t>relaciona</a:t>
            </a:r>
            <a:r>
              <a:rPr lang="en-US" sz="7400" dirty="0" smtClean="0">
                <a:solidFill>
                  <a:srgbClr val="99CCFF"/>
                </a:solidFill>
                <a:latin typeface="Goudy Old Style" charset="0"/>
                <a:ea typeface="ＭＳ Ｐゴシック" pitchFamily="34" charset="-128"/>
              </a:rPr>
              <a:t> la </a:t>
            </a:r>
            <a:r>
              <a:rPr lang="en-US" sz="7400" dirty="0" err="1" smtClean="0">
                <a:solidFill>
                  <a:srgbClr val="99CCFF"/>
                </a:solidFill>
                <a:latin typeface="Goudy Old Style" charset="0"/>
                <a:ea typeface="ＭＳ Ｐゴシック" pitchFamily="34" charset="-128"/>
              </a:rPr>
              <a:t>buena</a:t>
            </a:r>
            <a:r>
              <a:rPr lang="en-US" sz="7400" dirty="0" smtClean="0">
                <a:solidFill>
                  <a:srgbClr val="99CCFF"/>
                </a:solidFill>
                <a:latin typeface="Goudy Old Style" charset="0"/>
                <a:ea typeface="ＭＳ Ｐゴシック" pitchFamily="34" charset="-128"/>
              </a:rPr>
              <a:t> </a:t>
            </a:r>
            <a:r>
              <a:rPr lang="en-US" sz="7400" dirty="0" err="1" smtClean="0">
                <a:solidFill>
                  <a:srgbClr val="99CCFF"/>
                </a:solidFill>
                <a:latin typeface="Goudy Old Style" charset="0"/>
                <a:ea typeface="ＭＳ Ｐゴシック" pitchFamily="34" charset="-128"/>
              </a:rPr>
              <a:t>noticia</a:t>
            </a:r>
            <a:r>
              <a:rPr lang="en-US" sz="7400" dirty="0" smtClean="0">
                <a:solidFill>
                  <a:srgbClr val="99CCFF"/>
                </a:solidFill>
                <a:latin typeface="Goudy Old Style" charset="0"/>
                <a:ea typeface="ＭＳ Ｐゴシック" pitchFamily="34" charset="-128"/>
              </a:rPr>
              <a:t> con un </a:t>
            </a:r>
            <a:r>
              <a:rPr lang="en-US" sz="7400" dirty="0" err="1" smtClean="0">
                <a:solidFill>
                  <a:srgbClr val="99CCFF"/>
                </a:solidFill>
                <a:latin typeface="Goudy Old Style" charset="0"/>
                <a:ea typeface="ＭＳ Ｐゴシック" pitchFamily="34" charset="-128"/>
              </a:rPr>
              <a:t>llamado</a:t>
            </a:r>
            <a:r>
              <a:rPr lang="en-US" sz="7400" dirty="0" smtClean="0">
                <a:solidFill>
                  <a:srgbClr val="99CCFF"/>
                </a:solidFill>
                <a:latin typeface="Goudy Old Style" charset="0"/>
                <a:ea typeface="ＭＳ Ｐゴシック" pitchFamily="34" charset="-128"/>
              </a:rPr>
              <a:t> al </a:t>
            </a:r>
            <a:r>
              <a:rPr lang="en-US" sz="7400" dirty="0" err="1" smtClean="0">
                <a:solidFill>
                  <a:srgbClr val="99CCFF"/>
                </a:solidFill>
                <a:latin typeface="Goudy Old Style" charset="0"/>
                <a:ea typeface="ＭＳ Ｐゴシック" pitchFamily="34" charset="-128"/>
              </a:rPr>
              <a:t>arrepentimiento</a:t>
            </a:r>
            <a:r>
              <a:rPr lang="en-US" sz="7400" dirty="0" smtClean="0">
                <a:solidFill>
                  <a:srgbClr val="99CCFF"/>
                </a:solidFill>
                <a:latin typeface="Goudy Old Style" charset="0"/>
                <a:ea typeface="ＭＳ Ｐゴシック" pitchFamily="34" charset="-128"/>
              </a:rPr>
              <a:t>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81600"/>
            <a:ext cx="6400800" cy="457200"/>
          </a:xfrm>
        </p:spPr>
        <p:txBody>
          <a:bodyPr/>
          <a:lstStyle/>
          <a:p>
            <a:r>
              <a:rPr lang="en-US" sz="3900" smtClean="0">
                <a:solidFill>
                  <a:schemeClr val="bg1"/>
                </a:solidFill>
                <a:latin typeface="Goudy Old Style" charset="0"/>
                <a:ea typeface="ＭＳ Ｐゴシック" pitchFamily="34" charset="-128"/>
              </a:rPr>
              <a:t>¡Ahora hay PODER para cambiar!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n Arrow 17"/>
          <p:cNvSpPr/>
          <p:nvPr/>
        </p:nvSpPr>
        <p:spPr>
          <a:xfrm>
            <a:off x="6400800" y="2204864"/>
            <a:ext cx="2743200" cy="3505200"/>
          </a:xfrm>
          <a:prstGeom prst="downArrow">
            <a:avLst>
              <a:gd name="adj1" fmla="val 50000"/>
              <a:gd name="adj2" fmla="val 56051"/>
            </a:avLst>
          </a:prstGeom>
          <a:solidFill>
            <a:srgbClr val="B0E8FF">
              <a:alpha val="29000"/>
            </a:srgbClr>
          </a:solidFill>
          <a:ln>
            <a:noFill/>
          </a:ln>
          <a:effectLst>
            <a:glow rad="101600">
              <a:srgbClr val="1D96A3">
                <a:alpha val="23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Down Arrow 44"/>
          <p:cNvSpPr/>
          <p:nvPr/>
        </p:nvSpPr>
        <p:spPr>
          <a:xfrm rot="16200000">
            <a:off x="4537349" y="367308"/>
            <a:ext cx="914399" cy="3581400"/>
          </a:xfrm>
          <a:prstGeom prst="downArrow">
            <a:avLst>
              <a:gd name="adj1" fmla="val 50000"/>
              <a:gd name="adj2" fmla="val 873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302" name="Text Box 25"/>
          <p:cNvSpPr txBox="1">
            <a:spLocks noChangeArrowheads="1"/>
          </p:cNvSpPr>
          <p:nvPr/>
        </p:nvSpPr>
        <p:spPr bwMode="auto">
          <a:xfrm>
            <a:off x="2819400" y="19812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  <a:cs typeface="ＭＳ Ｐゴシック" charset="0"/>
              </a:defRPr>
            </a:lvl1pPr>
            <a:lvl2pPr marL="742950" indent="-28575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2pPr>
            <a:lvl3pPr marL="11430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3pPr>
            <a:lvl4pPr marL="16002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4pPr>
            <a:lvl5pPr marL="20574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s-DO" sz="2400"/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6084168" y="1066800"/>
            <a:ext cx="3059832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  <a:cs typeface="ＭＳ Ｐゴシック" charset="0"/>
              </a:defRPr>
            </a:lvl1pPr>
            <a:lvl2pPr marL="742950" indent="-28575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2pPr>
            <a:lvl3pPr marL="11430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3pPr>
            <a:lvl4pPr marL="16002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4pPr>
            <a:lvl5pPr marL="20574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3600" dirty="0" smtClean="0">
                <a:latin typeface="Calibri"/>
                <a:cs typeface="Calibri"/>
              </a:rPr>
              <a:t>  </a:t>
            </a:r>
            <a:r>
              <a:rPr lang="en-US" sz="3200" dirty="0" smtClean="0">
                <a:solidFill>
                  <a:schemeClr val="bg1"/>
                </a:solidFill>
                <a:latin typeface="Goudy Old Style" pitchFamily="18" charset="0"/>
                <a:cs typeface="Calibri"/>
              </a:rPr>
              <a:t> “</a:t>
            </a:r>
            <a:r>
              <a:rPr lang="en-US" sz="3200" dirty="0" err="1" smtClean="0">
                <a:solidFill>
                  <a:schemeClr val="bg1"/>
                </a:solidFill>
                <a:latin typeface="Goudy Old Style" pitchFamily="18" charset="0"/>
                <a:cs typeface="Calibri"/>
              </a:rPr>
              <a:t>Todavía</a:t>
            </a:r>
            <a:r>
              <a:rPr lang="en-US" sz="3200" dirty="0" smtClean="0">
                <a:solidFill>
                  <a:schemeClr val="bg1"/>
                </a:solidFill>
                <a:latin typeface="Goudy Old Style" pitchFamily="18" charset="0"/>
                <a:cs typeface="Calibri"/>
              </a:rPr>
              <a:t> No”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3200" b="1" dirty="0">
              <a:solidFill>
                <a:schemeClr val="bg1"/>
              </a:solidFill>
              <a:latin typeface="Goudy Old Style" pitchFamily="18" charset="0"/>
              <a:cs typeface="Calibri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020272" y="2276872"/>
            <a:ext cx="1450525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wordArtVert" wrap="square" lIns="91440" tIns="45720" rIns="91440" bIns="45720">
            <a:spAutoFit/>
          </a:bodyPr>
          <a:lstStyle/>
          <a:p>
            <a:r>
              <a:rPr lang="en-US" sz="3000" kern="1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glow rad="76200">
                    <a:schemeClr val="accent2">
                      <a:satMod val="175000"/>
                      <a:alpha val="22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rial Black"/>
                <a:ea typeface="Arial Black"/>
                <a:cs typeface="Arial Black"/>
              </a:rPr>
              <a:t>TIERRA</a:t>
            </a:r>
            <a:r>
              <a:rPr lang="en-US" sz="3000" b="1" kern="1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glow rad="76200">
                    <a:schemeClr val="accent2">
                      <a:satMod val="175000"/>
                      <a:alpha val="22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rial Black"/>
                <a:ea typeface="Arial Black"/>
                <a:cs typeface="Arial Black"/>
              </a:rPr>
              <a:t>  </a:t>
            </a:r>
            <a:r>
              <a:rPr lang="en-US" sz="3200" dirty="0" smtClean="0">
                <a:solidFill>
                  <a:srgbClr val="FFFF00"/>
                </a:solidFill>
                <a:latin typeface="Goudy Old Style" pitchFamily="18" charset="0"/>
              </a:rPr>
              <a:t> </a:t>
            </a:r>
            <a:r>
              <a:rPr lang="en-US" sz="3200" dirty="0" smtClean="0">
                <a:ln w="11430"/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3200" dirty="0" smtClean="0">
              <a:solidFill>
                <a:srgbClr val="FFFF00"/>
              </a:solidFill>
              <a:latin typeface="Goudy Old Style" pitchFamily="18" charset="0"/>
              <a:cs typeface="Calibri"/>
            </a:endParaRPr>
          </a:p>
          <a:p>
            <a:pPr algn="ctr"/>
            <a:r>
              <a:rPr lang="en-US" sz="3000" kern="1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glow rad="76200">
                    <a:schemeClr val="accent2">
                      <a:satMod val="175000"/>
                      <a:alpha val="22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rial Black"/>
              </a:rPr>
              <a:t>NUEVA</a:t>
            </a:r>
            <a:endParaRPr lang="en-US" sz="3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6600"/>
              </a:solidFill>
              <a:effectLst>
                <a:glow rad="76200">
                  <a:schemeClr val="accent2">
                    <a:satMod val="175000"/>
                    <a:alpha val="22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1" name="Picture 60" descr="C:\Users\Lois\AppData\Local\Microsoft\Windows\Temporary Internet Files\Content.IE5\OPSA4JCI\MC90039140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91000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63" descr="C:\Users\Lois\AppData\Local\Microsoft\Windows\Temporary Internet Files\Content.IE5\EED0N6UV\MC90002378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14800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54"/>
          <p:cNvSpPr txBox="1">
            <a:spLocks noChangeArrowheads="1"/>
          </p:cNvSpPr>
          <p:nvPr/>
        </p:nvSpPr>
        <p:spPr bwMode="auto">
          <a:xfrm>
            <a:off x="2411760" y="5301208"/>
            <a:ext cx="5400600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  <a:cs typeface="ＭＳ Ｐゴシック" charset="0"/>
              </a:defRPr>
            </a:lvl1pPr>
            <a:lvl2pPr marL="742950" indent="-28575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2pPr>
            <a:lvl3pPr marL="11430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3pPr>
            <a:lvl4pPr marL="16002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4pPr>
            <a:lvl5pPr marL="20574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9pPr>
          </a:lstStyle>
          <a:p>
            <a:pPr algn="l">
              <a:buFont typeface="Wingdings" charset="0"/>
              <a:buNone/>
            </a:pPr>
            <a:r>
              <a:rPr lang="ja-JP" altLang="en-US" sz="2800" b="0" i="1" smtClean="0">
                <a:solidFill>
                  <a:srgbClr val="CD2215"/>
                </a:solidFill>
                <a:latin typeface="Goudy Old Style" pitchFamily="18" charset="0"/>
                <a:cs typeface="Calibri"/>
              </a:rPr>
              <a:t>“</a:t>
            </a:r>
            <a:r>
              <a:rPr lang="en-US" altLang="ja-JP" sz="2800" i="1" dirty="0" err="1" smtClean="0">
                <a:solidFill>
                  <a:srgbClr val="CD2215"/>
                </a:solidFill>
                <a:latin typeface="Goudy Old Style" pitchFamily="18" charset="0"/>
                <a:cs typeface="Calibri"/>
              </a:rPr>
              <a:t>Llegando</a:t>
            </a:r>
            <a:r>
              <a:rPr lang="en-US" altLang="ja-JP" sz="2800" i="1" dirty="0" smtClean="0">
                <a:solidFill>
                  <a:srgbClr val="CD2215"/>
                </a:solidFill>
                <a:latin typeface="Goudy Old Style" pitchFamily="18" charset="0"/>
                <a:cs typeface="Calibri"/>
              </a:rPr>
              <a:t> a ser </a:t>
            </a:r>
            <a:r>
              <a:rPr lang="en-US" altLang="ja-JP" sz="2800" i="1" dirty="0" err="1" smtClean="0">
                <a:solidFill>
                  <a:srgbClr val="CD2215"/>
                </a:solidFill>
                <a:latin typeface="Goudy Old Style" pitchFamily="18" charset="0"/>
                <a:cs typeface="Calibri"/>
              </a:rPr>
              <a:t>quien</a:t>
            </a:r>
            <a:r>
              <a:rPr lang="en-US" altLang="ja-JP" sz="2800" i="1" dirty="0" smtClean="0">
                <a:solidFill>
                  <a:srgbClr val="CD2215"/>
                </a:solidFill>
                <a:latin typeface="Goudy Old Style" pitchFamily="18" charset="0"/>
                <a:cs typeface="Calibri"/>
              </a:rPr>
              <a:t> </a:t>
            </a:r>
            <a:r>
              <a:rPr lang="en-US" altLang="ja-JP" sz="2800" i="1" dirty="0" err="1" smtClean="0">
                <a:solidFill>
                  <a:srgbClr val="CD2215"/>
                </a:solidFill>
                <a:latin typeface="Goudy Old Style" pitchFamily="18" charset="0"/>
                <a:cs typeface="Calibri"/>
              </a:rPr>
              <a:t>somos</a:t>
            </a:r>
            <a:r>
              <a:rPr lang="en-US" altLang="ja-JP" sz="3200" i="1" dirty="0" smtClean="0">
                <a:solidFill>
                  <a:srgbClr val="CD2215"/>
                </a:solidFill>
                <a:latin typeface="Goudy Old Style" pitchFamily="18" charset="0"/>
                <a:cs typeface="Calibri"/>
              </a:rPr>
              <a:t>” </a:t>
            </a:r>
            <a:endParaRPr lang="en-US" sz="2800" i="1" dirty="0">
              <a:solidFill>
                <a:srgbClr val="CD2215"/>
              </a:solidFill>
              <a:latin typeface="Goudy Old Style" pitchFamily="18" charset="0"/>
              <a:cs typeface="Calibri"/>
            </a:endParaRPr>
          </a:p>
        </p:txBody>
      </p:sp>
      <p:sp>
        <p:nvSpPr>
          <p:cNvPr id="34" name="Down Arrow 33"/>
          <p:cNvSpPr/>
          <p:nvPr/>
        </p:nvSpPr>
        <p:spPr>
          <a:xfrm rot="10800000">
            <a:off x="2209801" y="1752600"/>
            <a:ext cx="914399" cy="3581400"/>
          </a:xfrm>
          <a:prstGeom prst="downArrow">
            <a:avLst>
              <a:gd name="adj1" fmla="val 50000"/>
              <a:gd name="adj2" fmla="val 873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1371600" y="1066800"/>
            <a:ext cx="2667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  <a:cs typeface="ＭＳ Ｐゴシック" charset="0"/>
              </a:defRPr>
            </a:lvl1pPr>
            <a:lvl2pPr marL="742950" indent="-28575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2pPr>
            <a:lvl3pPr marL="11430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3pPr>
            <a:lvl4pPr marL="16002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4pPr>
            <a:lvl5pPr marL="20574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latin typeface="Arial" charset="0"/>
              </a:rPr>
              <a:t>     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Goudy Old Style" pitchFamily="18" charset="0"/>
                <a:cs typeface="Calibri"/>
              </a:rPr>
              <a:t> </a:t>
            </a:r>
            <a:r>
              <a:rPr lang="en-US" sz="3600" b="1" dirty="0" err="1" smtClean="0">
                <a:solidFill>
                  <a:schemeClr val="bg1">
                    <a:lumMod val="95000"/>
                  </a:schemeClr>
                </a:solidFill>
                <a:latin typeface="Goudy Old Style" pitchFamily="18" charset="0"/>
                <a:cs typeface="Calibri"/>
              </a:rPr>
              <a:t>Ascensión</a:t>
            </a:r>
            <a:endParaRPr lang="en-US" sz="3600" b="1" dirty="0">
              <a:solidFill>
                <a:schemeClr val="bg1">
                  <a:lumMod val="95000"/>
                </a:schemeClr>
              </a:solidFill>
              <a:latin typeface="Goudy Old Style" pitchFamily="18" charset="0"/>
              <a:cs typeface="Calibri"/>
            </a:endParaRP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600" b="1" dirty="0" smtClean="0"/>
              <a:t>          </a:t>
            </a:r>
            <a:endParaRPr lang="en-US" sz="1600" b="1" dirty="0"/>
          </a:p>
        </p:txBody>
      </p:sp>
      <p:sp>
        <p:nvSpPr>
          <p:cNvPr id="44" name="Text Box 27"/>
          <p:cNvSpPr txBox="1">
            <a:spLocks noChangeArrowheads="1"/>
          </p:cNvSpPr>
          <p:nvPr/>
        </p:nvSpPr>
        <p:spPr bwMode="auto">
          <a:xfrm>
            <a:off x="3707904" y="1844824"/>
            <a:ext cx="2438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  <a:cs typeface="ＭＳ Ｐゴシック" charset="0"/>
              </a:defRPr>
            </a:lvl1pPr>
            <a:lvl2pPr marL="742950" indent="-28575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2pPr>
            <a:lvl3pPr marL="11430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3pPr>
            <a:lvl4pPr marL="16002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4pPr>
            <a:lvl5pPr marL="20574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3600" b="1" dirty="0" smtClean="0">
                <a:latin typeface="Calibri"/>
                <a:cs typeface="Calibri"/>
              </a:rPr>
              <a:t>“</a:t>
            </a:r>
            <a:r>
              <a:rPr lang="en-US" sz="3600" dirty="0" err="1" smtClean="0">
                <a:latin typeface="Goudy Old Style" pitchFamily="18" charset="0"/>
                <a:cs typeface="Calibri"/>
              </a:rPr>
              <a:t>Ya</a:t>
            </a:r>
            <a:r>
              <a:rPr lang="en-US" sz="3600" b="1" dirty="0" smtClean="0">
                <a:latin typeface="Calibri"/>
                <a:cs typeface="Calibri"/>
              </a:rPr>
              <a:t>"</a:t>
            </a:r>
            <a:endParaRPr lang="en-US" sz="3600" b="1" dirty="0">
              <a:latin typeface="Calibri"/>
              <a:cs typeface="Calibri"/>
            </a:endParaRPr>
          </a:p>
        </p:txBody>
      </p:sp>
      <p:sp>
        <p:nvSpPr>
          <p:cNvPr id="12295" name="TextBox 7"/>
          <p:cNvSpPr txBox="1">
            <a:spLocks noChangeArrowheads="1"/>
          </p:cNvSpPr>
          <p:nvPr/>
        </p:nvSpPr>
        <p:spPr bwMode="auto">
          <a:xfrm>
            <a:off x="6516216" y="1700808"/>
            <a:ext cx="297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  <a:cs typeface="ＭＳ Ｐゴシック" charset="0"/>
              </a:defRPr>
            </a:lvl1pPr>
            <a:lvl2pPr marL="742950" indent="-28575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2pPr>
            <a:lvl3pPr marL="11430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3pPr>
            <a:lvl4pPr marL="16002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4pPr>
            <a:lvl5pPr marL="20574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ln w="11430"/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oudy Old Style" pitchFamily="18" charset="0"/>
              </a:rPr>
              <a:t> </a:t>
            </a:r>
            <a:endParaRPr lang="en-US" sz="32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oudy Old Style" pitchFamily="18" charset="0"/>
              <a:cs typeface="Calibri"/>
            </a:endParaRPr>
          </a:p>
        </p:txBody>
      </p:sp>
      <p:pic>
        <p:nvPicPr>
          <p:cNvPr id="19" name="Picture 13" descr="MC900155368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6600"/>
            <a:ext cx="1935163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-76200" y="2691824"/>
            <a:ext cx="32080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  <a:cs typeface="ＭＳ Ｐゴシック" charset="0"/>
              </a:defRPr>
            </a:lvl1pPr>
            <a:lvl2pPr marL="742950" indent="-28575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2pPr>
            <a:lvl3pPr marL="11430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3pPr>
            <a:lvl4pPr marL="16002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4pPr>
            <a:lvl5pPr marL="20574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ln w="1143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2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oudy Old Style" pitchFamily="18" charset="0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01474" y="2667000"/>
            <a:ext cx="3558758" cy="6463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extrusionH="57150" prstMaterial="softEdge">
              <a:bevelT w="29210" h="16510" prst="angle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E2751D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libri"/>
                <a:cs typeface="Calibri"/>
              </a:rPr>
              <a:t>PREPARACIÓN</a:t>
            </a:r>
            <a:endParaRPr lang="en-US" sz="3600" b="1" dirty="0">
              <a:ln>
                <a:solidFill>
                  <a:schemeClr val="tx1"/>
                </a:solidFill>
                <a:prstDash val="solid"/>
              </a:ln>
              <a:solidFill>
                <a:srgbClr val="E2751D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0" y="-239018"/>
            <a:ext cx="9972600" cy="1077218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Goudy Old Style" pitchFamily="18" charset="0"/>
              </a:rPr>
              <a:t>VIVIENDO ENTRE EL “YA” Y EL “TODAVÍA NO” 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6156176" y="98072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8000" dirty="0" smtClean="0">
                <a:solidFill>
                  <a:srgbClr val="FFFF00"/>
                </a:solidFill>
                <a:latin typeface="Goudy Old Style" pitchFamily="18" charset="0"/>
              </a:rPr>
              <a:t> </a:t>
            </a:r>
            <a:r>
              <a:rPr lang="en-US" sz="2800" dirty="0" smtClean="0">
                <a:ln w="11430"/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Esperanza </a:t>
            </a:r>
            <a:r>
              <a:rPr lang="en-US" sz="2800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Futura</a:t>
            </a:r>
            <a:r>
              <a:rPr lang="en-US" sz="2800" dirty="0" smtClean="0">
                <a:ln w="11430"/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2800" dirty="0" smtClean="0">
              <a:solidFill>
                <a:srgbClr val="FFFF00"/>
              </a:solidFill>
              <a:latin typeface="Goudy Old Style" pitchFamily="18" charset="0"/>
              <a:cs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-1116632" y="16288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Gracia</a:t>
            </a:r>
            <a:r>
              <a:rPr lang="en-US" sz="2800" dirty="0" smtClean="0">
                <a:ln w="11430"/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Pasada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0204046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-28039"/>
            <a:ext cx="9144000" cy="1323439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Goudy Old Style" pitchFamily="18" charset="0"/>
              </a:rPr>
              <a:t>El </a:t>
            </a:r>
            <a:r>
              <a:rPr lang="en-US" sz="4000" b="1" dirty="0" err="1" smtClean="0">
                <a:solidFill>
                  <a:schemeClr val="bg1"/>
                </a:solidFill>
                <a:latin typeface="Goudy Old Style" pitchFamily="18" charset="0"/>
              </a:rPr>
              <a:t>Cumplimiento</a:t>
            </a:r>
            <a:r>
              <a:rPr lang="en-US" sz="4000" b="1" dirty="0" smtClean="0">
                <a:solidFill>
                  <a:schemeClr val="bg1"/>
                </a:solidFill>
                <a:latin typeface="Goudy Old Style" pitchFamily="18" charset="0"/>
              </a:rPr>
              <a:t> Total de la </a:t>
            </a:r>
            <a:r>
              <a:rPr lang="en-US" sz="4000" b="1" dirty="0" err="1" smtClean="0">
                <a:solidFill>
                  <a:schemeClr val="bg1"/>
                </a:solidFill>
                <a:latin typeface="Goudy Old Style" pitchFamily="18" charset="0"/>
              </a:rPr>
              <a:t>Obra</a:t>
            </a:r>
            <a:r>
              <a:rPr lang="en-US" sz="4000" b="1" dirty="0" smtClean="0">
                <a:solidFill>
                  <a:schemeClr val="bg1"/>
                </a:solidFill>
                <a:latin typeface="Goudy Old Style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Goudy Old Style" pitchFamily="18" charset="0"/>
              </a:rPr>
              <a:t>Redentora</a:t>
            </a:r>
            <a:r>
              <a:rPr lang="en-US" sz="4000" b="1" dirty="0" smtClean="0">
                <a:solidFill>
                  <a:schemeClr val="bg1"/>
                </a:solidFill>
                <a:latin typeface="Goudy Old Style" pitchFamily="18" charset="0"/>
              </a:rPr>
              <a:t> de Dios </a:t>
            </a:r>
            <a:r>
              <a:rPr lang="en-US" sz="4000" b="1" dirty="0" err="1" smtClean="0">
                <a:solidFill>
                  <a:schemeClr val="bg1"/>
                </a:solidFill>
                <a:latin typeface="Goudy Old Style" pitchFamily="18" charset="0"/>
              </a:rPr>
              <a:t>para</a:t>
            </a:r>
            <a:r>
              <a:rPr lang="en-US" sz="4000" b="1" dirty="0" smtClean="0">
                <a:solidFill>
                  <a:schemeClr val="bg1"/>
                </a:solidFill>
                <a:latin typeface="Goudy Old Style" pitchFamily="18" charset="0"/>
              </a:rPr>
              <a:t> el Cosmos </a:t>
            </a:r>
            <a:r>
              <a:rPr lang="en-US" sz="4000" b="1" dirty="0" err="1" smtClean="0">
                <a:solidFill>
                  <a:schemeClr val="bg1"/>
                </a:solidFill>
                <a:latin typeface="Goudy Old Style" pitchFamily="18" charset="0"/>
              </a:rPr>
              <a:t>Entero</a:t>
            </a:r>
            <a:endParaRPr lang="en-US" sz="4000" b="1" dirty="0">
              <a:solidFill>
                <a:schemeClr val="bg1"/>
              </a:solidFill>
              <a:latin typeface="Goudy Old Style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1828800" y="3717032"/>
            <a:ext cx="7315200" cy="1828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Goudy Old Style" pitchFamily="18" charset="0"/>
              </a:rPr>
              <a:t>PLENA VICTORIA/NO MÁS RESISTENCIA</a:t>
            </a:r>
          </a:p>
          <a:p>
            <a:pPr>
              <a:lnSpc>
                <a:spcPct val="70000"/>
              </a:lnSpc>
              <a:buClr>
                <a:schemeClr val="accent1">
                  <a:lumMod val="75000"/>
                </a:schemeClr>
              </a:buClr>
            </a:pPr>
            <a:r>
              <a:rPr lang="en-US" sz="2800" b="1" dirty="0" smtClean="0">
                <a:solidFill>
                  <a:srgbClr val="CD2215"/>
                </a:solidFill>
                <a:latin typeface="Goudy Old Style" pitchFamily="18" charset="0"/>
              </a:rPr>
              <a:t>TODO QUE ES MALO SERÁ ARREGLADO</a:t>
            </a:r>
            <a:endParaRPr lang="en-US" sz="2800" b="1" dirty="0">
              <a:solidFill>
                <a:srgbClr val="CD2215"/>
              </a:solidFill>
              <a:latin typeface="Goudy Old Style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b="1" dirty="0" smtClean="0">
                <a:solidFill>
                  <a:srgbClr val="CD2215"/>
                </a:solidFill>
                <a:latin typeface="Goudy Old Style" pitchFamily="18" charset="0"/>
              </a:rPr>
              <a:t>LAS BODAS DEL CORDERO:  </a:t>
            </a:r>
          </a:p>
          <a:p>
            <a:pPr>
              <a:buClr>
                <a:schemeClr val="accent1">
                  <a:lumMod val="75000"/>
                </a:schemeClr>
              </a:buClr>
              <a:buNone/>
            </a:pPr>
            <a:r>
              <a:rPr lang="en-US" sz="2800" b="1" dirty="0" smtClean="0">
                <a:solidFill>
                  <a:srgbClr val="CD2215"/>
                </a:solidFill>
                <a:latin typeface="Goudy Old Style" pitchFamily="18" charset="0"/>
              </a:rPr>
              <a:t>          ¡Cristo y Su </a:t>
            </a:r>
            <a:r>
              <a:rPr lang="en-US" sz="2800" b="1" dirty="0" err="1" smtClean="0">
                <a:solidFill>
                  <a:srgbClr val="CD2215"/>
                </a:solidFill>
                <a:latin typeface="Goudy Old Style" pitchFamily="18" charset="0"/>
              </a:rPr>
              <a:t>Novia</a:t>
            </a:r>
            <a:r>
              <a:rPr lang="en-US" sz="2800" b="1" dirty="0" smtClean="0">
                <a:solidFill>
                  <a:srgbClr val="CD2215"/>
                </a:solidFill>
                <a:latin typeface="Goudy Old Style" pitchFamily="18" charset="0"/>
              </a:rPr>
              <a:t>, la </a:t>
            </a:r>
            <a:r>
              <a:rPr lang="en-US" sz="2800" b="1" dirty="0" err="1" smtClean="0">
                <a:solidFill>
                  <a:srgbClr val="CD2215"/>
                </a:solidFill>
                <a:latin typeface="Goudy Old Style" pitchFamily="18" charset="0"/>
              </a:rPr>
              <a:t>Iglesia</a:t>
            </a:r>
            <a:r>
              <a:rPr lang="en-US" sz="2800" b="1" dirty="0" smtClean="0">
                <a:solidFill>
                  <a:srgbClr val="CD2215"/>
                </a:solidFill>
                <a:latin typeface="Goudy Old Style" pitchFamily="18" charset="0"/>
              </a:rPr>
              <a:t>!</a:t>
            </a:r>
          </a:p>
          <a:p>
            <a:pPr>
              <a:buClr>
                <a:schemeClr val="accent1">
                  <a:lumMod val="75000"/>
                </a:schemeClr>
              </a:buClr>
              <a:buNone/>
            </a:pPr>
            <a:r>
              <a:rPr lang="en-US" sz="2800" b="1" dirty="0" smtClean="0">
                <a:solidFill>
                  <a:srgbClr val="CD2215"/>
                </a:solidFill>
                <a:latin typeface="Goudy Old Style" pitchFamily="18" charset="0"/>
              </a:rPr>
              <a:t>                    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b="1" dirty="0">
              <a:solidFill>
                <a:srgbClr val="CD2215"/>
              </a:solidFill>
            </a:endParaRPr>
          </a:p>
          <a:p>
            <a:endParaRPr lang="en-US" dirty="0"/>
          </a:p>
        </p:txBody>
      </p:sp>
      <p:pic>
        <p:nvPicPr>
          <p:cNvPr id="8" name="Picture 8" descr="MC900026955[2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00600"/>
            <a:ext cx="1577280" cy="18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own Arrow 11"/>
          <p:cNvSpPr/>
          <p:nvPr/>
        </p:nvSpPr>
        <p:spPr>
          <a:xfrm>
            <a:off x="533400" y="1981200"/>
            <a:ext cx="1295400" cy="2743200"/>
          </a:xfrm>
          <a:prstGeom prst="downArrow">
            <a:avLst>
              <a:gd name="adj1" fmla="val 50000"/>
              <a:gd name="adj2" fmla="val 873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TextBox 51"/>
          <p:cNvSpPr txBox="1">
            <a:spLocks noChangeArrowheads="1"/>
          </p:cNvSpPr>
          <p:nvPr/>
        </p:nvSpPr>
        <p:spPr bwMode="auto">
          <a:xfrm>
            <a:off x="457200" y="1524000"/>
            <a:ext cx="1981200" cy="441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  <a:cs typeface="ＭＳ Ｐゴシック" charset="0"/>
              </a:defRPr>
            </a:lvl1pPr>
            <a:lvl2pPr marL="742950" indent="-28575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2pPr>
            <a:lvl3pPr marL="11430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3pPr>
            <a:lvl4pPr marL="16002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4pPr>
            <a:lvl5pPr marL="2057400" indent="-228600" algn="ctr">
              <a:lnSpc>
                <a:spcPct val="80000"/>
              </a:lnSpc>
              <a:spcBef>
                <a:spcPct val="20000"/>
              </a:spcBef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ＭＳ Ｐゴシック" charset="0"/>
                <a:ea typeface="ＭＳ Ｐゴシック" charset="0"/>
              </a:defRPr>
            </a:lvl9pPr>
          </a:lstStyle>
          <a:p>
            <a:pPr algn="l">
              <a:buFont typeface="Wingdings" charset="0"/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Goudy Old Style" pitchFamily="18" charset="0"/>
                <a:cs typeface="Calibri"/>
              </a:rPr>
              <a:t>2</a:t>
            </a:r>
            <a:r>
              <a:rPr lang="en-US" sz="2800" baseline="30000" dirty="0" smtClean="0">
                <a:solidFill>
                  <a:schemeClr val="bg1"/>
                </a:solidFill>
                <a:latin typeface="Goudy Old Style" pitchFamily="18" charset="0"/>
                <a:cs typeface="Calibri"/>
              </a:rPr>
              <a:t>ª </a:t>
            </a:r>
            <a:r>
              <a:rPr lang="en-US" sz="2800" dirty="0" smtClean="0">
                <a:solidFill>
                  <a:schemeClr val="bg1"/>
                </a:solidFill>
                <a:latin typeface="Goudy Old Style" pitchFamily="18" charset="0"/>
                <a:cs typeface="Calibri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Goudy Old Style" pitchFamily="18" charset="0"/>
                <a:cs typeface="Calibri"/>
              </a:rPr>
              <a:t>Venida</a:t>
            </a:r>
            <a:endParaRPr lang="en-US" sz="2800" b="1" dirty="0">
              <a:solidFill>
                <a:schemeClr val="bg1"/>
              </a:solidFill>
              <a:latin typeface="Goudy Old Style" pitchFamily="18" charset="0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95736" y="5733256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Calibri"/>
                <a:cs typeface="Calibri"/>
              </a:rPr>
              <a:t>POR FIN,  ¡EN CASA! </a:t>
            </a:r>
            <a:r>
              <a:rPr lang="en-US" sz="3200" b="1" dirty="0" smtClean="0">
                <a:solidFill>
                  <a:srgbClr val="FFFF00"/>
                </a:solidFill>
                <a:latin typeface="Calibri"/>
                <a:cs typeface="Calibri"/>
              </a:rPr>
              <a:t>—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Calibri"/>
                <a:cs typeface="Calibri"/>
              </a:rPr>
              <a:t>SHALOM</a:t>
            </a:r>
            <a:r>
              <a:rPr lang="en-US" sz="3200" dirty="0" smtClean="0">
                <a:latin typeface="Calibri"/>
                <a:cs typeface="Calibri"/>
              </a:rPr>
              <a:t> </a:t>
            </a:r>
            <a:endParaRPr lang="en-US" sz="3200" dirty="0"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0" y="1981200"/>
            <a:ext cx="6324600" cy="990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Goudy Old Style" pitchFamily="18" charset="0"/>
                <a:cs typeface="Calibri"/>
              </a:rPr>
              <a:t>¡</a:t>
            </a:r>
            <a:r>
              <a:rPr lang="en-US" sz="3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Goudy Old Style" pitchFamily="18" charset="0"/>
                <a:cs typeface="Calibri"/>
              </a:rPr>
              <a:t>PerfecciÓn</a:t>
            </a:r>
            <a:r>
              <a:rPr lang="en-US" sz="3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Goudy Old Style" pitchFamily="18" charset="0"/>
                <a:cs typeface="Calibri"/>
              </a:rPr>
              <a:t>!</a:t>
            </a:r>
            <a:endParaRPr lang="en-US" sz="36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Goudy Old Style" pitchFamily="18" charset="0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2563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0" y="466725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000" b="1">
                <a:solidFill>
                  <a:schemeClr val="bg1"/>
                </a:solidFill>
              </a:rPr>
              <a:t>El Propósito del ministerio de </a:t>
            </a:r>
          </a:p>
          <a:p>
            <a:r>
              <a:rPr lang="en-US" sz="5000" b="1">
                <a:solidFill>
                  <a:schemeClr val="bg1"/>
                </a:solidFill>
              </a:rPr>
              <a:t>consejería personal es insertar</a:t>
            </a:r>
          </a:p>
          <a:p>
            <a:r>
              <a:rPr lang="en-US" sz="5000" b="1">
                <a:solidFill>
                  <a:schemeClr val="bg1"/>
                </a:solidFill>
              </a:rPr>
              <a:t>la historia de la persona en </a:t>
            </a:r>
          </a:p>
          <a:p>
            <a:r>
              <a:rPr lang="en-US" sz="5000" b="1">
                <a:solidFill>
                  <a:schemeClr val="bg1"/>
                </a:solidFill>
              </a:rPr>
              <a:t>la historia más grande de la</a:t>
            </a:r>
          </a:p>
          <a:p>
            <a:r>
              <a:rPr lang="en-US" sz="5000" b="1">
                <a:solidFill>
                  <a:schemeClr val="bg1"/>
                </a:solidFill>
              </a:rPr>
              <a:t>Redención.</a:t>
            </a:r>
          </a:p>
          <a:p>
            <a:endParaRPr lang="en-US" sz="5000" b="1">
              <a:solidFill>
                <a:schemeClr val="bg1"/>
              </a:solidFill>
            </a:endParaRPr>
          </a:p>
          <a:p>
            <a:r>
              <a:rPr lang="en-US" sz="5000" b="1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24579" name="AutoShape 3"/>
          <p:cNvCxnSpPr>
            <a:cxnSpLocks noChangeShapeType="1"/>
          </p:cNvCxnSpPr>
          <p:nvPr/>
        </p:nvCxnSpPr>
        <p:spPr bwMode="auto">
          <a:xfrm>
            <a:off x="5668963" y="6515100"/>
            <a:ext cx="6635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5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973732" y="1247775"/>
            <a:ext cx="721242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En la </a:t>
            </a:r>
            <a:r>
              <a:rPr lang="en-US" sz="4800" b="1" dirty="0" err="1" smtClean="0">
                <a:solidFill>
                  <a:schemeClr val="bg1"/>
                </a:solidFill>
              </a:rPr>
              <a:t>cosejería</a:t>
            </a:r>
            <a:r>
              <a:rPr lang="en-US" sz="4800" b="1" dirty="0" smtClean="0">
                <a:solidFill>
                  <a:schemeClr val="bg1"/>
                </a:solidFill>
              </a:rPr>
              <a:t> o </a:t>
            </a:r>
            <a:r>
              <a:rPr lang="en-US" sz="4800" b="1" dirty="0" err="1" smtClean="0">
                <a:solidFill>
                  <a:schemeClr val="bg1"/>
                </a:solidFill>
              </a:rPr>
              <a:t>ministerio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4800" b="1" dirty="0" smtClean="0">
                <a:solidFill>
                  <a:schemeClr val="bg1"/>
                </a:solidFill>
              </a:rPr>
              <a:t>personal, la </a:t>
            </a:r>
            <a:r>
              <a:rPr lang="en-US" sz="4800" b="1" dirty="0" err="1">
                <a:solidFill>
                  <a:schemeClr val="bg1"/>
                </a:solidFill>
              </a:rPr>
              <a:t>gente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viene</a:t>
            </a:r>
            <a:endParaRPr lang="en-US" sz="4800" b="1" dirty="0">
              <a:solidFill>
                <a:schemeClr val="bg1"/>
              </a:solidFill>
            </a:endParaRPr>
          </a:p>
          <a:p>
            <a:r>
              <a:rPr lang="en-US" sz="4800" b="1" dirty="0" err="1">
                <a:solidFill>
                  <a:schemeClr val="bg1"/>
                </a:solidFill>
              </a:rPr>
              <a:t>buscando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explicación</a:t>
            </a:r>
            <a:r>
              <a:rPr lang="en-US" sz="4800" b="1" dirty="0">
                <a:solidFill>
                  <a:schemeClr val="bg1"/>
                </a:solidFill>
              </a:rPr>
              <a:t>,</a:t>
            </a:r>
          </a:p>
          <a:p>
            <a:r>
              <a:rPr lang="en-US" sz="4800" b="1" dirty="0" err="1">
                <a:solidFill>
                  <a:schemeClr val="bg1"/>
                </a:solidFill>
              </a:rPr>
              <a:t>cuando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más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profundamente</a:t>
            </a:r>
            <a:endParaRPr lang="en-US" sz="4800" b="1" dirty="0">
              <a:solidFill>
                <a:schemeClr val="bg1"/>
              </a:solidFill>
            </a:endParaRPr>
          </a:p>
          <a:p>
            <a:r>
              <a:rPr lang="en-US" sz="4800" b="1" dirty="0" err="1">
                <a:solidFill>
                  <a:schemeClr val="bg1"/>
                </a:solidFill>
              </a:rPr>
              <a:t>necesitan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imaginación</a:t>
            </a:r>
            <a:r>
              <a:rPr lang="en-US" sz="4800" b="1" dirty="0">
                <a:solidFill>
                  <a:schemeClr val="bg1"/>
                </a:solidFill>
              </a:rPr>
              <a:t>  </a:t>
            </a:r>
          </a:p>
          <a:p>
            <a:r>
              <a:rPr lang="en-US" sz="4800" b="1" dirty="0">
                <a:solidFill>
                  <a:schemeClr val="bg1"/>
                </a:solidFill>
              </a:rPr>
              <a:t> </a:t>
            </a:r>
          </a:p>
          <a:p>
            <a:endParaRPr lang="en-US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2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45"/>
          <p:cNvGrpSpPr>
            <a:grpSpLocks/>
          </p:cNvGrpSpPr>
          <p:nvPr/>
        </p:nvGrpSpPr>
        <p:grpSpPr bwMode="auto">
          <a:xfrm>
            <a:off x="0" y="190500"/>
            <a:ext cx="9144000" cy="7662863"/>
            <a:chOff x="0" y="120"/>
            <a:chExt cx="5760" cy="4827"/>
          </a:xfrm>
        </p:grpSpPr>
        <p:sp>
          <p:nvSpPr>
            <p:cNvPr id="26630" name="Text Box 1038"/>
            <p:cNvSpPr txBox="1">
              <a:spLocks noChangeArrowheads="1"/>
            </p:cNvSpPr>
            <p:nvPr/>
          </p:nvSpPr>
          <p:spPr bwMode="auto">
            <a:xfrm>
              <a:off x="0" y="120"/>
              <a:ext cx="5760" cy="4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400" b="1">
                  <a:solidFill>
                    <a:srgbClr val="FFFF00"/>
                  </a:solidFill>
                </a:rPr>
                <a:t>Implicaciones para la consejería</a:t>
              </a:r>
            </a:p>
            <a:p>
              <a:endParaRPr lang="en-US" sz="3200" b="1">
                <a:solidFill>
                  <a:srgbClr val="FFFF00"/>
                </a:solidFill>
              </a:endParaRPr>
            </a:p>
            <a:p>
              <a:r>
                <a:rPr lang="en-US" sz="3200" b="1">
                  <a:solidFill>
                    <a:srgbClr val="FFFF00"/>
                  </a:solidFill>
                </a:rPr>
                <a:t>•No ofrece a las personas un sistema de</a:t>
              </a:r>
            </a:p>
            <a:p>
              <a:r>
                <a:rPr lang="en-US" sz="3200" b="1">
                  <a:solidFill>
                    <a:srgbClr val="FFFF00"/>
                  </a:solidFill>
                </a:rPr>
                <a:t> redención,sino un Redentor.</a:t>
              </a:r>
            </a:p>
            <a:p>
              <a:r>
                <a:rPr lang="en-US" sz="3200" b="1">
                  <a:solidFill>
                    <a:srgbClr val="FFFF00"/>
                  </a:solidFill>
                </a:rPr>
                <a:t>•Casi todo lo que la Biblia dice acerca </a:t>
              </a:r>
            </a:p>
            <a:p>
              <a:r>
                <a:rPr lang="en-US" sz="3200" b="1">
                  <a:solidFill>
                    <a:srgbClr val="FFFF00"/>
                  </a:solidFill>
                </a:rPr>
                <a:t>del matrimonio no se encuentra en </a:t>
              </a:r>
            </a:p>
            <a:p>
              <a:r>
                <a:rPr lang="en-US" sz="3200" b="1">
                  <a:solidFill>
                    <a:srgbClr val="FFFF00"/>
                  </a:solidFill>
                </a:rPr>
                <a:t>los pasajes acerca del matrimonio</a:t>
              </a:r>
            </a:p>
            <a:p>
              <a:r>
                <a:rPr lang="en-US" sz="3200" b="1">
                  <a:solidFill>
                    <a:srgbClr val="FFFF00"/>
                  </a:solidFill>
                </a:rPr>
                <a:t>•El propósito de la consejería es ense</a:t>
              </a:r>
              <a:r>
                <a:rPr lang="es-CO" sz="3200" b="1">
                  <a:solidFill>
                    <a:srgbClr val="FFFF00"/>
                  </a:solidFill>
                </a:rPr>
                <a:t>ñar a</a:t>
              </a:r>
            </a:p>
            <a:p>
              <a:r>
                <a:rPr lang="es-CO" sz="3200" b="1">
                  <a:solidFill>
                    <a:srgbClr val="FFFF00"/>
                  </a:solidFill>
                </a:rPr>
                <a:t>las personas c</a:t>
              </a:r>
              <a:r>
                <a:rPr lang="en-US" sz="3200" b="1">
                  <a:solidFill>
                    <a:srgbClr val="FFFF00"/>
                  </a:solidFill>
                </a:rPr>
                <a:t>ómo vivir dentro de la trama </a:t>
              </a:r>
            </a:p>
            <a:p>
              <a:r>
                <a:rPr lang="en-US" sz="3200" b="1">
                  <a:solidFill>
                    <a:srgbClr val="FFFF00"/>
                  </a:solidFill>
                </a:rPr>
                <a:t>de la historia de Dios.</a:t>
              </a:r>
            </a:p>
            <a:p>
              <a:r>
                <a:rPr lang="en-US" sz="3200" b="1">
                  <a:solidFill>
                    <a:srgbClr val="FFFF00"/>
                  </a:solidFill>
                </a:rPr>
                <a:t>•No se nos ha dado una partitura exacta,</a:t>
              </a:r>
            </a:p>
            <a:p>
              <a:r>
                <a:rPr lang="en-US" sz="3200" b="1">
                  <a:solidFill>
                    <a:srgbClr val="FFFF00"/>
                  </a:solidFill>
                </a:rPr>
                <a:t>Estamos llamados a tocar Jazz.</a:t>
              </a:r>
            </a:p>
            <a:p>
              <a:endParaRPr lang="en-US" sz="3200" b="1">
                <a:solidFill>
                  <a:srgbClr val="FFFF00"/>
                </a:solidFill>
              </a:endParaRPr>
            </a:p>
            <a:p>
              <a:endParaRPr lang="en-US" sz="3200" b="1">
                <a:solidFill>
                  <a:srgbClr val="FFFF00"/>
                </a:solidFill>
              </a:endParaRPr>
            </a:p>
            <a:p>
              <a:endParaRPr lang="en-US" sz="3200" b="1">
                <a:solidFill>
                  <a:srgbClr val="FFFF00"/>
                </a:solidFill>
              </a:endParaRPr>
            </a:p>
          </p:txBody>
        </p:sp>
        <p:sp>
          <p:nvSpPr>
            <p:cNvPr id="26631" name="Text Box 1039"/>
            <p:cNvSpPr txBox="1">
              <a:spLocks noChangeArrowheads="1"/>
            </p:cNvSpPr>
            <p:nvPr/>
          </p:nvSpPr>
          <p:spPr bwMode="auto">
            <a:xfrm>
              <a:off x="288" y="1073"/>
              <a:ext cx="11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endParaRPr lang="es-CO" sz="3200" b="1">
                <a:solidFill>
                  <a:schemeClr val="bg1"/>
                </a:solidFill>
              </a:endParaRPr>
            </a:p>
          </p:txBody>
        </p:sp>
      </p:grpSp>
      <p:sp>
        <p:nvSpPr>
          <p:cNvPr id="20496" name="Text Box 1040"/>
          <p:cNvSpPr txBox="1">
            <a:spLocks noChangeArrowheads="1"/>
          </p:cNvSpPr>
          <p:nvPr/>
        </p:nvSpPr>
        <p:spPr bwMode="auto">
          <a:xfrm>
            <a:off x="482600" y="2913063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s-CO" sz="2800" b="1">
              <a:solidFill>
                <a:schemeClr val="bg1"/>
              </a:solidFill>
            </a:endParaRPr>
          </a:p>
        </p:txBody>
      </p:sp>
      <p:sp>
        <p:nvSpPr>
          <p:cNvPr id="20497" name="Text Box 1041"/>
          <p:cNvSpPr txBox="1">
            <a:spLocks noChangeArrowheads="1"/>
          </p:cNvSpPr>
          <p:nvPr/>
        </p:nvSpPr>
        <p:spPr bwMode="auto">
          <a:xfrm>
            <a:off x="514350" y="419100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s-CO" sz="2800" b="1">
              <a:solidFill>
                <a:schemeClr val="bg1"/>
              </a:solidFill>
            </a:endParaRPr>
          </a:p>
        </p:txBody>
      </p:sp>
      <p:sp>
        <p:nvSpPr>
          <p:cNvPr id="20498" name="Text Box 1042"/>
          <p:cNvSpPr txBox="1">
            <a:spLocks noChangeArrowheads="1"/>
          </p:cNvSpPr>
          <p:nvPr/>
        </p:nvSpPr>
        <p:spPr bwMode="auto">
          <a:xfrm>
            <a:off x="533400" y="55768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s-CO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6" grpId="0" autoUpdateAnimBg="0"/>
      <p:bldP spid="20497" grpId="0" autoUpdateAnimBg="0"/>
      <p:bldP spid="20498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-142875" y="428625"/>
            <a:ext cx="9286875" cy="2452688"/>
            <a:chOff x="-99" y="240"/>
            <a:chExt cx="5859" cy="1575"/>
          </a:xfrm>
        </p:grpSpPr>
        <p:sp>
          <p:nvSpPr>
            <p:cNvPr id="27654" name="Text Box 6"/>
            <p:cNvSpPr txBox="1">
              <a:spLocks noChangeArrowheads="1"/>
            </p:cNvSpPr>
            <p:nvPr/>
          </p:nvSpPr>
          <p:spPr bwMode="auto">
            <a:xfrm>
              <a:off x="-99" y="1488"/>
              <a:ext cx="574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</a:rPr>
                <a:t>1. ¿ Cuál es el problema de esta persona? (La minihistória)</a:t>
              </a:r>
            </a:p>
          </p:txBody>
        </p:sp>
        <p:sp>
          <p:nvSpPr>
            <p:cNvPr id="27655" name="Text Box 7"/>
            <p:cNvSpPr txBox="1">
              <a:spLocks noChangeArrowheads="1"/>
            </p:cNvSpPr>
            <p:nvPr/>
          </p:nvSpPr>
          <p:spPr bwMode="auto">
            <a:xfrm>
              <a:off x="0" y="240"/>
              <a:ext cx="5760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5400" b="1">
                  <a:solidFill>
                    <a:srgbClr val="FFFF00"/>
                  </a:solidFill>
                </a:rPr>
                <a:t>Dos preguntas de diagnóstico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0" y="3335338"/>
            <a:ext cx="9144000" cy="3711575"/>
            <a:chOff x="0" y="2101"/>
            <a:chExt cx="5760" cy="2338"/>
          </a:xfrm>
        </p:grpSpPr>
        <p:sp>
          <p:nvSpPr>
            <p:cNvPr id="27652" name="Text Box 8"/>
            <p:cNvSpPr txBox="1">
              <a:spLocks noChangeArrowheads="1"/>
            </p:cNvSpPr>
            <p:nvPr/>
          </p:nvSpPr>
          <p:spPr bwMode="auto">
            <a:xfrm>
              <a:off x="235" y="2101"/>
              <a:ext cx="4770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 algn="l"/>
              <a:r>
                <a:rPr lang="en-US" sz="2800" b="1">
                  <a:solidFill>
                    <a:schemeClr val="bg1"/>
                  </a:solidFill>
                </a:rPr>
                <a:t>2. En el medio del problema, </a:t>
              </a:r>
              <a:r>
                <a:rPr lang="es-CO" sz="2800" b="1">
                  <a:solidFill>
                    <a:schemeClr val="bg1"/>
                  </a:solidFill>
                </a:rPr>
                <a:t>¿</a:t>
              </a:r>
              <a:r>
                <a:rPr lang="en-US" sz="2800" b="1">
                  <a:solidFill>
                    <a:schemeClr val="bg1"/>
                  </a:solidFill>
                </a:rPr>
                <a:t>entiende la persona  </a:t>
              </a:r>
            </a:p>
            <a:p>
              <a:pPr marL="457200" indent="-457200" algn="l"/>
              <a:r>
                <a:rPr lang="en-US" sz="2800" b="1">
                  <a:solidFill>
                    <a:schemeClr val="bg1"/>
                  </a:solidFill>
                </a:rPr>
                <a:t>    como vivir dentro del contexto del problema?</a:t>
              </a:r>
            </a:p>
          </p:txBody>
        </p:sp>
        <p:sp>
          <p:nvSpPr>
            <p:cNvPr id="27653" name="Text Box 12"/>
            <p:cNvSpPr txBox="1">
              <a:spLocks noChangeArrowheads="1"/>
            </p:cNvSpPr>
            <p:nvPr/>
          </p:nvSpPr>
          <p:spPr bwMode="auto">
            <a:xfrm>
              <a:off x="0" y="3024"/>
              <a:ext cx="5760" cy="1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i="1">
                  <a:solidFill>
                    <a:schemeClr val="bg1"/>
                  </a:solidFill>
                </a:rPr>
                <a:t>Nuestra  meta es más profunda que solucionar el</a:t>
              </a:r>
            </a:p>
            <a:p>
              <a:r>
                <a:rPr lang="en-US" sz="2800" b="1" i="1">
                  <a:solidFill>
                    <a:schemeClr val="bg1"/>
                  </a:solidFill>
                </a:rPr>
                <a:t>problema;  nuestra meta es ense</a:t>
              </a:r>
              <a:r>
                <a:rPr lang="es-CO" sz="2800" b="1" i="1">
                  <a:solidFill>
                    <a:schemeClr val="bg1"/>
                  </a:solidFill>
                </a:rPr>
                <a:t>ñar a las personas a vivir con una mentalidad  centrada en</a:t>
              </a:r>
            </a:p>
            <a:p>
              <a:r>
                <a:rPr lang="es-CO" sz="2800" b="1" i="1">
                  <a:solidFill>
                    <a:schemeClr val="bg1"/>
                  </a:solidFill>
                </a:rPr>
                <a:t> LA HISTORIA DE DIOS</a:t>
              </a:r>
              <a:endParaRPr lang="en-US" sz="2800" b="1" i="1">
                <a:solidFill>
                  <a:schemeClr val="bg1"/>
                </a:solidFill>
              </a:endParaRPr>
            </a:p>
            <a:p>
              <a:endParaRPr lang="en-US" sz="2800" b="1" i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-1981200" y="1046163"/>
            <a:ext cx="184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s-ES" sz="5400">
              <a:solidFill>
                <a:srgbClr val="6A006A"/>
              </a:solidFill>
            </a:endParaRP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2286000" y="3200400"/>
            <a:ext cx="43742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99CCFF"/>
                </a:solidFill>
              </a:rPr>
              <a:t> </a:t>
            </a:r>
            <a:r>
              <a:rPr lang="en-US" sz="3200" dirty="0">
                <a:solidFill>
                  <a:srgbClr val="99CCFF"/>
                </a:solidFill>
              </a:rPr>
              <a:t>¿</a:t>
            </a:r>
            <a:r>
              <a:rPr lang="en-US" sz="3200" dirty="0" err="1">
                <a:solidFill>
                  <a:srgbClr val="99CCFF"/>
                </a:solidFill>
              </a:rPr>
              <a:t>Qué</a:t>
            </a:r>
            <a:r>
              <a:rPr lang="en-US" sz="3200" dirty="0">
                <a:solidFill>
                  <a:srgbClr val="99CCFF"/>
                </a:solidFill>
              </a:rPr>
              <a:t> </a:t>
            </a:r>
            <a:r>
              <a:rPr lang="en-US" sz="3200" dirty="0" err="1">
                <a:solidFill>
                  <a:srgbClr val="99CCFF"/>
                </a:solidFill>
              </a:rPr>
              <a:t>tipo</a:t>
            </a:r>
            <a:r>
              <a:rPr lang="en-US" sz="3200" dirty="0">
                <a:solidFill>
                  <a:srgbClr val="99CCFF"/>
                </a:solidFill>
              </a:rPr>
              <a:t> de </a:t>
            </a:r>
            <a:r>
              <a:rPr lang="en-US" sz="3200" dirty="0" err="1">
                <a:solidFill>
                  <a:srgbClr val="99CCFF"/>
                </a:solidFill>
              </a:rPr>
              <a:t>cambio</a:t>
            </a:r>
            <a:r>
              <a:rPr lang="en-US" sz="3200" dirty="0">
                <a:solidFill>
                  <a:srgbClr val="99CCFF"/>
                </a:solidFill>
              </a:rPr>
              <a:t>?</a:t>
            </a:r>
          </a:p>
          <a:p>
            <a:pPr algn="l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99CCFF"/>
                </a:solidFill>
              </a:rPr>
              <a:t> ¿</a:t>
            </a:r>
            <a:r>
              <a:rPr lang="en-US" sz="3200" dirty="0" err="1">
                <a:solidFill>
                  <a:srgbClr val="99CCFF"/>
                </a:solidFill>
              </a:rPr>
              <a:t>Cómo</a:t>
            </a:r>
            <a:r>
              <a:rPr lang="en-US" sz="3200" dirty="0">
                <a:solidFill>
                  <a:srgbClr val="99CCFF"/>
                </a:solidFill>
              </a:rPr>
              <a:t> </a:t>
            </a:r>
            <a:r>
              <a:rPr lang="en-US" sz="3200" dirty="0" err="1">
                <a:solidFill>
                  <a:srgbClr val="99CCFF"/>
                </a:solidFill>
              </a:rPr>
              <a:t>sucede</a:t>
            </a:r>
            <a:r>
              <a:rPr lang="en-US" sz="3200" dirty="0">
                <a:solidFill>
                  <a:srgbClr val="99CCFF"/>
                </a:solidFill>
              </a:rPr>
              <a:t>?</a:t>
            </a:r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677863" y="157163"/>
            <a:ext cx="78486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Esto</a:t>
            </a:r>
            <a:r>
              <a:rPr lang="en-US" sz="5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 </a:t>
            </a:r>
            <a:r>
              <a:rPr lang="en-US" sz="5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significa</a:t>
            </a:r>
            <a:r>
              <a:rPr lang="en-US" sz="5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 </a:t>
            </a:r>
            <a:r>
              <a:rPr lang="en-US" sz="5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que</a:t>
            </a:r>
            <a:r>
              <a:rPr lang="en-US" sz="5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 la </a:t>
            </a:r>
            <a:r>
              <a:rPr lang="en-US" sz="5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gente</a:t>
            </a:r>
            <a:r>
              <a:rPr lang="en-US" sz="5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 </a:t>
            </a:r>
            <a:r>
              <a:rPr lang="en-US" sz="5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tiene</a:t>
            </a:r>
            <a:r>
              <a:rPr lang="en-US" sz="5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 </a:t>
            </a:r>
            <a:r>
              <a:rPr lang="en-US" sz="5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que</a:t>
            </a:r>
            <a:r>
              <a:rPr lang="en-US" sz="5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:</a:t>
            </a:r>
          </a:p>
        </p:txBody>
      </p:sp>
      <p:sp>
        <p:nvSpPr>
          <p:cNvPr id="5125" name="Text Box 27"/>
          <p:cNvSpPr txBox="1">
            <a:spLocks noChangeArrowheads="1"/>
          </p:cNvSpPr>
          <p:nvPr/>
        </p:nvSpPr>
        <p:spPr bwMode="auto">
          <a:xfrm>
            <a:off x="284163" y="2057400"/>
            <a:ext cx="74183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Wingdings" pitchFamily="2" charset="2"/>
              <a:buChar char="Ä"/>
            </a:pPr>
            <a:r>
              <a:rPr lang="en-US" sz="3600" b="0">
                <a:solidFill>
                  <a:schemeClr val="bg1"/>
                </a:solidFill>
              </a:rPr>
              <a:t>Entender el trabajo del reino de Dios </a:t>
            </a:r>
          </a:p>
          <a:p>
            <a:pPr algn="l">
              <a:buFont typeface="Wingdings" pitchFamily="2" charset="2"/>
              <a:buNone/>
            </a:pPr>
            <a:r>
              <a:rPr lang="en-US" sz="3600" b="0">
                <a:solidFill>
                  <a:schemeClr val="bg1"/>
                </a:solidFill>
              </a:rPr>
              <a:t>       del cambio   (Marcos 1:14, 15)</a:t>
            </a:r>
          </a:p>
        </p:txBody>
      </p:sp>
      <p:sp>
        <p:nvSpPr>
          <p:cNvPr id="5126" name="Text Box 28"/>
          <p:cNvSpPr txBox="1">
            <a:spLocks noChangeArrowheads="1"/>
          </p:cNvSpPr>
          <p:nvPr/>
        </p:nvSpPr>
        <p:spPr bwMode="auto">
          <a:xfrm>
            <a:off x="457200" y="4419600"/>
            <a:ext cx="80772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Ä"/>
            </a:pPr>
            <a:r>
              <a:rPr lang="en-US" sz="3600" b="0">
                <a:solidFill>
                  <a:schemeClr val="bg1"/>
                </a:solidFill>
              </a:rPr>
              <a:t>Acceptar el paradigma de Dios,   </a:t>
            </a:r>
          </a:p>
          <a:p>
            <a:pPr algn="l">
              <a:buFont typeface="Wingdings" pitchFamily="2" charset="2"/>
              <a:buNone/>
            </a:pPr>
            <a:r>
              <a:rPr lang="en-US" sz="3600" b="0">
                <a:solidFill>
                  <a:schemeClr val="bg1"/>
                </a:solidFill>
              </a:rPr>
              <a:t>         “</a:t>
            </a:r>
            <a:r>
              <a:rPr lang="es-ES_tradnl" sz="3600" b="0">
                <a:solidFill>
                  <a:schemeClr val="bg1"/>
                </a:solidFill>
              </a:rPr>
              <a:t>involucramiento</a:t>
            </a:r>
            <a:r>
              <a:rPr lang="en-US" sz="3600" b="0">
                <a:solidFill>
                  <a:schemeClr val="bg1"/>
                </a:solidFill>
              </a:rPr>
              <a:t> total,”</a:t>
            </a:r>
          </a:p>
          <a:p>
            <a:pPr algn="l">
              <a:buFont typeface="Wingdings" pitchFamily="2" charset="2"/>
              <a:buNone/>
            </a:pPr>
            <a:r>
              <a:rPr lang="en-US" sz="3600" b="0">
                <a:solidFill>
                  <a:schemeClr val="bg1"/>
                </a:solidFill>
              </a:rPr>
              <a:t>       para el ministerio personal. </a:t>
            </a:r>
          </a:p>
          <a:p>
            <a:pPr algn="l"/>
            <a:r>
              <a:rPr lang="en-US" sz="3600" b="0">
                <a:solidFill>
                  <a:schemeClr val="bg1"/>
                </a:solidFill>
              </a:rPr>
              <a:t>		(Efésios 4:16) </a:t>
            </a:r>
            <a:endParaRPr lang="en-US" sz="36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3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6363"/>
            <a:ext cx="7772400" cy="1189037"/>
          </a:xfrm>
        </p:spPr>
        <p:txBody>
          <a:bodyPr/>
          <a:lstStyle/>
          <a:p>
            <a:r>
              <a:rPr lang="en-US" sz="7200" smtClean="0">
                <a:solidFill>
                  <a:srgbClr val="99CCFF"/>
                </a:solidFill>
                <a:latin typeface="Goudy Old Style" charset="0"/>
                <a:ea typeface="ＭＳ Ｐゴシック" pitchFamily="34" charset="-128"/>
              </a:rPr>
              <a:t>Capítulo 2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667000"/>
            <a:ext cx="6400800" cy="1752600"/>
          </a:xfrm>
        </p:spPr>
        <p:txBody>
          <a:bodyPr/>
          <a:lstStyle/>
          <a:p>
            <a:r>
              <a:rPr lang="en-US" sz="6600" smtClean="0">
                <a:solidFill>
                  <a:schemeClr val="bg1"/>
                </a:solidFill>
                <a:latin typeface="Goudy Old Style" charset="0"/>
                <a:ea typeface="ＭＳ Ｐゴシック" pitchFamily="34" charset="-128"/>
              </a:rPr>
              <a:t>En la manos del</a:t>
            </a:r>
          </a:p>
          <a:p>
            <a:r>
              <a:rPr lang="en-US" sz="6600" smtClean="0">
                <a:solidFill>
                  <a:schemeClr val="bg1"/>
                </a:solidFill>
                <a:latin typeface="Goudy Old Style" charset="0"/>
                <a:ea typeface="ＭＳ Ｐゴシック" pitchFamily="34" charset="-128"/>
              </a:rPr>
              <a:t>Redentor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428625"/>
            <a:ext cx="7772400" cy="928688"/>
          </a:xfrm>
        </p:spPr>
        <p:txBody>
          <a:bodyPr/>
          <a:lstStyle/>
          <a:p>
            <a:r>
              <a:rPr lang="en-US" smtClean="0">
                <a:solidFill>
                  <a:srgbClr val="99CCFF"/>
                </a:solidFill>
                <a:latin typeface="Goudy Old Style" charset="0"/>
                <a:ea typeface="ＭＳ Ｐゴシック" pitchFamily="34" charset="-128"/>
              </a:rPr>
              <a:t>Punto Central del Capítulo 2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500188"/>
            <a:ext cx="7162800" cy="4062412"/>
          </a:xfrm>
        </p:spPr>
        <p:txBody>
          <a:bodyPr/>
          <a:lstStyle/>
          <a:p>
            <a:r>
              <a:rPr lang="en-US" sz="5900" i="1" smtClean="0">
                <a:solidFill>
                  <a:schemeClr val="bg1"/>
                </a:solidFill>
                <a:latin typeface="Goudy Old Style" charset="0"/>
                <a:ea typeface="ＭＳ Ｐゴシック" pitchFamily="34" charset="-128"/>
              </a:rPr>
              <a:t>Dios usa gente ordinaria para hacer cosas extraordinarias en las vidas de los demás.</a:t>
            </a:r>
            <a:endParaRPr lang="en-US" sz="6300" baseline="30000" smtClean="0">
              <a:solidFill>
                <a:schemeClr val="bg1"/>
              </a:solidFill>
              <a:latin typeface="Goudy Old Style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95400"/>
            <a:ext cx="8458200" cy="4359275"/>
          </a:xfrm>
        </p:spPr>
        <p:txBody>
          <a:bodyPr/>
          <a:lstStyle/>
          <a:p>
            <a:r>
              <a:rPr lang="en-US" sz="7000" smtClean="0">
                <a:solidFill>
                  <a:schemeClr val="bg1"/>
                </a:solidFill>
                <a:latin typeface="Goudy Old Style" charset="0"/>
                <a:ea typeface="ＭＳ Ｐゴシック" pitchFamily="34" charset="-128"/>
              </a:rPr>
              <a:t>Dios transforma la vida de las personas, mientras estas llevan Su Palabra a otros.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867400"/>
            <a:ext cx="6400800" cy="1447800"/>
          </a:xfrm>
        </p:spPr>
        <p:txBody>
          <a:bodyPr/>
          <a:lstStyle/>
          <a:p>
            <a:endParaRPr lang="es-ES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j01562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0913" y="1943100"/>
            <a:ext cx="2120900" cy="328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544513" y="1830388"/>
            <a:ext cx="2627312" cy="3121025"/>
          </a:xfrm>
          <a:prstGeom prst="rect">
            <a:avLst/>
          </a:prstGeom>
          <a:gradFill rotWithShape="1">
            <a:gsLst>
              <a:gs pos="0">
                <a:srgbClr val="003366"/>
              </a:gs>
              <a:gs pos="100000">
                <a:srgbClr val="003366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6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Palabra</a:t>
            </a:r>
            <a:endParaRPr lang="en-US" sz="6600" b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  <a:p>
            <a:pPr>
              <a:defRPr/>
            </a:pPr>
            <a:r>
              <a:rPr lang="en-US" sz="6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de</a:t>
            </a:r>
          </a:p>
          <a:p>
            <a:pPr>
              <a:defRPr/>
            </a:pPr>
            <a:r>
              <a:rPr lang="en-US" sz="6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Cristo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5937250" y="1849438"/>
            <a:ext cx="2724150" cy="3121025"/>
          </a:xfrm>
          <a:prstGeom prst="rect">
            <a:avLst/>
          </a:prstGeom>
          <a:gradFill rotWithShape="1">
            <a:gsLst>
              <a:gs pos="0">
                <a:srgbClr val="003366"/>
              </a:gs>
              <a:gs pos="100000">
                <a:srgbClr val="003366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6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Cuerpo</a:t>
            </a:r>
            <a:endParaRPr lang="en-US" sz="6600" b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  <a:p>
            <a:pPr>
              <a:defRPr/>
            </a:pPr>
            <a:r>
              <a:rPr lang="en-US" sz="6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De </a:t>
            </a:r>
          </a:p>
          <a:p>
            <a:pPr>
              <a:defRPr/>
            </a:pPr>
            <a:r>
              <a:rPr lang="en-US" sz="6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Cristo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381000" y="5257800"/>
            <a:ext cx="2835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600" b="0">
                <a:solidFill>
                  <a:srgbClr val="99CCFF"/>
                </a:solidFill>
              </a:rPr>
              <a:t>Isaías 55:10-13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5264150" y="5257800"/>
            <a:ext cx="28940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600" b="0">
                <a:solidFill>
                  <a:srgbClr val="99CCFF"/>
                </a:solidFill>
              </a:rPr>
              <a:t>Efésios 4:11-16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381000" y="228600"/>
            <a:ext cx="86137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Los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Medios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 de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Transformación</a:t>
            </a:r>
            <a:endParaRPr lang="en-US" sz="4800" b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animBg="1" autoUpdateAnimBg="0"/>
      <p:bldP spid="59396" grpId="0" animBg="1" autoUpdateAnimBg="0"/>
      <p:bldP spid="59397" grpId="0" autoUpdateAnimBg="0"/>
      <p:bldP spid="59398" grpId="0" autoUpdateAnimBg="0"/>
      <p:bldP spid="59399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Oval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ellipse">
            <a:avLst/>
          </a:prstGeom>
          <a:gradFill rotWithShape="1">
            <a:gsLst>
              <a:gs pos="0">
                <a:srgbClr val="00182F"/>
              </a:gs>
              <a:gs pos="50000">
                <a:srgbClr val="003366"/>
              </a:gs>
              <a:gs pos="100000">
                <a:srgbClr val="00182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 sz="2400">
              <a:solidFill>
                <a:schemeClr val="tx1"/>
              </a:solidFill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409700" y="762000"/>
            <a:ext cx="6324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>
                <a:solidFill>
                  <a:srgbClr val="99CCFF"/>
                </a:solidFill>
              </a:rPr>
              <a:t>Capítulo 3</a:t>
            </a:r>
            <a:endParaRPr lang="en-US" sz="4800">
              <a:solidFill>
                <a:srgbClr val="99CCFF"/>
              </a:solidFill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2663825" y="2486025"/>
            <a:ext cx="38671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 b="0" i="1">
                <a:solidFill>
                  <a:schemeClr val="bg1"/>
                </a:solidFill>
              </a:rPr>
              <a:t>¿Realmente</a:t>
            </a:r>
          </a:p>
          <a:p>
            <a:r>
              <a:rPr lang="en-US" sz="6600" b="0" i="1">
                <a:solidFill>
                  <a:schemeClr val="bg1"/>
                </a:solidFill>
              </a:rPr>
              <a:t> necesitamos</a:t>
            </a:r>
          </a:p>
          <a:p>
            <a:r>
              <a:rPr lang="en-US" sz="6600" b="0" i="1">
                <a:solidFill>
                  <a:schemeClr val="bg1"/>
                </a:solidFill>
              </a:rPr>
              <a:t>ayuda?</a:t>
            </a:r>
          </a:p>
          <a:p>
            <a:endParaRPr lang="en-US" sz="2000" b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nimBg="1"/>
      <p:bldP spid="56323" grpId="0" autoUpdateAnimBg="0"/>
      <p:bldP spid="56324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193800" y="228600"/>
            <a:ext cx="7204075" cy="5791200"/>
            <a:chOff x="752" y="144"/>
            <a:chExt cx="4538" cy="3648"/>
          </a:xfrm>
        </p:grpSpPr>
        <p:pic>
          <p:nvPicPr>
            <p:cNvPr id="28675" name="Picture 5" descr="Window"/>
            <p:cNvPicPr>
              <a:picLocks noChangeAspect="1" noChangeArrowheads="1"/>
            </p:cNvPicPr>
            <p:nvPr/>
          </p:nvPicPr>
          <p:blipFill>
            <a:blip r:embed="rId3"/>
            <a:srcRect l="13750" t="2060" r="16113" b="3175"/>
            <a:stretch>
              <a:fillRect/>
            </a:stretch>
          </p:blipFill>
          <p:spPr bwMode="auto">
            <a:xfrm>
              <a:off x="2064" y="1584"/>
              <a:ext cx="1632" cy="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76" name="Text Box 6"/>
            <p:cNvSpPr txBox="1">
              <a:spLocks noChangeArrowheads="1"/>
            </p:cNvSpPr>
            <p:nvPr/>
          </p:nvSpPr>
          <p:spPr bwMode="auto">
            <a:xfrm>
              <a:off x="752" y="144"/>
              <a:ext cx="4538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</a:rPr>
                <a:t>Tres Ventanas en el Mundo </a:t>
              </a:r>
            </a:p>
            <a:p>
              <a:r>
                <a:rPr lang="en-US" sz="4800" b="1">
                  <a:solidFill>
                    <a:schemeClr val="bg1"/>
                  </a:solidFill>
                </a:rPr>
                <a:t>del Ministerio Personal</a:t>
              </a: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04800" y="685800"/>
            <a:ext cx="8129588" cy="5486400"/>
            <a:chOff x="192" y="432"/>
            <a:chExt cx="5121" cy="3456"/>
          </a:xfrm>
        </p:grpSpPr>
        <p:pic>
          <p:nvPicPr>
            <p:cNvPr id="29699" name="Picture 4" descr="Window"/>
            <p:cNvPicPr>
              <a:picLocks noChangeAspect="1" noChangeArrowheads="1"/>
            </p:cNvPicPr>
            <p:nvPr/>
          </p:nvPicPr>
          <p:blipFill>
            <a:blip r:embed="rId3"/>
            <a:srcRect l="13750" t="2060" r="16113" b="3175"/>
            <a:stretch>
              <a:fillRect/>
            </a:stretch>
          </p:blipFill>
          <p:spPr bwMode="auto">
            <a:xfrm>
              <a:off x="192" y="432"/>
              <a:ext cx="1632" cy="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0" name="Text Box 5"/>
            <p:cNvSpPr txBox="1">
              <a:spLocks noChangeArrowheads="1"/>
            </p:cNvSpPr>
            <p:nvPr/>
          </p:nvSpPr>
          <p:spPr bwMode="auto">
            <a:xfrm>
              <a:off x="2059" y="960"/>
              <a:ext cx="3254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200" b="1">
                  <a:solidFill>
                    <a:srgbClr val="FFFF00"/>
                  </a:solidFill>
                </a:rPr>
                <a:t> CREACI</a:t>
              </a:r>
              <a:r>
                <a:rPr lang="en-US" sz="7200" b="1">
                  <a:solidFill>
                    <a:srgbClr val="FFFF00"/>
                  </a:solidFill>
                  <a:cs typeface="Arial" charset="0"/>
                </a:rPr>
                <a:t>Ó</a:t>
              </a:r>
              <a:r>
                <a:rPr lang="en-US" sz="7200" b="1">
                  <a:solidFill>
                    <a:srgbClr val="FFFF00"/>
                  </a:solidFill>
                </a:rPr>
                <a:t>N</a:t>
              </a:r>
            </a:p>
          </p:txBody>
        </p:sp>
        <p:sp>
          <p:nvSpPr>
            <p:cNvPr id="29701" name="Text Box 6"/>
            <p:cNvSpPr txBox="1">
              <a:spLocks noChangeArrowheads="1"/>
            </p:cNvSpPr>
            <p:nvPr/>
          </p:nvSpPr>
          <p:spPr bwMode="auto">
            <a:xfrm>
              <a:off x="2907" y="1632"/>
              <a:ext cx="1667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b="1">
                  <a:solidFill>
                    <a:srgbClr val="FFFF00"/>
                  </a:solidFill>
                </a:rPr>
                <a:t>(Génesis 1)</a:t>
              </a:r>
            </a:p>
          </p:txBody>
        </p:sp>
        <p:sp>
          <p:nvSpPr>
            <p:cNvPr id="29702" name="Text Box 7"/>
            <p:cNvSpPr txBox="1">
              <a:spLocks noChangeArrowheads="1"/>
            </p:cNvSpPr>
            <p:nvPr/>
          </p:nvSpPr>
          <p:spPr bwMode="auto">
            <a:xfrm>
              <a:off x="974" y="3408"/>
              <a:ext cx="390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</a:rPr>
                <a:t>Toda la Vida es </a:t>
              </a:r>
              <a:r>
                <a:rPr lang="es-DO" sz="4400" b="1">
                  <a:solidFill>
                    <a:schemeClr val="bg1"/>
                  </a:solidFill>
                </a:rPr>
                <a:t>Consejería</a:t>
              </a: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90563" y="381000"/>
            <a:ext cx="8453437" cy="5391150"/>
            <a:chOff x="138" y="115"/>
            <a:chExt cx="4646" cy="3444"/>
          </a:xfrm>
        </p:grpSpPr>
        <p:sp>
          <p:nvSpPr>
            <p:cNvPr id="30725" name="Text Box 2"/>
            <p:cNvSpPr txBox="1">
              <a:spLocks noChangeArrowheads="1"/>
            </p:cNvSpPr>
            <p:nvPr/>
          </p:nvSpPr>
          <p:spPr bwMode="auto">
            <a:xfrm>
              <a:off x="1496" y="115"/>
              <a:ext cx="3288" cy="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endParaRPr lang="es-DO" sz="7200" b="1">
                <a:solidFill>
                  <a:schemeClr val="bg1"/>
                </a:solidFill>
              </a:endParaRPr>
            </a:p>
          </p:txBody>
        </p:sp>
        <p:sp>
          <p:nvSpPr>
            <p:cNvPr id="30726" name="Text Box 3"/>
            <p:cNvSpPr txBox="1">
              <a:spLocks noChangeArrowheads="1"/>
            </p:cNvSpPr>
            <p:nvPr/>
          </p:nvSpPr>
          <p:spPr bwMode="auto">
            <a:xfrm>
              <a:off x="138" y="1305"/>
              <a:ext cx="4268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buFont typeface="Wingdings" pitchFamily="2" charset="2"/>
                <a:buChar char="Ø"/>
              </a:pPr>
              <a:r>
                <a:rPr lang="en-US" sz="4800" b="1">
                  <a:solidFill>
                    <a:srgbClr val="FFFF00"/>
                  </a:solidFill>
                </a:rPr>
                <a:t>Receptores de revelaci</a:t>
              </a:r>
              <a:r>
                <a:rPr lang="en-US" sz="4800" b="1">
                  <a:solidFill>
                    <a:srgbClr val="FFFF00"/>
                  </a:solidFill>
                  <a:cs typeface="Arial" charset="0"/>
                </a:rPr>
                <a:t>ón</a:t>
              </a:r>
              <a:endParaRPr lang="en-US" sz="4800" b="1">
                <a:solidFill>
                  <a:srgbClr val="FFFF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727" name="Text Box 4"/>
            <p:cNvSpPr txBox="1">
              <a:spLocks noChangeArrowheads="1"/>
            </p:cNvSpPr>
            <p:nvPr/>
          </p:nvSpPr>
          <p:spPr bwMode="auto">
            <a:xfrm>
              <a:off x="545" y="2121"/>
              <a:ext cx="2137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en-US" sz="4800" b="1">
                  <a:solidFill>
                    <a:srgbClr val="FFFF00"/>
                  </a:solidFill>
                </a:rPr>
                <a:t>Intérpretes</a:t>
              </a:r>
            </a:p>
          </p:txBody>
        </p:sp>
        <p:sp>
          <p:nvSpPr>
            <p:cNvPr id="30728" name="Text Box 5"/>
            <p:cNvSpPr txBox="1">
              <a:spLocks noChangeArrowheads="1"/>
            </p:cNvSpPr>
            <p:nvPr/>
          </p:nvSpPr>
          <p:spPr bwMode="auto">
            <a:xfrm>
              <a:off x="606" y="3033"/>
              <a:ext cx="2230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en-US" sz="4800" b="1">
                  <a:solidFill>
                    <a:srgbClr val="FFFF00"/>
                  </a:solidFill>
                </a:rPr>
                <a:t>Adoradores</a:t>
              </a:r>
            </a:p>
          </p:txBody>
        </p:sp>
      </p:grpSp>
      <p:sp>
        <p:nvSpPr>
          <p:cNvPr id="30723" name="Text Box 7"/>
          <p:cNvSpPr txBox="1">
            <a:spLocks noChangeArrowheads="1"/>
          </p:cNvSpPr>
          <p:nvPr/>
        </p:nvSpPr>
        <p:spPr bwMode="auto">
          <a:xfrm>
            <a:off x="2346325" y="303213"/>
            <a:ext cx="1768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DO" sz="6600" b="1">
              <a:solidFill>
                <a:srgbClr val="FFFF00"/>
              </a:solidFill>
            </a:endParaRPr>
          </a:p>
        </p:txBody>
      </p:sp>
      <p:sp>
        <p:nvSpPr>
          <p:cNvPr id="30724" name="Text Box 8"/>
          <p:cNvSpPr txBox="1">
            <a:spLocks noChangeArrowheads="1"/>
          </p:cNvSpPr>
          <p:nvPr/>
        </p:nvSpPr>
        <p:spPr bwMode="auto">
          <a:xfrm>
            <a:off x="1270000" y="303213"/>
            <a:ext cx="477996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DO" sz="6600" b="1">
                <a:solidFill>
                  <a:srgbClr val="FFFF00"/>
                </a:solidFill>
              </a:rPr>
              <a:t>Personas son</a:t>
            </a:r>
            <a:r>
              <a:rPr lang="es-DO" sz="6000" b="1">
                <a:solidFill>
                  <a:srgbClr val="FFFF00"/>
                </a:solidFill>
              </a:rPr>
              <a:t>: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04800" y="1295400"/>
            <a:ext cx="7800975" cy="4953000"/>
            <a:chOff x="192" y="816"/>
            <a:chExt cx="4914" cy="3120"/>
          </a:xfrm>
        </p:grpSpPr>
        <p:pic>
          <p:nvPicPr>
            <p:cNvPr id="31747" name="Picture 3" descr="Window"/>
            <p:cNvPicPr>
              <a:picLocks noChangeAspect="1" noChangeArrowheads="1"/>
            </p:cNvPicPr>
            <p:nvPr/>
          </p:nvPicPr>
          <p:blipFill>
            <a:blip r:embed="rId3"/>
            <a:srcRect l="13750" t="2060" r="16113" b="3175"/>
            <a:stretch>
              <a:fillRect/>
            </a:stretch>
          </p:blipFill>
          <p:spPr bwMode="auto">
            <a:xfrm>
              <a:off x="192" y="816"/>
              <a:ext cx="1632" cy="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48" name="Text Box 4"/>
            <p:cNvSpPr txBox="1">
              <a:spLocks noChangeArrowheads="1"/>
            </p:cNvSpPr>
            <p:nvPr/>
          </p:nvSpPr>
          <p:spPr bwMode="auto">
            <a:xfrm>
              <a:off x="2487" y="1346"/>
              <a:ext cx="1461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200" b="1">
                  <a:solidFill>
                    <a:srgbClr val="FFFF00"/>
                  </a:solidFill>
                </a:rPr>
                <a:t>Caída</a:t>
              </a:r>
            </a:p>
          </p:txBody>
        </p:sp>
        <p:sp>
          <p:nvSpPr>
            <p:cNvPr id="31749" name="Text Box 5"/>
            <p:cNvSpPr txBox="1">
              <a:spLocks noChangeArrowheads="1"/>
            </p:cNvSpPr>
            <p:nvPr/>
          </p:nvSpPr>
          <p:spPr bwMode="auto">
            <a:xfrm>
              <a:off x="2413" y="2016"/>
              <a:ext cx="1667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b="1">
                  <a:solidFill>
                    <a:srgbClr val="FFFF00"/>
                  </a:solidFill>
                </a:rPr>
                <a:t>(Génesis 3)</a:t>
              </a:r>
            </a:p>
          </p:txBody>
        </p:sp>
        <p:sp>
          <p:nvSpPr>
            <p:cNvPr id="31750" name="Text Box 6"/>
            <p:cNvSpPr txBox="1">
              <a:spLocks noChangeArrowheads="1"/>
            </p:cNvSpPr>
            <p:nvPr/>
          </p:nvSpPr>
          <p:spPr bwMode="auto">
            <a:xfrm>
              <a:off x="679" y="3456"/>
              <a:ext cx="4427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</a:rPr>
                <a:t>La Entrada de Otro Consejero</a:t>
              </a: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1295400"/>
            <a:ext cx="8775700" cy="5294313"/>
            <a:chOff x="0" y="816"/>
            <a:chExt cx="5528" cy="3335"/>
          </a:xfrm>
        </p:grpSpPr>
        <p:pic>
          <p:nvPicPr>
            <p:cNvPr id="32771" name="Picture 3" descr="Window"/>
            <p:cNvPicPr>
              <a:picLocks noChangeAspect="1" noChangeArrowheads="1"/>
            </p:cNvPicPr>
            <p:nvPr/>
          </p:nvPicPr>
          <p:blipFill>
            <a:blip r:embed="rId3"/>
            <a:srcRect l="13750" t="2060" r="16113" b="3175"/>
            <a:stretch>
              <a:fillRect/>
            </a:stretch>
          </p:blipFill>
          <p:spPr bwMode="auto">
            <a:xfrm>
              <a:off x="192" y="816"/>
              <a:ext cx="1632" cy="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2" name="Text Box 4"/>
            <p:cNvSpPr txBox="1">
              <a:spLocks noChangeArrowheads="1"/>
            </p:cNvSpPr>
            <p:nvPr/>
          </p:nvSpPr>
          <p:spPr bwMode="auto">
            <a:xfrm>
              <a:off x="2024" y="1361"/>
              <a:ext cx="3445" cy="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0" b="1">
                  <a:solidFill>
                    <a:srgbClr val="FFFF00"/>
                  </a:solidFill>
                </a:rPr>
                <a:t>REDENCIÓN</a:t>
              </a:r>
            </a:p>
          </p:txBody>
        </p:sp>
        <p:sp>
          <p:nvSpPr>
            <p:cNvPr id="32773" name="Text Box 5"/>
            <p:cNvSpPr txBox="1">
              <a:spLocks noChangeArrowheads="1"/>
            </p:cNvSpPr>
            <p:nvPr/>
          </p:nvSpPr>
          <p:spPr bwMode="auto">
            <a:xfrm>
              <a:off x="2315" y="2016"/>
              <a:ext cx="2791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b="1">
                  <a:solidFill>
                    <a:srgbClr val="FFFF00"/>
                  </a:solidFill>
                </a:rPr>
                <a:t>(Hebreos 3:12—13)</a:t>
              </a:r>
            </a:p>
          </p:txBody>
        </p:sp>
        <p:sp>
          <p:nvSpPr>
            <p:cNvPr id="32774" name="Text Box 6"/>
            <p:cNvSpPr txBox="1">
              <a:spLocks noChangeArrowheads="1"/>
            </p:cNvSpPr>
            <p:nvPr/>
          </p:nvSpPr>
          <p:spPr bwMode="auto">
            <a:xfrm>
              <a:off x="0" y="3240"/>
              <a:ext cx="5528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</a:rPr>
                <a:t>La Realidad de la Ceguera Espiritual</a:t>
              </a: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819400" y="2819400"/>
            <a:ext cx="184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 sz="5400">
              <a:solidFill>
                <a:schemeClr val="bg1"/>
              </a:solidFill>
            </a:endParaRPr>
          </a:p>
        </p:txBody>
      </p:sp>
      <p:sp>
        <p:nvSpPr>
          <p:cNvPr id="6147" name="Oval 11"/>
          <p:cNvSpPr>
            <a:spLocks noChangeArrowheads="1"/>
          </p:cNvSpPr>
          <p:nvPr/>
        </p:nvSpPr>
        <p:spPr bwMode="auto">
          <a:xfrm>
            <a:off x="457200" y="838200"/>
            <a:ext cx="8382000" cy="4648200"/>
          </a:xfrm>
          <a:prstGeom prst="ellipse">
            <a:avLst/>
          </a:prstGeom>
          <a:gradFill rotWithShape="0">
            <a:gsLst>
              <a:gs pos="0">
                <a:srgbClr val="003366"/>
              </a:gs>
              <a:gs pos="50000">
                <a:srgbClr val="00182F"/>
              </a:gs>
              <a:gs pos="100000">
                <a:srgbClr val="00336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5400">
                <a:solidFill>
                  <a:schemeClr val="bg1"/>
                </a:solidFill>
              </a:rPr>
              <a:t>¿CÓMO SE ENTIENDE </a:t>
            </a:r>
          </a:p>
          <a:p>
            <a:r>
              <a:rPr lang="en-US" sz="5400">
                <a:solidFill>
                  <a:schemeClr val="bg1"/>
                </a:solidFill>
              </a:rPr>
              <a:t>ESTO PRACTICAMENTE?</a:t>
            </a:r>
            <a:endParaRPr lang="en-US" sz="5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1797050" y="1957388"/>
            <a:ext cx="5519738" cy="4359275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0">
                <a:solidFill>
                  <a:schemeClr val="bg1"/>
                </a:solidFill>
              </a:rPr>
              <a:t>En virtud de la Creación, </a:t>
            </a:r>
          </a:p>
          <a:p>
            <a:r>
              <a:rPr lang="en-US" sz="4000" b="0">
                <a:solidFill>
                  <a:schemeClr val="bg1"/>
                </a:solidFill>
              </a:rPr>
              <a:t>la Caída, y Redención </a:t>
            </a:r>
          </a:p>
          <a:p>
            <a:r>
              <a:rPr lang="en-US" sz="4000" b="0">
                <a:solidFill>
                  <a:schemeClr val="bg1"/>
                </a:solidFill>
              </a:rPr>
              <a:t>todo el mundo necesita</a:t>
            </a:r>
          </a:p>
          <a:p>
            <a:r>
              <a:rPr lang="en-US" sz="4000" b="0">
                <a:solidFill>
                  <a:schemeClr val="bg1"/>
                </a:solidFill>
              </a:rPr>
              <a:t>ayuda,  </a:t>
            </a:r>
          </a:p>
          <a:p>
            <a:r>
              <a:rPr lang="en-US" sz="4000" b="0">
                <a:solidFill>
                  <a:schemeClr val="bg1"/>
                </a:solidFill>
              </a:rPr>
              <a:t>y nosotros somos llamados</a:t>
            </a:r>
          </a:p>
          <a:p>
            <a:r>
              <a:rPr lang="en-US" sz="4000" b="0">
                <a:solidFill>
                  <a:schemeClr val="bg1"/>
                </a:solidFill>
              </a:rPr>
              <a:t> a ser ayudadores.  </a:t>
            </a:r>
          </a:p>
          <a:p>
            <a:r>
              <a:rPr lang="en-US" sz="4000" b="0">
                <a:solidFill>
                  <a:schemeClr val="bg1"/>
                </a:solidFill>
              </a:rPr>
              <a:t>¡Esto es inevitable!</a:t>
            </a:r>
          </a:p>
        </p:txBody>
      </p:sp>
      <p:sp>
        <p:nvSpPr>
          <p:cNvPr id="30723" name="Text Box 8"/>
          <p:cNvSpPr txBox="1">
            <a:spLocks noChangeArrowheads="1"/>
          </p:cNvSpPr>
          <p:nvPr/>
        </p:nvSpPr>
        <p:spPr bwMode="auto">
          <a:xfrm>
            <a:off x="368300" y="609600"/>
            <a:ext cx="8439150" cy="830263"/>
          </a:xfrm>
          <a:prstGeom prst="rect">
            <a:avLst/>
          </a:prstGeom>
          <a:noFill/>
          <a:ln w="57150" cmpd="thickThin">
            <a:solidFill>
              <a:srgbClr val="99CC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99CCFF"/>
                </a:solidFill>
              </a:rPr>
              <a:t>Punto Central del Capítulo 3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 animBg="1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4800" y="2438400"/>
            <a:ext cx="9426575" cy="4225925"/>
            <a:chOff x="240" y="2065"/>
            <a:chExt cx="5266" cy="2354"/>
          </a:xfrm>
        </p:grpSpPr>
        <p:sp>
          <p:nvSpPr>
            <p:cNvPr id="31750" name="Text Box 3"/>
            <p:cNvSpPr txBox="1">
              <a:spLocks noChangeArrowheads="1"/>
            </p:cNvSpPr>
            <p:nvPr/>
          </p:nvSpPr>
          <p:spPr bwMode="auto">
            <a:xfrm>
              <a:off x="240" y="2065"/>
              <a:ext cx="5266" cy="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3200">
                  <a:solidFill>
                    <a:srgbClr val="99CCFF"/>
                  </a:solidFill>
                </a:rPr>
                <a:t>Génesis 1:26-28:</a:t>
              </a:r>
              <a:endParaRPr lang="en-US" sz="3200" b="0">
                <a:solidFill>
                  <a:srgbClr val="F9F2EB"/>
                </a:solidFill>
              </a:endParaRPr>
            </a:p>
            <a:p>
              <a:pPr algn="l"/>
              <a:r>
                <a:rPr lang="en-US" sz="3200" b="0">
                  <a:solidFill>
                    <a:schemeClr val="bg1"/>
                  </a:solidFill>
                </a:rPr>
                <a:t>	Somos necesitados en virtúd de la </a:t>
              </a:r>
            </a:p>
            <a:p>
              <a:pPr algn="l"/>
              <a:r>
                <a:rPr lang="en-US" sz="3200" b="0">
                  <a:solidFill>
                    <a:schemeClr val="bg1"/>
                  </a:solidFill>
                </a:rPr>
                <a:t>         Creación  </a:t>
              </a:r>
            </a:p>
          </p:txBody>
        </p:sp>
        <p:sp>
          <p:nvSpPr>
            <p:cNvPr id="31751" name="Text Box 4"/>
            <p:cNvSpPr txBox="1">
              <a:spLocks noChangeArrowheads="1"/>
            </p:cNvSpPr>
            <p:nvPr/>
          </p:nvSpPr>
          <p:spPr bwMode="auto">
            <a:xfrm>
              <a:off x="240" y="2833"/>
              <a:ext cx="4198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3200">
                  <a:solidFill>
                    <a:srgbClr val="99CCFF"/>
                  </a:solidFill>
                </a:rPr>
                <a:t>Génesis 3:1-7:</a:t>
              </a:r>
              <a:r>
                <a:rPr lang="en-US" sz="3200" b="0">
                  <a:solidFill>
                    <a:srgbClr val="F9F2EB"/>
                  </a:solidFill>
                </a:rPr>
                <a:t> </a:t>
              </a:r>
            </a:p>
            <a:p>
              <a:pPr algn="l"/>
              <a:r>
                <a:rPr lang="en-US" sz="3200" b="0">
                  <a:solidFill>
                    <a:srgbClr val="FCF4CC"/>
                  </a:solidFill>
                </a:rPr>
                <a:t>	</a:t>
              </a:r>
              <a:r>
                <a:rPr lang="en-US" sz="3200" b="0">
                  <a:solidFill>
                    <a:schemeClr val="bg1"/>
                  </a:solidFill>
                </a:rPr>
                <a:t>Somos necesitados en virtúd de la </a:t>
              </a:r>
            </a:p>
            <a:p>
              <a:pPr algn="l"/>
              <a:r>
                <a:rPr lang="en-US" sz="3200" b="0">
                  <a:solidFill>
                    <a:schemeClr val="bg1"/>
                  </a:solidFill>
                </a:rPr>
                <a:t>         Caída</a:t>
              </a:r>
            </a:p>
          </p:txBody>
        </p:sp>
        <p:sp>
          <p:nvSpPr>
            <p:cNvPr id="31752" name="Text Box 5"/>
            <p:cNvSpPr txBox="1">
              <a:spLocks noChangeArrowheads="1"/>
            </p:cNvSpPr>
            <p:nvPr/>
          </p:nvSpPr>
          <p:spPr bwMode="auto">
            <a:xfrm>
              <a:off x="265" y="3553"/>
              <a:ext cx="4675" cy="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3200">
                  <a:solidFill>
                    <a:srgbClr val="99CCFF"/>
                  </a:solidFill>
                </a:rPr>
                <a:t>Hebreos 3:12-13:</a:t>
              </a:r>
              <a:r>
                <a:rPr lang="en-US" sz="3200" b="0">
                  <a:solidFill>
                    <a:srgbClr val="F9F2EB"/>
                  </a:solidFill>
                </a:rPr>
                <a:t> </a:t>
              </a:r>
            </a:p>
            <a:p>
              <a:pPr algn="l"/>
              <a:r>
                <a:rPr lang="en-US" sz="3200" b="0">
                  <a:solidFill>
                    <a:srgbClr val="FCF4CC"/>
                  </a:solidFill>
                </a:rPr>
                <a:t>	</a:t>
              </a:r>
              <a:r>
                <a:rPr lang="en-US" sz="3200" b="0">
                  <a:solidFill>
                    <a:schemeClr val="bg1"/>
                  </a:solidFill>
                </a:rPr>
                <a:t>Somos necesitados en virtúd de la    </a:t>
              </a:r>
            </a:p>
            <a:p>
              <a:pPr algn="l"/>
              <a:r>
                <a:rPr lang="en-US" sz="3200" b="0">
                  <a:solidFill>
                    <a:schemeClr val="bg1"/>
                  </a:solidFill>
                </a:rPr>
                <a:t>         Redención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219200" y="381000"/>
            <a:ext cx="6691313" cy="2667000"/>
            <a:chOff x="777" y="306"/>
            <a:chExt cx="4215" cy="1680"/>
          </a:xfrm>
        </p:grpSpPr>
        <p:sp>
          <p:nvSpPr>
            <p:cNvPr id="31748" name="AutoShape 7"/>
            <p:cNvSpPr>
              <a:spLocks noChangeArrowheads="1"/>
            </p:cNvSpPr>
            <p:nvPr/>
          </p:nvSpPr>
          <p:spPr bwMode="auto">
            <a:xfrm>
              <a:off x="816" y="306"/>
              <a:ext cx="4176" cy="1680"/>
            </a:xfrm>
            <a:prstGeom prst="wave">
              <a:avLst>
                <a:gd name="adj1" fmla="val 13005"/>
                <a:gd name="adj2" fmla="val 0"/>
              </a:avLst>
            </a:prstGeom>
            <a:gradFill rotWithShape="1">
              <a:gsLst>
                <a:gs pos="0">
                  <a:srgbClr val="00182F"/>
                </a:gs>
                <a:gs pos="50000">
                  <a:srgbClr val="003366"/>
                </a:gs>
                <a:gs pos="100000">
                  <a:srgbClr val="00182F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lstStyle/>
            <a:p>
              <a:endParaRPr lang="es-ES" sz="2000">
                <a:solidFill>
                  <a:schemeClr val="tx1"/>
                </a:solidFill>
              </a:endParaRPr>
            </a:p>
          </p:txBody>
        </p:sp>
        <p:sp>
          <p:nvSpPr>
            <p:cNvPr id="31749" name="Text Box 8"/>
            <p:cNvSpPr txBox="1">
              <a:spLocks noChangeArrowheads="1"/>
            </p:cNvSpPr>
            <p:nvPr/>
          </p:nvSpPr>
          <p:spPr bwMode="auto">
            <a:xfrm>
              <a:off x="777" y="676"/>
              <a:ext cx="3321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7200" i="1">
                  <a:solidFill>
                    <a:schemeClr val="bg1"/>
                  </a:solidFill>
                </a:rPr>
                <a:t>Pasajes Críticos</a:t>
              </a: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8" name="Oval 10"/>
          <p:cNvSpPr>
            <a:spLocks noChangeArrowheads="1"/>
          </p:cNvSpPr>
          <p:nvPr/>
        </p:nvSpPr>
        <p:spPr bwMode="auto">
          <a:xfrm>
            <a:off x="0" y="152400"/>
            <a:ext cx="9144000" cy="6705600"/>
          </a:xfrm>
          <a:prstGeom prst="ellipse">
            <a:avLst/>
          </a:prstGeom>
          <a:gradFill rotWithShape="1">
            <a:gsLst>
              <a:gs pos="0">
                <a:srgbClr val="00182F"/>
              </a:gs>
              <a:gs pos="50000">
                <a:srgbClr val="003366"/>
              </a:gs>
              <a:gs pos="100000">
                <a:srgbClr val="00182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 sz="2400">
              <a:solidFill>
                <a:schemeClr val="tx1"/>
              </a:solidFill>
            </a:endParaRPr>
          </a:p>
        </p:txBody>
      </p:sp>
      <p:sp>
        <p:nvSpPr>
          <p:cNvPr id="32771" name="Text Box 12"/>
          <p:cNvSpPr txBox="1">
            <a:spLocks noChangeArrowheads="1"/>
          </p:cNvSpPr>
          <p:nvPr/>
        </p:nvSpPr>
        <p:spPr bwMode="auto">
          <a:xfrm>
            <a:off x="1273175" y="914400"/>
            <a:ext cx="688498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200">
                <a:solidFill>
                  <a:schemeClr val="bg1"/>
                </a:solidFill>
              </a:rPr>
              <a:t>La Gran Pregunta</a:t>
            </a:r>
          </a:p>
        </p:txBody>
      </p:sp>
      <p:sp>
        <p:nvSpPr>
          <p:cNvPr id="32772" name="Text Box 13"/>
          <p:cNvSpPr txBox="1">
            <a:spLocks noChangeArrowheads="1"/>
          </p:cNvSpPr>
          <p:nvPr/>
        </p:nvSpPr>
        <p:spPr bwMode="auto">
          <a:xfrm>
            <a:off x="1436688" y="4876800"/>
            <a:ext cx="645953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¿Por qué necesitas ayuda?</a:t>
            </a:r>
          </a:p>
        </p:txBody>
      </p:sp>
      <p:sp>
        <p:nvSpPr>
          <p:cNvPr id="32773" name="Text Box 15"/>
          <p:cNvSpPr txBox="1">
            <a:spLocks noChangeArrowheads="1"/>
          </p:cNvSpPr>
          <p:nvPr/>
        </p:nvSpPr>
        <p:spPr bwMode="auto">
          <a:xfrm>
            <a:off x="3902075" y="1143000"/>
            <a:ext cx="1449388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0">
                <a:solidFill>
                  <a:srgbClr val="99CCFF"/>
                </a:solidFill>
              </a:rPr>
              <a:t>?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026"/>
          <p:cNvSpPr txBox="1">
            <a:spLocks noChangeArrowheads="1"/>
          </p:cNvSpPr>
          <p:nvPr/>
        </p:nvSpPr>
        <p:spPr bwMode="auto">
          <a:xfrm>
            <a:off x="0" y="109538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0">
                <a:solidFill>
                  <a:schemeClr val="bg1"/>
                </a:solidFill>
              </a:rPr>
              <a:t>Tres preguntas que surgen </a:t>
            </a:r>
          </a:p>
          <a:p>
            <a:r>
              <a:rPr lang="en-US" sz="4800" b="0">
                <a:solidFill>
                  <a:schemeClr val="bg1"/>
                </a:solidFill>
              </a:rPr>
              <a:t>dentro del contexto del</a:t>
            </a:r>
          </a:p>
          <a:p>
            <a:r>
              <a:rPr lang="en-US" sz="4800" b="0">
                <a:solidFill>
                  <a:schemeClr val="bg1"/>
                </a:solidFill>
              </a:rPr>
              <a:t>ministerio:</a:t>
            </a:r>
          </a:p>
        </p:txBody>
      </p:sp>
      <p:sp>
        <p:nvSpPr>
          <p:cNvPr id="61443" name="Text Box 1027"/>
          <p:cNvSpPr txBox="1">
            <a:spLocks noChangeArrowheads="1"/>
          </p:cNvSpPr>
          <p:nvPr/>
        </p:nvSpPr>
        <p:spPr bwMode="auto">
          <a:xfrm>
            <a:off x="685800" y="2133600"/>
            <a:ext cx="71215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3600" b="0">
                <a:solidFill>
                  <a:srgbClr val="99CCFF"/>
                </a:solidFill>
              </a:rPr>
              <a:t>¿Por qué hace la gente lo que hace?</a:t>
            </a:r>
            <a:r>
              <a:rPr lang="en-US" sz="3600" b="0">
                <a:solidFill>
                  <a:srgbClr val="3399FF"/>
                </a:solidFill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3600" b="0">
                <a:solidFill>
                  <a:schemeClr val="bg1"/>
                </a:solidFill>
              </a:rPr>
              <a:t>(Capítulo 4)</a:t>
            </a:r>
          </a:p>
        </p:txBody>
      </p:sp>
      <p:sp>
        <p:nvSpPr>
          <p:cNvPr id="61444" name="Text Box 1028"/>
          <p:cNvSpPr txBox="1">
            <a:spLocks noChangeArrowheads="1"/>
          </p:cNvSpPr>
          <p:nvPr/>
        </p:nvSpPr>
        <p:spPr bwMode="auto">
          <a:xfrm>
            <a:off x="228600" y="3571875"/>
            <a:ext cx="80279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3600" b="0" dirty="0">
                <a:solidFill>
                  <a:srgbClr val="99CCFF"/>
                </a:solidFill>
              </a:rPr>
              <a:t>¿</a:t>
            </a:r>
            <a:r>
              <a:rPr lang="en-US" sz="3600" b="0" dirty="0" err="1">
                <a:solidFill>
                  <a:srgbClr val="99CCFF"/>
                </a:solidFill>
              </a:rPr>
              <a:t>Cómo</a:t>
            </a:r>
            <a:r>
              <a:rPr lang="en-US" sz="3600" b="0" dirty="0">
                <a:solidFill>
                  <a:srgbClr val="99CCFF"/>
                </a:solidFill>
              </a:rPr>
              <a:t> </a:t>
            </a:r>
            <a:r>
              <a:rPr lang="en-US" sz="3600" b="0" dirty="0" err="1">
                <a:solidFill>
                  <a:srgbClr val="99CCFF"/>
                </a:solidFill>
              </a:rPr>
              <a:t>sucede</a:t>
            </a:r>
            <a:r>
              <a:rPr lang="en-US" sz="3600" b="0" dirty="0">
                <a:solidFill>
                  <a:srgbClr val="99CCFF"/>
                </a:solidFill>
              </a:rPr>
              <a:t> el </a:t>
            </a:r>
            <a:r>
              <a:rPr lang="en-US" sz="3600" b="0" dirty="0" err="1">
                <a:solidFill>
                  <a:srgbClr val="99CCFF"/>
                </a:solidFill>
              </a:rPr>
              <a:t>cambio</a:t>
            </a:r>
            <a:r>
              <a:rPr lang="en-US" sz="3600" b="0" dirty="0">
                <a:solidFill>
                  <a:srgbClr val="99CCFF"/>
                </a:solidFill>
              </a:rPr>
              <a:t> </a:t>
            </a:r>
            <a:r>
              <a:rPr lang="en-US" sz="3600" b="0" dirty="0" err="1">
                <a:solidFill>
                  <a:srgbClr val="99CCFF"/>
                </a:solidFill>
              </a:rPr>
              <a:t>duradero</a:t>
            </a:r>
            <a:r>
              <a:rPr lang="en-US" sz="3600" b="0" dirty="0">
                <a:solidFill>
                  <a:srgbClr val="99CCFF"/>
                </a:solidFill>
              </a:rPr>
              <a:t>?</a:t>
            </a:r>
            <a:r>
              <a:rPr lang="en-US" sz="3600" b="0" dirty="0">
                <a:solidFill>
                  <a:srgbClr val="3399FF"/>
                </a:solidFill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3600" b="0" dirty="0">
                <a:solidFill>
                  <a:schemeClr val="bg1"/>
                </a:solidFill>
              </a:rPr>
              <a:t>(</a:t>
            </a:r>
            <a:r>
              <a:rPr lang="en-US" sz="3600" b="0" dirty="0" err="1">
                <a:solidFill>
                  <a:schemeClr val="bg1"/>
                </a:solidFill>
              </a:rPr>
              <a:t>Capítulo</a:t>
            </a:r>
            <a:r>
              <a:rPr lang="en-US" sz="3600" b="0" dirty="0">
                <a:solidFill>
                  <a:schemeClr val="bg1"/>
                </a:solidFill>
              </a:rPr>
              <a:t> 5)</a:t>
            </a:r>
          </a:p>
        </p:txBody>
      </p:sp>
      <p:sp>
        <p:nvSpPr>
          <p:cNvPr id="61445" name="Text Box 1029"/>
          <p:cNvSpPr txBox="1">
            <a:spLocks noChangeArrowheads="1"/>
          </p:cNvSpPr>
          <p:nvPr/>
        </p:nvSpPr>
        <p:spPr bwMode="auto">
          <a:xfrm>
            <a:off x="0" y="4857750"/>
            <a:ext cx="871696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3600" b="0">
                <a:solidFill>
                  <a:srgbClr val="99CCFF"/>
                </a:solidFill>
              </a:rPr>
              <a:t>¿Cómo puedo ser un instrumento de cambio en la vida de otra persona?</a:t>
            </a:r>
            <a:r>
              <a:rPr lang="en-US" sz="3600" b="0">
                <a:solidFill>
                  <a:srgbClr val="6A006A"/>
                </a:solidFill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3600" b="0">
                <a:solidFill>
                  <a:schemeClr val="bg1"/>
                </a:solidFill>
              </a:rPr>
              <a:t>(Capítulos 6-12)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utoUpdateAnimBg="0"/>
      <p:bldP spid="61443" grpId="0" autoUpdateAnimBg="0"/>
      <p:bldP spid="61444" grpId="0" autoUpdateAnimBg="0"/>
      <p:bldP spid="61445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Oval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ellipse">
            <a:avLst/>
          </a:prstGeom>
          <a:gradFill rotWithShape="1">
            <a:gsLst>
              <a:gs pos="0">
                <a:srgbClr val="00182F"/>
              </a:gs>
              <a:gs pos="50000">
                <a:srgbClr val="003366"/>
              </a:gs>
              <a:gs pos="100000">
                <a:srgbClr val="00182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 sz="2400" b="0">
              <a:solidFill>
                <a:srgbClr val="FFFF00"/>
              </a:solidFill>
            </a:endParaRP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2209800" y="2590800"/>
            <a:ext cx="4691063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 b="0" i="1">
                <a:solidFill>
                  <a:schemeClr val="bg1"/>
                </a:solidFill>
              </a:rPr>
              <a:t>El Objetivo</a:t>
            </a:r>
          </a:p>
          <a:p>
            <a:r>
              <a:rPr lang="en-US" sz="6600" b="0" i="1">
                <a:solidFill>
                  <a:schemeClr val="bg1"/>
                </a:solidFill>
              </a:rPr>
              <a:t>es el Corazón</a:t>
            </a:r>
          </a:p>
          <a:p>
            <a:endParaRPr lang="en-US" sz="2000" b="0">
              <a:solidFill>
                <a:schemeClr val="bg1"/>
              </a:solidFill>
            </a:endParaRPr>
          </a:p>
        </p:txBody>
      </p:sp>
      <p:sp>
        <p:nvSpPr>
          <p:cNvPr id="34820" name="Text Box 7"/>
          <p:cNvSpPr txBox="1">
            <a:spLocks noChangeArrowheads="1"/>
          </p:cNvSpPr>
          <p:nvPr/>
        </p:nvSpPr>
        <p:spPr bwMode="auto">
          <a:xfrm>
            <a:off x="3717925" y="803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 sz="2400">
              <a:solidFill>
                <a:schemeClr val="tx1"/>
              </a:solidFill>
            </a:endParaRPr>
          </a:p>
        </p:txBody>
      </p:sp>
      <p:sp>
        <p:nvSpPr>
          <p:cNvPr id="34821" name="Text Box 9"/>
          <p:cNvSpPr txBox="1">
            <a:spLocks noChangeArrowheads="1"/>
          </p:cNvSpPr>
          <p:nvPr/>
        </p:nvSpPr>
        <p:spPr bwMode="auto">
          <a:xfrm>
            <a:off x="1828800" y="487363"/>
            <a:ext cx="542766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600">
                <a:solidFill>
                  <a:srgbClr val="99CCFF"/>
                </a:solidFill>
              </a:rPr>
              <a:t>Capítulo 4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animBg="1"/>
      <p:bldP spid="65542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57200" y="1143000"/>
            <a:ext cx="8001000" cy="5311775"/>
            <a:chOff x="288" y="720"/>
            <a:chExt cx="5040" cy="3346"/>
          </a:xfrm>
        </p:grpSpPr>
        <p:sp>
          <p:nvSpPr>
            <p:cNvPr id="59394" name="AutoShape 2"/>
            <p:cNvSpPr>
              <a:spLocks noChangeAspect="1" noChangeArrowheads="1"/>
            </p:cNvSpPr>
            <p:nvPr/>
          </p:nvSpPr>
          <p:spPr bwMode="auto">
            <a:xfrm>
              <a:off x="1056" y="720"/>
              <a:ext cx="3593" cy="3346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0">
              <a:gsLst>
                <a:gs pos="0">
                  <a:srgbClr val="A4001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Goudy Old Style" pitchFamily="18" charset="0"/>
              </a:endParaRPr>
            </a:p>
          </p:txBody>
        </p:sp>
        <p:sp>
          <p:nvSpPr>
            <p:cNvPr id="35844" name="Text Box 3"/>
            <p:cNvSpPr txBox="1">
              <a:spLocks noChangeArrowheads="1"/>
            </p:cNvSpPr>
            <p:nvPr/>
          </p:nvSpPr>
          <p:spPr bwMode="auto">
            <a:xfrm>
              <a:off x="288" y="1056"/>
              <a:ext cx="5040" cy="1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0">
                  <a:solidFill>
                    <a:schemeClr val="bg1"/>
                  </a:solidFill>
                </a:rPr>
                <a:t>Los Seres Humanos</a:t>
              </a:r>
            </a:p>
            <a:p>
              <a:r>
                <a:rPr lang="en-US" sz="6000">
                  <a:solidFill>
                    <a:schemeClr val="bg1"/>
                  </a:solidFill>
                </a:rPr>
                <a:t>Viven  </a:t>
              </a:r>
            </a:p>
            <a:p>
              <a:r>
                <a:rPr lang="en-US" sz="6000">
                  <a:solidFill>
                    <a:schemeClr val="bg1"/>
                  </a:solidFill>
                </a:rPr>
                <a:t>del Coraz</a:t>
              </a:r>
              <a:r>
                <a:rPr lang="en-US" sz="6000">
                  <a:solidFill>
                    <a:schemeClr val="bg1"/>
                  </a:solidFill>
                  <a:cs typeface="Arial" charset="0"/>
                </a:rPr>
                <a:t>ón</a:t>
              </a:r>
              <a:r>
                <a:rPr lang="en-US" sz="6000">
                  <a:solidFill>
                    <a:schemeClr val="bg1"/>
                  </a:solidFill>
                </a:rPr>
                <a:t>.</a:t>
              </a: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93663" y="1887538"/>
            <a:ext cx="906462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0">
                <a:solidFill>
                  <a:schemeClr val="bg1"/>
                </a:solidFill>
              </a:rPr>
              <a:t>Lo que controla mi corazón </a:t>
            </a:r>
          </a:p>
          <a:p>
            <a:r>
              <a:rPr lang="en-US" sz="4000" b="0">
                <a:solidFill>
                  <a:schemeClr val="bg1"/>
                </a:solidFill>
              </a:rPr>
              <a:t>controlará mi comportamiento.  </a:t>
            </a:r>
          </a:p>
          <a:p>
            <a:r>
              <a:rPr lang="en-US" sz="4000" b="0">
                <a:solidFill>
                  <a:schemeClr val="bg1"/>
                </a:solidFill>
              </a:rPr>
              <a:t>Si un cambio verdadero va a suceder,</a:t>
            </a:r>
          </a:p>
          <a:p>
            <a:r>
              <a:rPr lang="en-US" sz="4000" b="0">
                <a:solidFill>
                  <a:schemeClr val="bg1"/>
                </a:solidFill>
              </a:rPr>
              <a:t> tiene que empezar por el corazón..</a:t>
            </a:r>
          </a:p>
        </p:txBody>
      </p:sp>
      <p:sp>
        <p:nvSpPr>
          <p:cNvPr id="36867" name="Text Box 8"/>
          <p:cNvSpPr txBox="1">
            <a:spLocks noChangeArrowheads="1"/>
          </p:cNvSpPr>
          <p:nvPr/>
        </p:nvSpPr>
        <p:spPr bwMode="auto">
          <a:xfrm>
            <a:off x="755650" y="404813"/>
            <a:ext cx="7632700" cy="692150"/>
          </a:xfrm>
          <a:prstGeom prst="rect">
            <a:avLst/>
          </a:prstGeom>
          <a:noFill/>
          <a:ln w="57150" cmpd="thickThin">
            <a:solidFill>
              <a:srgbClr val="99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900">
                <a:solidFill>
                  <a:srgbClr val="99CCFF"/>
                </a:solidFill>
              </a:rPr>
              <a:t>Punto central del capítulo 4:</a:t>
            </a:r>
            <a:endParaRPr lang="en-US" sz="5400">
              <a:solidFill>
                <a:srgbClr val="99CCFF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7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Line 2"/>
          <p:cNvSpPr>
            <a:spLocks noChangeShapeType="1"/>
          </p:cNvSpPr>
          <p:nvPr/>
        </p:nvSpPr>
        <p:spPr bwMode="auto">
          <a:xfrm rot="-5400000">
            <a:off x="4475163" y="2324100"/>
            <a:ext cx="0" cy="388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7587" name="Line 3"/>
          <p:cNvSpPr>
            <a:spLocks noChangeShapeType="1"/>
          </p:cNvSpPr>
          <p:nvPr/>
        </p:nvSpPr>
        <p:spPr bwMode="auto">
          <a:xfrm>
            <a:off x="4495800" y="3124200"/>
            <a:ext cx="0" cy="3429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3025" y="0"/>
            <a:ext cx="8761413" cy="2987675"/>
            <a:chOff x="-39" y="52"/>
            <a:chExt cx="5896" cy="1882"/>
          </a:xfrm>
        </p:grpSpPr>
        <p:sp>
          <p:nvSpPr>
            <p:cNvPr id="37903" name="Text Box 5"/>
            <p:cNvSpPr txBox="1">
              <a:spLocks noChangeArrowheads="1"/>
            </p:cNvSpPr>
            <p:nvPr/>
          </p:nvSpPr>
          <p:spPr bwMode="auto">
            <a:xfrm>
              <a:off x="-39" y="52"/>
              <a:ext cx="2733" cy="1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0" u="sng">
                  <a:solidFill>
                    <a:schemeClr val="bg1"/>
                  </a:solidFill>
                </a:rPr>
                <a:t>La Persona Interior</a:t>
              </a:r>
            </a:p>
            <a:p>
              <a:r>
                <a:rPr lang="en-US" sz="3000" b="0">
                  <a:solidFill>
                    <a:srgbClr val="99CCFF"/>
                  </a:solidFill>
                </a:rPr>
                <a:t> Mente</a:t>
              </a:r>
            </a:p>
            <a:p>
              <a:r>
                <a:rPr lang="en-US" sz="3000" b="0">
                  <a:solidFill>
                    <a:srgbClr val="99CCFF"/>
                  </a:solidFill>
                </a:rPr>
                <a:t> Corazón</a:t>
              </a:r>
            </a:p>
            <a:p>
              <a:r>
                <a:rPr lang="en-US" sz="3000" b="0">
                  <a:solidFill>
                    <a:srgbClr val="99CCFF"/>
                  </a:solidFill>
                </a:rPr>
                <a:t>Alma</a:t>
              </a:r>
            </a:p>
            <a:p>
              <a:r>
                <a:rPr lang="en-US" sz="3000" b="0">
                  <a:solidFill>
                    <a:srgbClr val="99CCFF"/>
                  </a:solidFill>
                </a:rPr>
                <a:t> Espíritu</a:t>
              </a:r>
            </a:p>
            <a:p>
              <a:r>
                <a:rPr lang="en-US" sz="3000" b="0">
                  <a:solidFill>
                    <a:srgbClr val="99CCFF"/>
                  </a:solidFill>
                </a:rPr>
                <a:t>Voluntad</a:t>
              </a:r>
            </a:p>
          </p:txBody>
        </p:sp>
        <p:sp>
          <p:nvSpPr>
            <p:cNvPr id="37904" name="Text Box 6"/>
            <p:cNvSpPr txBox="1">
              <a:spLocks noChangeArrowheads="1"/>
            </p:cNvSpPr>
            <p:nvPr/>
          </p:nvSpPr>
          <p:spPr bwMode="auto">
            <a:xfrm>
              <a:off x="2988" y="58"/>
              <a:ext cx="2869" cy="1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0">
                  <a:solidFill>
                    <a:schemeClr val="bg1"/>
                  </a:solidFill>
                </a:rPr>
                <a:t> </a:t>
              </a:r>
              <a:r>
                <a:rPr lang="en-US" sz="4000" b="0" u="sng">
                  <a:solidFill>
                    <a:schemeClr val="bg1"/>
                  </a:solidFill>
                </a:rPr>
                <a:t>La Persona Exterior</a:t>
              </a:r>
            </a:p>
            <a:p>
              <a:r>
                <a:rPr lang="en-US" sz="3200" b="0">
                  <a:solidFill>
                    <a:srgbClr val="99CCFF"/>
                  </a:solidFill>
                </a:rPr>
                <a:t> </a:t>
              </a:r>
              <a:r>
                <a:rPr lang="en-US" sz="3000" b="0">
                  <a:solidFill>
                    <a:srgbClr val="99CCFF"/>
                  </a:solidFill>
                </a:rPr>
                <a:t>Cuerpo</a:t>
              </a:r>
            </a:p>
            <a:p>
              <a:r>
                <a:rPr lang="en-US" sz="3000" b="0">
                  <a:solidFill>
                    <a:srgbClr val="99CCFF"/>
                  </a:solidFill>
                </a:rPr>
                <a:t>Carne</a:t>
              </a:r>
            </a:p>
          </p:txBody>
        </p:sp>
      </p:grpSp>
      <p:sp>
        <p:nvSpPr>
          <p:cNvPr id="67591" name="AutoShape 7"/>
          <p:cNvSpPr>
            <a:spLocks noChangeAspect="1" noChangeArrowheads="1"/>
          </p:cNvSpPr>
          <p:nvPr/>
        </p:nvSpPr>
        <p:spPr bwMode="auto">
          <a:xfrm>
            <a:off x="3352800" y="3962400"/>
            <a:ext cx="1974850" cy="1795463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0">
            <a:gsLst>
              <a:gs pos="0">
                <a:schemeClr val="hlink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3600" b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3948113" y="257016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s-ES" sz="3600" b="0">
              <a:solidFill>
                <a:schemeClr val="bg1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667000" y="3048000"/>
            <a:ext cx="3581400" cy="2819400"/>
            <a:chOff x="1680" y="1776"/>
            <a:chExt cx="2256" cy="1776"/>
          </a:xfrm>
        </p:grpSpPr>
        <p:sp>
          <p:nvSpPr>
            <p:cNvPr id="37899" name="Line 10"/>
            <p:cNvSpPr>
              <a:spLocks noChangeShapeType="1"/>
            </p:cNvSpPr>
            <p:nvPr/>
          </p:nvSpPr>
          <p:spPr bwMode="auto">
            <a:xfrm>
              <a:off x="1680" y="1824"/>
              <a:ext cx="576" cy="48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0" name="Line 11"/>
            <p:cNvSpPr>
              <a:spLocks noChangeShapeType="1"/>
            </p:cNvSpPr>
            <p:nvPr/>
          </p:nvSpPr>
          <p:spPr bwMode="auto">
            <a:xfrm rot="-4611519">
              <a:off x="1776" y="3024"/>
              <a:ext cx="576" cy="48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1" name="Line 12"/>
            <p:cNvSpPr>
              <a:spLocks noChangeShapeType="1"/>
            </p:cNvSpPr>
            <p:nvPr/>
          </p:nvSpPr>
          <p:spPr bwMode="auto">
            <a:xfrm rot="10506527">
              <a:off x="3264" y="3072"/>
              <a:ext cx="576" cy="48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2" name="Line 13"/>
            <p:cNvSpPr>
              <a:spLocks noChangeShapeType="1"/>
            </p:cNvSpPr>
            <p:nvPr/>
          </p:nvSpPr>
          <p:spPr bwMode="auto">
            <a:xfrm rot="5688911">
              <a:off x="3408" y="1824"/>
              <a:ext cx="576" cy="48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598" name="Oval 14"/>
          <p:cNvSpPr>
            <a:spLocks noChangeArrowheads="1"/>
          </p:cNvSpPr>
          <p:nvPr/>
        </p:nvSpPr>
        <p:spPr bwMode="auto">
          <a:xfrm>
            <a:off x="1828800" y="2362200"/>
            <a:ext cx="5334000" cy="4343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2400">
              <a:solidFill>
                <a:schemeClr val="tx1"/>
              </a:solidFill>
            </a:endParaRPr>
          </a:p>
        </p:txBody>
      </p:sp>
      <p:sp>
        <p:nvSpPr>
          <p:cNvPr id="37897" name="Text Box 16"/>
          <p:cNvSpPr txBox="1">
            <a:spLocks noChangeArrowheads="1"/>
          </p:cNvSpPr>
          <p:nvPr/>
        </p:nvSpPr>
        <p:spPr bwMode="auto">
          <a:xfrm>
            <a:off x="3940175" y="2730500"/>
            <a:ext cx="1119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Cuerpo</a:t>
            </a:r>
          </a:p>
        </p:txBody>
      </p:sp>
      <p:sp>
        <p:nvSpPr>
          <p:cNvPr id="37898" name="Text Box 17"/>
          <p:cNvSpPr txBox="1">
            <a:spLocks noChangeArrowheads="1"/>
          </p:cNvSpPr>
          <p:nvPr/>
        </p:nvSpPr>
        <p:spPr bwMode="auto">
          <a:xfrm>
            <a:off x="3733800" y="4406900"/>
            <a:ext cx="1227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Corazón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nimBg="1"/>
      <p:bldP spid="67587" grpId="0" animBg="1"/>
      <p:bldP spid="67592" grpId="0" autoUpdateAnimBg="0"/>
      <p:bldP spid="6759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3025" y="444500"/>
            <a:ext cx="8737600" cy="5834063"/>
            <a:chOff x="46" y="280"/>
            <a:chExt cx="5504" cy="3675"/>
          </a:xfrm>
        </p:grpSpPr>
        <p:sp>
          <p:nvSpPr>
            <p:cNvPr id="38915" name="Text Box 2"/>
            <p:cNvSpPr txBox="1">
              <a:spLocks noChangeArrowheads="1"/>
            </p:cNvSpPr>
            <p:nvPr/>
          </p:nvSpPr>
          <p:spPr bwMode="auto">
            <a:xfrm>
              <a:off x="3195" y="280"/>
              <a:ext cx="2355" cy="1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4400">
                  <a:solidFill>
                    <a:srgbClr val="FFFF00"/>
                  </a:solidFill>
                </a:rPr>
                <a:t>Fruto</a:t>
              </a:r>
            </a:p>
            <a:p>
              <a:pPr algn="l"/>
              <a:r>
                <a:rPr lang="en-US" sz="3200">
                  <a:solidFill>
                    <a:schemeClr val="bg1"/>
                  </a:solidFill>
                </a:rPr>
                <a:t>(Comportamiento &amp; </a:t>
              </a:r>
            </a:p>
            <a:p>
              <a:pPr algn="l"/>
              <a:r>
                <a:rPr lang="en-US" sz="3200">
                  <a:solidFill>
                    <a:schemeClr val="bg1"/>
                  </a:solidFill>
                </a:rPr>
                <a:t>  sus consecuencias)</a:t>
              </a:r>
            </a:p>
          </p:txBody>
        </p:sp>
        <p:sp>
          <p:nvSpPr>
            <p:cNvPr id="38916" name="Text Box 3"/>
            <p:cNvSpPr txBox="1">
              <a:spLocks noChangeArrowheads="1"/>
            </p:cNvSpPr>
            <p:nvPr/>
          </p:nvSpPr>
          <p:spPr bwMode="auto">
            <a:xfrm>
              <a:off x="2880" y="3168"/>
              <a:ext cx="1455" cy="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4400">
                  <a:solidFill>
                    <a:srgbClr val="FFFF00"/>
                  </a:solidFill>
                </a:rPr>
                <a:t>Raíz</a:t>
              </a:r>
            </a:p>
            <a:p>
              <a:pPr algn="l"/>
              <a:r>
                <a:rPr lang="en-US" sz="3200">
                  <a:solidFill>
                    <a:schemeClr val="bg1"/>
                  </a:solidFill>
                </a:rPr>
                <a:t>(el coraz</a:t>
              </a:r>
              <a:r>
                <a:rPr lang="en-US" sz="3200">
                  <a:solidFill>
                    <a:schemeClr val="bg1"/>
                  </a:solidFill>
                  <a:cs typeface="Arial" charset="0"/>
                </a:rPr>
                <a:t>ón</a:t>
              </a:r>
              <a:r>
                <a:rPr lang="en-US" sz="3200">
                  <a:solidFill>
                    <a:schemeClr val="bg1"/>
                  </a:solidFill>
                </a:rPr>
                <a:t>)</a:t>
              </a:r>
            </a:p>
          </p:txBody>
        </p:sp>
        <p:pic>
          <p:nvPicPr>
            <p:cNvPr id="38917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" y="384"/>
              <a:ext cx="3026" cy="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14375" y="1130300"/>
            <a:ext cx="8764588" cy="5118100"/>
            <a:chOff x="450" y="712"/>
            <a:chExt cx="5521" cy="3224"/>
          </a:xfrm>
        </p:grpSpPr>
        <p:sp>
          <p:nvSpPr>
            <p:cNvPr id="60418" name="AutoShape 2"/>
            <p:cNvSpPr>
              <a:spLocks noChangeAspect="1" noChangeArrowheads="1"/>
            </p:cNvSpPr>
            <p:nvPr/>
          </p:nvSpPr>
          <p:spPr bwMode="auto">
            <a:xfrm>
              <a:off x="960" y="713"/>
              <a:ext cx="3461" cy="3223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0">
              <a:gsLst>
                <a:gs pos="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Goudy Old Style" pitchFamily="18" charset="0"/>
              </a:endParaRPr>
            </a:p>
          </p:txBody>
        </p:sp>
        <p:sp>
          <p:nvSpPr>
            <p:cNvPr id="39940" name="Text Box 3"/>
            <p:cNvSpPr txBox="1">
              <a:spLocks noChangeArrowheads="1"/>
            </p:cNvSpPr>
            <p:nvPr/>
          </p:nvSpPr>
          <p:spPr bwMode="auto">
            <a:xfrm>
              <a:off x="450" y="712"/>
              <a:ext cx="5521" cy="3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buFont typeface="Wingdings" pitchFamily="2" charset="2"/>
                <a:buNone/>
              </a:pPr>
              <a:r>
                <a:rPr lang="en-US" sz="5400">
                  <a:solidFill>
                    <a:schemeClr val="bg1"/>
                  </a:solidFill>
                </a:rPr>
                <a:t>La Bíblia dice que el</a:t>
              </a:r>
            </a:p>
            <a:p>
              <a:pPr algn="l">
                <a:buFont typeface="Wingdings" pitchFamily="2" charset="2"/>
                <a:buNone/>
              </a:pPr>
              <a:r>
                <a:rPr lang="en-US" sz="5400">
                  <a:solidFill>
                    <a:schemeClr val="bg1"/>
                  </a:solidFill>
                </a:rPr>
                <a:t>coraz</a:t>
              </a:r>
              <a:r>
                <a:rPr lang="en-US" sz="5400">
                  <a:solidFill>
                    <a:schemeClr val="bg1"/>
                  </a:solidFill>
                  <a:cs typeface="Arial" charset="0"/>
                </a:rPr>
                <a:t>ón es activo</a:t>
              </a:r>
              <a:r>
                <a:rPr lang="en-US" sz="5400">
                  <a:solidFill>
                    <a:schemeClr val="bg1"/>
                  </a:solidFill>
                </a:rPr>
                <a:t>: causa, </a:t>
              </a:r>
            </a:p>
            <a:p>
              <a:pPr algn="l">
                <a:buFont typeface="Wingdings" pitchFamily="2" charset="2"/>
                <a:buNone/>
              </a:pPr>
              <a:r>
                <a:rPr lang="en-US" sz="5400">
                  <a:solidFill>
                    <a:schemeClr val="bg1"/>
                  </a:solidFill>
                </a:rPr>
                <a:t>dirige, forma, y pastorea</a:t>
              </a:r>
            </a:p>
            <a:p>
              <a:pPr algn="l">
                <a:buFont typeface="Wingdings" pitchFamily="2" charset="2"/>
                <a:buNone/>
              </a:pPr>
              <a:r>
                <a:rPr lang="en-US" sz="5400">
                  <a:solidFill>
                    <a:schemeClr val="bg1"/>
                  </a:solidFill>
                </a:rPr>
                <a:t>mi comportamiento.</a:t>
              </a:r>
            </a:p>
            <a:p>
              <a:pPr algn="l">
                <a:buFont typeface="Wingdings" pitchFamily="2" charset="2"/>
                <a:buNone/>
              </a:pPr>
              <a:r>
                <a:rPr lang="en-US" sz="5400">
                  <a:solidFill>
                    <a:schemeClr val="bg1"/>
                  </a:solidFill>
                </a:rPr>
                <a:t>(Lucas 6:43—45)</a:t>
              </a:r>
            </a:p>
            <a:p>
              <a:pPr algn="l">
                <a:buFont typeface="Wingdings" pitchFamily="2" charset="2"/>
                <a:buNone/>
              </a:pPr>
              <a:r>
                <a:rPr lang="en-US" sz="5400">
                  <a:solidFill>
                    <a:schemeClr val="bg1"/>
                  </a:solidFill>
                </a:rPr>
                <a:t>   </a:t>
              </a: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819400" y="2819400"/>
            <a:ext cx="184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 sz="5400">
              <a:solidFill>
                <a:schemeClr val="bg1"/>
              </a:solidFill>
            </a:endParaRPr>
          </a:p>
        </p:txBody>
      </p:sp>
      <p:sp>
        <p:nvSpPr>
          <p:cNvPr id="7171" name="Oval 3"/>
          <p:cNvSpPr>
            <a:spLocks noChangeArrowheads="1"/>
          </p:cNvSpPr>
          <p:nvPr/>
        </p:nvSpPr>
        <p:spPr bwMode="auto">
          <a:xfrm>
            <a:off x="457200" y="838200"/>
            <a:ext cx="8382000" cy="4648200"/>
          </a:xfrm>
          <a:prstGeom prst="ellipse">
            <a:avLst/>
          </a:prstGeom>
          <a:gradFill rotWithShape="0">
            <a:gsLst>
              <a:gs pos="0">
                <a:srgbClr val="003366"/>
              </a:gs>
              <a:gs pos="50000">
                <a:srgbClr val="00182F"/>
              </a:gs>
              <a:gs pos="100000">
                <a:srgbClr val="00336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600">
              <a:solidFill>
                <a:schemeClr val="bg1"/>
              </a:solidFill>
            </a:endParaRPr>
          </a:p>
          <a:p>
            <a:r>
              <a:rPr lang="en-US" sz="3600">
                <a:solidFill>
                  <a:schemeClr val="bg1"/>
                </a:solidFill>
              </a:rPr>
              <a:t>Un cambio fundamental </a:t>
            </a:r>
          </a:p>
          <a:p>
            <a:r>
              <a:rPr lang="en-US" sz="3600">
                <a:solidFill>
                  <a:schemeClr val="bg1"/>
                </a:solidFill>
              </a:rPr>
              <a:t>en la cultura de la iglesia local, de ser </a:t>
            </a:r>
          </a:p>
          <a:p>
            <a:r>
              <a:rPr lang="en-US" sz="3600">
                <a:solidFill>
                  <a:schemeClr val="bg1"/>
                </a:solidFill>
              </a:rPr>
              <a:t> un sitio donde el ministerio toma lugar,</a:t>
            </a:r>
          </a:p>
          <a:p>
            <a:r>
              <a:rPr lang="en-US" sz="3600">
                <a:solidFill>
                  <a:schemeClr val="bg1"/>
                </a:solidFill>
              </a:rPr>
              <a:t>a que sea una comunidad de </a:t>
            </a:r>
          </a:p>
          <a:p>
            <a:r>
              <a:rPr lang="en-US" sz="3600">
                <a:solidFill>
                  <a:schemeClr val="bg1"/>
                </a:solidFill>
              </a:rPr>
              <a:t>ministerio vibrante.  </a:t>
            </a:r>
          </a:p>
          <a:p>
            <a:endParaRPr lang="en-US" sz="36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401763" y="1536700"/>
            <a:ext cx="6284912" cy="4787900"/>
            <a:chOff x="883" y="968"/>
            <a:chExt cx="3959" cy="3016"/>
          </a:xfrm>
        </p:grpSpPr>
        <p:sp>
          <p:nvSpPr>
            <p:cNvPr id="62468" name="AutoShape 4"/>
            <p:cNvSpPr>
              <a:spLocks noChangeAspect="1" noChangeArrowheads="1"/>
            </p:cNvSpPr>
            <p:nvPr/>
          </p:nvSpPr>
          <p:spPr bwMode="auto">
            <a:xfrm>
              <a:off x="1152" y="987"/>
              <a:ext cx="3219" cy="2997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0">
              <a:gsLst>
                <a:gs pos="0">
                  <a:srgbClr val="A4001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Goudy Old Style" pitchFamily="18" charset="0"/>
              </a:endParaRPr>
            </a:p>
          </p:txBody>
        </p:sp>
        <p:sp>
          <p:nvSpPr>
            <p:cNvPr id="40964" name="Text Box 3"/>
            <p:cNvSpPr txBox="1">
              <a:spLocks noChangeArrowheads="1"/>
            </p:cNvSpPr>
            <p:nvPr/>
          </p:nvSpPr>
          <p:spPr bwMode="auto">
            <a:xfrm>
              <a:off x="883" y="968"/>
              <a:ext cx="3959" cy="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5400">
                  <a:solidFill>
                    <a:schemeClr val="bg1"/>
                  </a:solidFill>
                </a:rPr>
                <a:t>La pregunta más</a:t>
              </a:r>
            </a:p>
            <a:p>
              <a:pPr>
                <a:buFont typeface="Wingdings" pitchFamily="2" charset="2"/>
                <a:buNone/>
              </a:pPr>
              <a:r>
                <a:rPr lang="en-US" sz="5400">
                  <a:solidFill>
                    <a:schemeClr val="bg1"/>
                  </a:solidFill>
                </a:rPr>
                <a:t>importante es, </a:t>
              </a:r>
              <a:r>
                <a:rPr lang="es-CO" sz="5400">
                  <a:solidFill>
                    <a:schemeClr val="bg1"/>
                  </a:solidFill>
                </a:rPr>
                <a:t>¿</a:t>
              </a:r>
              <a:r>
                <a:rPr lang="en-US" sz="5400">
                  <a:solidFill>
                    <a:schemeClr val="bg1"/>
                  </a:solidFill>
                </a:rPr>
                <a:t>“Qué </a:t>
              </a:r>
            </a:p>
            <a:p>
              <a:pPr>
                <a:buFont typeface="Wingdings" pitchFamily="2" charset="2"/>
                <a:buNone/>
              </a:pPr>
              <a:r>
                <a:rPr lang="en-US" sz="5400">
                  <a:solidFill>
                    <a:schemeClr val="bg1"/>
                  </a:solidFill>
                </a:rPr>
                <a:t>controla el coraz</a:t>
              </a:r>
              <a:r>
                <a:rPr lang="en-US" sz="5400">
                  <a:solidFill>
                    <a:schemeClr val="bg1"/>
                  </a:solidFill>
                  <a:cs typeface="Arial" charset="0"/>
                </a:rPr>
                <a:t>ón</a:t>
              </a:r>
              <a:r>
                <a:rPr lang="en-US" sz="5400">
                  <a:solidFill>
                    <a:schemeClr val="bg1"/>
                  </a:solidFill>
                </a:rPr>
                <a:t>?”</a:t>
              </a:r>
            </a:p>
            <a:p>
              <a:pPr>
                <a:buFont typeface="Wingdings" pitchFamily="2" charset="2"/>
                <a:buNone/>
              </a:pPr>
              <a:r>
                <a:rPr lang="en-US" sz="5400">
                  <a:solidFill>
                    <a:schemeClr val="bg1"/>
                  </a:solidFill>
                </a:rPr>
                <a:t>(Ezequiel 14:1—5)</a:t>
              </a: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>
            <a:spLocks noChangeAspect="1" noChangeArrowheads="1"/>
          </p:cNvSpPr>
          <p:nvPr/>
        </p:nvSpPr>
        <p:spPr bwMode="auto">
          <a:xfrm>
            <a:off x="228600" y="1066800"/>
            <a:ext cx="4022725" cy="3744913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0">
            <a:gsLst>
              <a:gs pos="0">
                <a:srgbClr val="90001B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Front">
              <a:rot lat="20099999" lon="20099999" rev="0"/>
            </a:camera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90001B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en-US">
              <a:latin typeface="Goudy Old Style" pitchFamily="18" charset="0"/>
            </a:endParaRP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584325" y="1735138"/>
            <a:ext cx="62515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5400">
                <a:solidFill>
                  <a:srgbClr val="FFFF00"/>
                </a:solidFill>
              </a:rPr>
              <a:t>El Principio de la </a:t>
            </a:r>
          </a:p>
          <a:p>
            <a:pPr algn="l"/>
            <a:r>
              <a:rPr lang="en-US" sz="5400">
                <a:solidFill>
                  <a:srgbClr val="FFFF00"/>
                </a:solidFill>
              </a:rPr>
              <a:t>Influencia Ineludible: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-854075" y="4495800"/>
            <a:ext cx="109188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Todo lo que rige el corazón ejercerá  </a:t>
            </a:r>
          </a:p>
          <a:p>
            <a:r>
              <a:rPr lang="en-US" sz="3600">
                <a:solidFill>
                  <a:schemeClr val="bg1"/>
                </a:solidFill>
              </a:rPr>
              <a:t>influencia ineludible sobre mi vida </a:t>
            </a:r>
          </a:p>
          <a:p>
            <a:r>
              <a:rPr lang="en-US" sz="3600">
                <a:solidFill>
                  <a:schemeClr val="bg1"/>
                </a:solidFill>
              </a:rPr>
              <a:t>y mi comportamiento.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1889125" y="0"/>
            <a:ext cx="52022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Ezequiel 14:1—5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autoUpdateAnimBg="0"/>
      <p:bldP spid="63492" grpId="0" autoUpdateAnimBg="0"/>
      <p:bldP spid="63493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2"/>
          <p:cNvSpPr>
            <a:spLocks noChangeArrowheads="1"/>
          </p:cNvSpPr>
          <p:nvPr/>
        </p:nvSpPr>
        <p:spPr bwMode="auto">
          <a:xfrm>
            <a:off x="990600" y="228600"/>
            <a:ext cx="7391400" cy="6019800"/>
          </a:xfrm>
          <a:prstGeom prst="irregularSeal1">
            <a:avLst/>
          </a:prstGeom>
          <a:gradFill rotWithShape="0">
            <a:gsLst>
              <a:gs pos="0">
                <a:schemeClr val="hlink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 sz="2400">
              <a:solidFill>
                <a:schemeClr val="tx1"/>
              </a:solidFill>
            </a:endParaRP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533400" y="838200"/>
            <a:ext cx="2757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>
                <a:solidFill>
                  <a:schemeClr val="bg1"/>
                </a:solidFill>
              </a:rPr>
              <a:t>Dificultad financiera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5791200" y="762000"/>
            <a:ext cx="2727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>
                <a:solidFill>
                  <a:schemeClr val="bg1"/>
                </a:solidFill>
              </a:rPr>
              <a:t>Sufrimiento físico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7162800" y="2133600"/>
            <a:ext cx="1608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>
                <a:solidFill>
                  <a:schemeClr val="bg1"/>
                </a:solidFill>
              </a:rPr>
              <a:t>Riqueza</a:t>
            </a: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6781800" y="3733800"/>
            <a:ext cx="236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>
                <a:solidFill>
                  <a:schemeClr val="bg1"/>
                </a:solidFill>
              </a:rPr>
              <a:t>Pérdida del</a:t>
            </a:r>
          </a:p>
          <a:p>
            <a:pPr algn="l"/>
            <a:r>
              <a:rPr lang="en-US" sz="2400">
                <a:solidFill>
                  <a:schemeClr val="bg1"/>
                </a:solidFill>
              </a:rPr>
              <a:t>    trabajo</a:t>
            </a: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5562600" y="5410200"/>
            <a:ext cx="17732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>
                <a:solidFill>
                  <a:schemeClr val="bg1"/>
                </a:solidFill>
              </a:rPr>
              <a:t>Crisis en la</a:t>
            </a:r>
          </a:p>
          <a:p>
            <a:pPr algn="l"/>
            <a:r>
              <a:rPr lang="en-US" sz="2400">
                <a:solidFill>
                  <a:schemeClr val="bg1"/>
                </a:solidFill>
              </a:rPr>
              <a:t>   familia</a:t>
            </a: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3886200" y="5791200"/>
            <a:ext cx="1141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>
                <a:solidFill>
                  <a:schemeClr val="bg1"/>
                </a:solidFill>
              </a:rPr>
              <a:t>Éxito</a:t>
            </a: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3581400" y="4572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>
                <a:solidFill>
                  <a:schemeClr val="bg1"/>
                </a:solidFill>
              </a:rPr>
              <a:t>       Logros</a:t>
            </a:r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1589088" y="5118100"/>
            <a:ext cx="1362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Presiones</a:t>
            </a:r>
          </a:p>
          <a:p>
            <a:r>
              <a:rPr lang="en-US" sz="2400">
                <a:solidFill>
                  <a:schemeClr val="bg1"/>
                </a:solidFill>
              </a:rPr>
              <a:t>de padres</a:t>
            </a:r>
          </a:p>
        </p:txBody>
      </p:sp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279400" y="2984500"/>
            <a:ext cx="17557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Disilusión</a:t>
            </a:r>
          </a:p>
          <a:p>
            <a:r>
              <a:rPr lang="en-US" sz="2400">
                <a:solidFill>
                  <a:schemeClr val="bg1"/>
                </a:solidFill>
              </a:rPr>
              <a:t>Matrimonial</a:t>
            </a:r>
          </a:p>
        </p:txBody>
      </p:sp>
      <p:sp>
        <p:nvSpPr>
          <p:cNvPr id="76812" name="AutoShape 12"/>
          <p:cNvSpPr>
            <a:spLocks noChangeArrowheads="1"/>
          </p:cNvSpPr>
          <p:nvPr/>
        </p:nvSpPr>
        <p:spPr bwMode="auto">
          <a:xfrm>
            <a:off x="3505200" y="2133600"/>
            <a:ext cx="2438400" cy="22098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0">
            <a:gsLst>
              <a:gs pos="0">
                <a:schemeClr val="tx1"/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chemeClr val="tx1"/>
              </a:solidFill>
              <a:ea typeface="+mn-ea"/>
            </a:endParaRPr>
          </a:p>
        </p:txBody>
      </p:sp>
      <p:sp>
        <p:nvSpPr>
          <p:cNvPr id="76813" name="Text Box 13"/>
          <p:cNvSpPr txBox="1">
            <a:spLocks noChangeArrowheads="1"/>
          </p:cNvSpPr>
          <p:nvPr/>
        </p:nvSpPr>
        <p:spPr bwMode="auto">
          <a:xfrm>
            <a:off x="3505200" y="2438400"/>
            <a:ext cx="2438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99CCFF"/>
                </a:solidFill>
              </a:rPr>
              <a:t>Adoración/</a:t>
            </a:r>
          </a:p>
          <a:p>
            <a:r>
              <a:rPr lang="en-US" sz="3200">
                <a:solidFill>
                  <a:srgbClr val="99CCFF"/>
                </a:solidFill>
              </a:rPr>
              <a:t>Contról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352800" y="3581400"/>
            <a:ext cx="3065463" cy="228600"/>
            <a:chOff x="2112" y="2256"/>
            <a:chExt cx="1930" cy="144"/>
          </a:xfrm>
        </p:grpSpPr>
        <p:sp>
          <p:nvSpPr>
            <p:cNvPr id="50191" name="Line 15"/>
            <p:cNvSpPr>
              <a:spLocks noChangeShapeType="1"/>
            </p:cNvSpPr>
            <p:nvPr/>
          </p:nvSpPr>
          <p:spPr bwMode="auto">
            <a:xfrm flipH="1">
              <a:off x="2112" y="2256"/>
              <a:ext cx="432" cy="144"/>
            </a:xfrm>
            <a:prstGeom prst="line">
              <a:avLst/>
            </a:prstGeom>
            <a:noFill/>
            <a:ln w="38100">
              <a:solidFill>
                <a:srgbClr val="99CC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2" name="Line 16"/>
            <p:cNvSpPr>
              <a:spLocks noChangeShapeType="1"/>
            </p:cNvSpPr>
            <p:nvPr/>
          </p:nvSpPr>
          <p:spPr bwMode="auto">
            <a:xfrm rot="13382603" flipH="1">
              <a:off x="3610" y="2256"/>
              <a:ext cx="432" cy="144"/>
            </a:xfrm>
            <a:prstGeom prst="line">
              <a:avLst/>
            </a:prstGeom>
            <a:noFill/>
            <a:ln w="38100">
              <a:solidFill>
                <a:srgbClr val="99CC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16" presetClass="entr" presetSubtype="2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nimBg="1"/>
      <p:bldP spid="76803" grpId="0" autoUpdateAnimBg="0"/>
      <p:bldP spid="76804" grpId="0" autoUpdateAnimBg="0"/>
      <p:bldP spid="76805" grpId="0" autoUpdateAnimBg="0"/>
      <p:bldP spid="76806" grpId="0" autoUpdateAnimBg="0"/>
      <p:bldP spid="76807" grpId="0" autoUpdateAnimBg="0"/>
      <p:bldP spid="76808" grpId="0" autoUpdateAnimBg="0"/>
      <p:bldP spid="76809" grpId="0" autoUpdateAnimBg="0"/>
      <p:bldP spid="76810" grpId="0" autoUpdateAnimBg="0"/>
      <p:bldP spid="76811" grpId="0" autoUpdateAnimBg="0"/>
      <p:bldP spid="76813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85800" y="2057400"/>
            <a:ext cx="8205788" cy="4270375"/>
            <a:chOff x="447" y="1728"/>
            <a:chExt cx="5169" cy="2432"/>
          </a:xfrm>
        </p:grpSpPr>
        <p:sp>
          <p:nvSpPr>
            <p:cNvPr id="43014" name="Text Box 6"/>
            <p:cNvSpPr txBox="1">
              <a:spLocks noChangeArrowheads="1"/>
            </p:cNvSpPr>
            <p:nvPr/>
          </p:nvSpPr>
          <p:spPr bwMode="auto">
            <a:xfrm>
              <a:off x="447" y="1728"/>
              <a:ext cx="5169" cy="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buFont typeface="Wingdings" pitchFamily="2" charset="2"/>
                <a:buNone/>
              </a:pPr>
              <a:r>
                <a:rPr lang="en-US" sz="3200">
                  <a:solidFill>
                    <a:srgbClr val="99CCFF"/>
                  </a:solidFill>
                  <a:cs typeface="Times New Roman" pitchFamily="18" charset="0"/>
                </a:rPr>
                <a:t>Lucas 6:43-45:</a:t>
              </a:r>
              <a:r>
                <a:rPr lang="en-US" sz="3200" b="0">
                  <a:solidFill>
                    <a:schemeClr val="bg1"/>
                  </a:solidFill>
                  <a:cs typeface="Times New Roman" pitchFamily="18" charset="0"/>
                </a:rPr>
                <a:t> </a:t>
              </a:r>
            </a:p>
            <a:p>
              <a:pPr algn="l">
                <a:buFont typeface="Wingdings" pitchFamily="2" charset="2"/>
                <a:buNone/>
              </a:pPr>
              <a:r>
                <a:rPr lang="en-US" sz="3200" b="0">
                  <a:solidFill>
                    <a:schemeClr val="bg1"/>
                  </a:solidFill>
                  <a:cs typeface="Times New Roman" pitchFamily="18" charset="0"/>
                </a:rPr>
                <a:t>El corazón es el volante de las acciónes </a:t>
              </a:r>
            </a:p>
            <a:p>
              <a:pPr algn="l">
                <a:buFont typeface="Wingdings" pitchFamily="2" charset="2"/>
                <a:buNone/>
              </a:pPr>
              <a:r>
                <a:rPr lang="en-US" sz="3200" b="0">
                  <a:solidFill>
                    <a:schemeClr val="bg1"/>
                  </a:solidFill>
                  <a:cs typeface="Times New Roman" pitchFamily="18" charset="0"/>
                </a:rPr>
                <a:t>  de la persona.</a:t>
              </a:r>
              <a:r>
                <a:rPr lang="en-US" sz="3200" b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43015" name="Text Box 7"/>
            <p:cNvSpPr txBox="1">
              <a:spLocks noChangeArrowheads="1"/>
            </p:cNvSpPr>
            <p:nvPr/>
          </p:nvSpPr>
          <p:spPr bwMode="auto">
            <a:xfrm>
              <a:off x="460" y="2787"/>
              <a:ext cx="5084" cy="1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buFont typeface="Wingdings" pitchFamily="2" charset="2"/>
                <a:buNone/>
              </a:pPr>
              <a:r>
                <a:rPr lang="en-US" sz="3200">
                  <a:solidFill>
                    <a:srgbClr val="99CCFF"/>
                  </a:solidFill>
                  <a:cs typeface="Times New Roman" pitchFamily="18" charset="0"/>
                </a:rPr>
                <a:t>Ezequiel 14:1-5:</a:t>
              </a:r>
              <a:r>
                <a:rPr lang="en-US" sz="3200" b="0">
                  <a:solidFill>
                    <a:schemeClr val="bg1"/>
                  </a:solidFill>
                  <a:cs typeface="Times New Roman" pitchFamily="18" charset="0"/>
                </a:rPr>
                <a:t> </a:t>
              </a:r>
            </a:p>
            <a:p>
              <a:pPr algn="l">
                <a:buFont typeface="Wingdings" pitchFamily="2" charset="2"/>
                <a:buNone/>
              </a:pPr>
              <a:r>
                <a:rPr lang="en-US" sz="3200" b="0">
                  <a:solidFill>
                    <a:schemeClr val="bg1"/>
                  </a:solidFill>
                  <a:cs typeface="Times New Roman" pitchFamily="18" charset="0"/>
                </a:rPr>
                <a:t>Lo que controla el corazón controla el </a:t>
              </a:r>
            </a:p>
            <a:p>
              <a:pPr algn="l">
                <a:buFont typeface="Wingdings" pitchFamily="2" charset="2"/>
                <a:buNone/>
              </a:pPr>
              <a:r>
                <a:rPr lang="en-US" sz="3200" b="0">
                  <a:solidFill>
                    <a:schemeClr val="bg1"/>
                  </a:solidFill>
                  <a:cs typeface="Times New Roman" pitchFamily="18" charset="0"/>
                </a:rPr>
                <a:t>  comportamiento.</a:t>
              </a:r>
            </a:p>
            <a:p>
              <a:pPr algn="l">
                <a:buFont typeface="Wingdings" pitchFamily="2" charset="2"/>
                <a:buNone/>
              </a:pPr>
              <a:endParaRPr lang="en-US" sz="3200" b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sp>
          <p:nvSpPr>
            <p:cNvPr id="43016" name="Text Box 8"/>
            <p:cNvSpPr txBox="1">
              <a:spLocks noChangeArrowheads="1"/>
            </p:cNvSpPr>
            <p:nvPr/>
          </p:nvSpPr>
          <p:spPr bwMode="auto">
            <a:xfrm>
              <a:off x="487" y="3552"/>
              <a:ext cx="4673" cy="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buFont typeface="Wingdings" pitchFamily="2" charset="2"/>
                <a:buNone/>
              </a:pPr>
              <a:r>
                <a:rPr lang="en-US" sz="3200">
                  <a:solidFill>
                    <a:srgbClr val="99CCFF"/>
                  </a:solidFill>
                  <a:cs typeface="Times New Roman" pitchFamily="18" charset="0"/>
                </a:rPr>
                <a:t>Romanos 1:25:</a:t>
              </a:r>
              <a:r>
                <a:rPr lang="en-US" sz="3200" b="0">
                  <a:solidFill>
                    <a:schemeClr val="bg1"/>
                  </a:solidFill>
                  <a:cs typeface="Times New Roman" pitchFamily="18" charset="0"/>
                </a:rPr>
                <a:t> </a:t>
              </a:r>
            </a:p>
            <a:p>
              <a:pPr algn="l">
                <a:buFont typeface="Wingdings" pitchFamily="2" charset="2"/>
                <a:buNone/>
              </a:pPr>
              <a:r>
                <a:rPr lang="en-US" sz="3200" b="0">
                  <a:solidFill>
                    <a:schemeClr val="bg1"/>
                  </a:solidFill>
                  <a:cs typeface="Times New Roman" pitchFamily="18" charset="0"/>
                </a:rPr>
                <a:t>Lo que me contola a mí es lo que yo adoro. </a:t>
              </a:r>
              <a:r>
                <a:rPr lang="en-US" sz="3200" b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219200" y="381000"/>
            <a:ext cx="6691313" cy="2209800"/>
            <a:chOff x="777" y="306"/>
            <a:chExt cx="4215" cy="1680"/>
          </a:xfrm>
        </p:grpSpPr>
        <p:sp>
          <p:nvSpPr>
            <p:cNvPr id="43012" name="AutoShape 11"/>
            <p:cNvSpPr>
              <a:spLocks noChangeArrowheads="1"/>
            </p:cNvSpPr>
            <p:nvPr/>
          </p:nvSpPr>
          <p:spPr bwMode="auto">
            <a:xfrm>
              <a:off x="816" y="306"/>
              <a:ext cx="4176" cy="1680"/>
            </a:xfrm>
            <a:prstGeom prst="wave">
              <a:avLst>
                <a:gd name="adj1" fmla="val 13005"/>
                <a:gd name="adj2" fmla="val 0"/>
              </a:avLst>
            </a:prstGeom>
            <a:gradFill rotWithShape="1">
              <a:gsLst>
                <a:gs pos="0">
                  <a:srgbClr val="00182F"/>
                </a:gs>
                <a:gs pos="50000">
                  <a:srgbClr val="003366"/>
                </a:gs>
                <a:gs pos="100000">
                  <a:srgbClr val="00182F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lstStyle/>
            <a:p>
              <a:endParaRPr lang="es-ES" sz="2000">
                <a:solidFill>
                  <a:schemeClr val="tx1"/>
                </a:solidFill>
              </a:endParaRPr>
            </a:p>
          </p:txBody>
        </p:sp>
        <p:sp>
          <p:nvSpPr>
            <p:cNvPr id="43013" name="Text Box 12"/>
            <p:cNvSpPr txBox="1">
              <a:spLocks noChangeArrowheads="1"/>
            </p:cNvSpPr>
            <p:nvPr/>
          </p:nvSpPr>
          <p:spPr bwMode="auto">
            <a:xfrm>
              <a:off x="777" y="677"/>
              <a:ext cx="3321" cy="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7200" i="1">
                  <a:solidFill>
                    <a:schemeClr val="bg1"/>
                  </a:solidFill>
                </a:rPr>
                <a:t>Pasajes Críticos</a:t>
              </a: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38200" y="2895600"/>
            <a:ext cx="7753350" cy="3105150"/>
            <a:chOff x="540" y="2256"/>
            <a:chExt cx="4884" cy="1731"/>
          </a:xfrm>
        </p:grpSpPr>
        <p:sp>
          <p:nvSpPr>
            <p:cNvPr id="44038" name="Text Box 6"/>
            <p:cNvSpPr txBox="1">
              <a:spLocks noChangeArrowheads="1"/>
            </p:cNvSpPr>
            <p:nvPr/>
          </p:nvSpPr>
          <p:spPr bwMode="auto">
            <a:xfrm>
              <a:off x="540" y="2256"/>
              <a:ext cx="4320" cy="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buFont typeface="Wingdings" pitchFamily="2" charset="2"/>
                <a:buNone/>
              </a:pPr>
              <a:r>
                <a:rPr lang="en-US" sz="3200" dirty="0">
                  <a:solidFill>
                    <a:srgbClr val="99CCFF"/>
                  </a:solidFill>
                  <a:cs typeface="Times New Roman" pitchFamily="18" charset="0"/>
                </a:rPr>
                <a:t>Mateo 6:19-24:</a:t>
              </a:r>
              <a:r>
                <a:rPr lang="en-US" sz="3200" b="0" dirty="0">
                  <a:solidFill>
                    <a:schemeClr val="bg1"/>
                  </a:solidFill>
                  <a:cs typeface="Times New Roman" pitchFamily="18" charset="0"/>
                </a:rPr>
                <a:t> </a:t>
              </a:r>
            </a:p>
            <a:p>
              <a:pPr algn="l">
                <a:buFont typeface="Wingdings" pitchFamily="2" charset="2"/>
                <a:buNone/>
              </a:pPr>
              <a:r>
                <a:rPr lang="en-US" sz="3200" b="0" dirty="0">
                  <a:solidFill>
                    <a:schemeClr val="bg1"/>
                  </a:solidFill>
                  <a:cs typeface="Times New Roman" pitchFamily="18" charset="0"/>
                </a:rPr>
                <a:t>   Lo </a:t>
              </a:r>
              <a:r>
                <a:rPr lang="en-US" sz="3200" b="0" dirty="0" err="1">
                  <a:solidFill>
                    <a:schemeClr val="bg1"/>
                  </a:solidFill>
                  <a:cs typeface="Times New Roman" pitchFamily="18" charset="0"/>
                </a:rPr>
                <a:t>que</a:t>
              </a:r>
              <a:r>
                <a:rPr lang="en-US" sz="3200" b="0" dirty="0">
                  <a:solidFill>
                    <a:schemeClr val="bg1"/>
                  </a:solidFill>
                  <a:cs typeface="Times New Roman" pitchFamily="18" charset="0"/>
                </a:rPr>
                <a:t> </a:t>
              </a:r>
              <a:r>
                <a:rPr lang="en-US" sz="3200" b="0" dirty="0" err="1">
                  <a:solidFill>
                    <a:schemeClr val="bg1"/>
                  </a:solidFill>
                  <a:cs typeface="Times New Roman" pitchFamily="18" charset="0"/>
                </a:rPr>
                <a:t>yo</a:t>
              </a:r>
              <a:r>
                <a:rPr lang="en-US" sz="3200" b="0" dirty="0">
                  <a:solidFill>
                    <a:schemeClr val="bg1"/>
                  </a:solidFill>
                  <a:cs typeface="Times New Roman" pitchFamily="18" charset="0"/>
                </a:rPr>
                <a:t> </a:t>
              </a:r>
              <a:r>
                <a:rPr lang="en-US" sz="3200" b="0" dirty="0" err="1">
                  <a:solidFill>
                    <a:schemeClr val="bg1"/>
                  </a:solidFill>
                  <a:cs typeface="Times New Roman" pitchFamily="18" charset="0"/>
                </a:rPr>
                <a:t>adoro</a:t>
              </a:r>
              <a:r>
                <a:rPr lang="en-US" sz="3200" b="0" dirty="0">
                  <a:solidFill>
                    <a:schemeClr val="bg1"/>
                  </a:solidFill>
                  <a:cs typeface="Times New Roman" pitchFamily="18" charset="0"/>
                </a:rPr>
                <a:t> </a:t>
              </a:r>
              <a:r>
                <a:rPr lang="en-US" sz="3200" b="0" dirty="0" err="1">
                  <a:solidFill>
                    <a:schemeClr val="bg1"/>
                  </a:solidFill>
                  <a:cs typeface="Times New Roman" pitchFamily="18" charset="0"/>
                </a:rPr>
                <a:t>es</a:t>
              </a:r>
              <a:r>
                <a:rPr lang="en-US" sz="3200" b="0" dirty="0">
                  <a:solidFill>
                    <a:schemeClr val="bg1"/>
                  </a:solidFill>
                  <a:cs typeface="Times New Roman" pitchFamily="18" charset="0"/>
                </a:rPr>
                <a:t> lo </a:t>
              </a:r>
              <a:r>
                <a:rPr lang="en-US" sz="3200" b="0" dirty="0" err="1">
                  <a:solidFill>
                    <a:schemeClr val="bg1"/>
                  </a:solidFill>
                  <a:cs typeface="Times New Roman" pitchFamily="18" charset="0"/>
                </a:rPr>
                <a:t>que</a:t>
              </a:r>
              <a:r>
                <a:rPr lang="en-US" sz="3200" b="0" dirty="0">
                  <a:solidFill>
                    <a:schemeClr val="bg1"/>
                  </a:solidFill>
                  <a:cs typeface="Times New Roman" pitchFamily="18" charset="0"/>
                </a:rPr>
                <a:t> </a:t>
              </a:r>
              <a:r>
                <a:rPr lang="en-US" sz="3200" b="0" dirty="0" err="1">
                  <a:solidFill>
                    <a:schemeClr val="bg1"/>
                  </a:solidFill>
                  <a:cs typeface="Times New Roman" pitchFamily="18" charset="0"/>
                </a:rPr>
                <a:t>yo</a:t>
              </a:r>
              <a:r>
                <a:rPr lang="en-US" sz="3200" b="0" dirty="0">
                  <a:solidFill>
                    <a:schemeClr val="bg1"/>
                  </a:solidFill>
                  <a:cs typeface="Times New Roman" pitchFamily="18" charset="0"/>
                </a:rPr>
                <a:t>  	</a:t>
              </a:r>
              <a:r>
                <a:rPr lang="en-US" sz="3200" b="0" dirty="0" err="1">
                  <a:solidFill>
                    <a:schemeClr val="bg1"/>
                  </a:solidFill>
                  <a:cs typeface="Times New Roman" pitchFamily="18" charset="0"/>
                </a:rPr>
                <a:t>atesoro</a:t>
              </a:r>
              <a:r>
                <a:rPr lang="en-US" sz="3200" b="0" dirty="0">
                  <a:solidFill>
                    <a:schemeClr val="bg1"/>
                  </a:solidFill>
                  <a:cs typeface="Times New Roman" pitchFamily="18" charset="0"/>
                </a:rPr>
                <a:t>.</a:t>
              </a:r>
              <a:r>
                <a:rPr lang="en-US" sz="3200" b="0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44039" name="Text Box 7"/>
            <p:cNvSpPr txBox="1">
              <a:spLocks noChangeArrowheads="1"/>
            </p:cNvSpPr>
            <p:nvPr/>
          </p:nvSpPr>
          <p:spPr bwMode="auto">
            <a:xfrm>
              <a:off x="540" y="3121"/>
              <a:ext cx="4884" cy="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buFont typeface="Wingdings" pitchFamily="2" charset="2"/>
                <a:buNone/>
              </a:pPr>
              <a:r>
                <a:rPr lang="en-US" sz="3200">
                  <a:solidFill>
                    <a:srgbClr val="99CCFF"/>
                  </a:solidFill>
                  <a:cs typeface="Times New Roman" pitchFamily="18" charset="0"/>
                </a:rPr>
                <a:t>Hebreos 4:12-13:</a:t>
              </a:r>
              <a:r>
                <a:rPr lang="en-US" sz="3200" b="0">
                  <a:solidFill>
                    <a:schemeClr val="bg1"/>
                  </a:solidFill>
                  <a:cs typeface="Times New Roman" pitchFamily="18" charset="0"/>
                </a:rPr>
                <a:t> </a:t>
              </a:r>
            </a:p>
            <a:p>
              <a:pPr algn="l">
                <a:buFont typeface="Wingdings" pitchFamily="2" charset="2"/>
                <a:buNone/>
              </a:pPr>
              <a:r>
                <a:rPr lang="en-US" sz="3200" b="0">
                  <a:solidFill>
                    <a:schemeClr val="bg1"/>
                  </a:solidFill>
                  <a:cs typeface="Times New Roman" pitchFamily="18" charset="0"/>
                </a:rPr>
                <a:t>   Solamente la Biblia puede penetrar y </a:t>
              </a:r>
            </a:p>
            <a:p>
              <a:pPr algn="l">
                <a:buFont typeface="Wingdings" pitchFamily="2" charset="2"/>
                <a:buNone/>
              </a:pPr>
              <a:r>
                <a:rPr lang="en-US" sz="3200" b="0">
                  <a:solidFill>
                    <a:schemeClr val="bg1"/>
                  </a:solidFill>
                  <a:cs typeface="Times New Roman" pitchFamily="18" charset="0"/>
                </a:rPr>
                <a:t>    renovar el corazón.</a:t>
              </a:r>
              <a:r>
                <a:rPr lang="en-US" sz="3200" b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219200" y="381000"/>
            <a:ext cx="6691313" cy="2667000"/>
            <a:chOff x="777" y="306"/>
            <a:chExt cx="4215" cy="1680"/>
          </a:xfrm>
        </p:grpSpPr>
        <p:sp>
          <p:nvSpPr>
            <p:cNvPr id="44036" name="AutoShape 9"/>
            <p:cNvSpPr>
              <a:spLocks noChangeArrowheads="1"/>
            </p:cNvSpPr>
            <p:nvPr/>
          </p:nvSpPr>
          <p:spPr bwMode="auto">
            <a:xfrm>
              <a:off x="816" y="306"/>
              <a:ext cx="4176" cy="1680"/>
            </a:xfrm>
            <a:prstGeom prst="wave">
              <a:avLst>
                <a:gd name="adj1" fmla="val 13005"/>
                <a:gd name="adj2" fmla="val 0"/>
              </a:avLst>
            </a:prstGeom>
            <a:gradFill rotWithShape="1">
              <a:gsLst>
                <a:gs pos="0">
                  <a:srgbClr val="00182F"/>
                </a:gs>
                <a:gs pos="50000">
                  <a:srgbClr val="003366"/>
                </a:gs>
                <a:gs pos="100000">
                  <a:srgbClr val="00182F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lstStyle/>
            <a:p>
              <a:endParaRPr lang="es-ES" sz="2000">
                <a:solidFill>
                  <a:schemeClr val="tx1"/>
                </a:solidFill>
              </a:endParaRPr>
            </a:p>
          </p:txBody>
        </p:sp>
        <p:sp>
          <p:nvSpPr>
            <p:cNvPr id="44037" name="Text Box 10"/>
            <p:cNvSpPr txBox="1">
              <a:spLocks noChangeArrowheads="1"/>
            </p:cNvSpPr>
            <p:nvPr/>
          </p:nvSpPr>
          <p:spPr bwMode="auto">
            <a:xfrm>
              <a:off x="777" y="676"/>
              <a:ext cx="3321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7200" i="1">
                  <a:solidFill>
                    <a:schemeClr val="bg1"/>
                  </a:solidFill>
                </a:rPr>
                <a:t>Pasajes Críticos</a:t>
              </a: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6200" y="733425"/>
            <a:ext cx="2968625" cy="3354388"/>
            <a:chOff x="48" y="462"/>
            <a:chExt cx="1870" cy="2113"/>
          </a:xfrm>
        </p:grpSpPr>
        <p:sp>
          <p:nvSpPr>
            <p:cNvPr id="47119" name="Text Box 3"/>
            <p:cNvSpPr txBox="1">
              <a:spLocks noChangeArrowheads="1"/>
            </p:cNvSpPr>
            <p:nvPr/>
          </p:nvSpPr>
          <p:spPr bwMode="auto">
            <a:xfrm>
              <a:off x="48" y="462"/>
              <a:ext cx="1832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 algn="l">
                <a:buFont typeface="Arial" charset="0"/>
                <a:buNone/>
              </a:pPr>
              <a:r>
                <a:rPr lang="en-US" sz="2800" b="0">
                  <a:solidFill>
                    <a:srgbClr val="99CCFF"/>
                  </a:solidFill>
                </a:rPr>
                <a:t>1.¿Por qué hace la</a:t>
              </a:r>
            </a:p>
            <a:p>
              <a:pPr marL="457200" indent="-457200" algn="l">
                <a:buFont typeface="Arial" charset="0"/>
                <a:buNone/>
              </a:pPr>
              <a:r>
                <a:rPr lang="en-US" sz="2800" b="0">
                  <a:solidFill>
                    <a:srgbClr val="99CCFF"/>
                  </a:solidFill>
                </a:rPr>
                <a:t>  gente lo que hace?</a:t>
              </a:r>
            </a:p>
            <a:p>
              <a:pPr marL="457200" indent="-457200" algn="l"/>
              <a:r>
                <a:rPr lang="en-US" sz="2800" b="0">
                  <a:solidFill>
                    <a:schemeClr val="bg1"/>
                  </a:solidFill>
                </a:rPr>
                <a:t>     (Capítulo 4)</a:t>
              </a:r>
            </a:p>
          </p:txBody>
        </p:sp>
        <p:sp>
          <p:nvSpPr>
            <p:cNvPr id="47120" name="Text Box 4"/>
            <p:cNvSpPr txBox="1">
              <a:spLocks noChangeArrowheads="1"/>
            </p:cNvSpPr>
            <p:nvPr/>
          </p:nvSpPr>
          <p:spPr bwMode="auto">
            <a:xfrm>
              <a:off x="58" y="1710"/>
              <a:ext cx="1860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800" b="0">
                  <a:solidFill>
                    <a:srgbClr val="99CCFF"/>
                  </a:solidFill>
                </a:rPr>
                <a:t>2.¿Como sucede un</a:t>
              </a:r>
            </a:p>
            <a:p>
              <a:pPr algn="l"/>
              <a:r>
                <a:rPr lang="en-US" sz="2800" b="0">
                  <a:solidFill>
                    <a:srgbClr val="99CCFF"/>
                  </a:solidFill>
                </a:rPr>
                <a:t>   cambio duradero?</a:t>
              </a:r>
            </a:p>
            <a:p>
              <a:pPr algn="l"/>
              <a:r>
                <a:rPr lang="en-US" sz="2800" b="0">
                  <a:solidFill>
                    <a:schemeClr val="bg1"/>
                  </a:solidFill>
                </a:rPr>
                <a:t>     (Capítulo 5)</a:t>
              </a:r>
            </a:p>
          </p:txBody>
        </p:sp>
      </p:grpSp>
      <p:sp>
        <p:nvSpPr>
          <p:cNvPr id="68613" name="AutoShape 5"/>
          <p:cNvSpPr>
            <a:spLocks noChangeArrowheads="1"/>
          </p:cNvSpPr>
          <p:nvPr/>
        </p:nvSpPr>
        <p:spPr bwMode="auto">
          <a:xfrm>
            <a:off x="3276600" y="1219200"/>
            <a:ext cx="5257800" cy="4876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noFill/>
          <a:ln w="5715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>
            <a:off x="5943600" y="1600200"/>
            <a:ext cx="0" cy="4343400"/>
          </a:xfrm>
          <a:prstGeom prst="line">
            <a:avLst/>
          </a:prstGeom>
          <a:noFill/>
          <a:ln w="57150">
            <a:solidFill>
              <a:srgbClr val="A5002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4114800" y="457200"/>
            <a:ext cx="19097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 b="0">
                <a:solidFill>
                  <a:schemeClr val="bg1"/>
                </a:solidFill>
              </a:rPr>
              <a:t>Capítulo 4</a:t>
            </a: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6553200" y="457200"/>
            <a:ext cx="19097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 b="0">
                <a:solidFill>
                  <a:schemeClr val="bg1"/>
                </a:solidFill>
              </a:rPr>
              <a:t>Capítulo 5</a:t>
            </a: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3962400" y="1600200"/>
            <a:ext cx="18319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 b="0">
                <a:solidFill>
                  <a:schemeClr val="bg1"/>
                </a:solidFill>
              </a:rPr>
              <a:t>Función </a:t>
            </a:r>
          </a:p>
          <a:p>
            <a:pPr algn="l"/>
            <a:r>
              <a:rPr lang="en-US" sz="2800" b="0">
                <a:solidFill>
                  <a:schemeClr val="bg1"/>
                </a:solidFill>
              </a:rPr>
              <a:t>Causal</a:t>
            </a: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4114800" y="27432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 b="0">
                <a:solidFill>
                  <a:schemeClr val="bg1"/>
                </a:solidFill>
              </a:rPr>
              <a:t>Volante</a:t>
            </a:r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6400800" y="1676400"/>
            <a:ext cx="2024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 b="0">
                <a:solidFill>
                  <a:schemeClr val="bg1"/>
                </a:solidFill>
              </a:rPr>
              <a:t>1. Adoración</a:t>
            </a:r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6400800" y="2438400"/>
            <a:ext cx="1403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 b="0">
                <a:solidFill>
                  <a:schemeClr val="bg1"/>
                </a:solidFill>
              </a:rPr>
              <a:t>2. Lucha</a:t>
            </a:r>
          </a:p>
        </p:txBody>
      </p:sp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6400800" y="3200400"/>
            <a:ext cx="1436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 b="0">
                <a:solidFill>
                  <a:schemeClr val="bg1"/>
                </a:solidFill>
              </a:rPr>
              <a:t>3. Ayuda</a:t>
            </a:r>
          </a:p>
        </p:txBody>
      </p:sp>
      <p:sp>
        <p:nvSpPr>
          <p:cNvPr id="68622" name="Text Box 14"/>
          <p:cNvSpPr txBox="1">
            <a:spLocks noChangeArrowheads="1"/>
          </p:cNvSpPr>
          <p:nvPr/>
        </p:nvSpPr>
        <p:spPr bwMode="auto">
          <a:xfrm rot="-5400000">
            <a:off x="1897857" y="2286793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MOTIVACIÓN</a:t>
            </a:r>
          </a:p>
        </p:txBody>
      </p:sp>
      <p:sp>
        <p:nvSpPr>
          <p:cNvPr id="68623" name="Text Box 15"/>
          <p:cNvSpPr txBox="1">
            <a:spLocks noChangeArrowheads="1"/>
          </p:cNvSpPr>
          <p:nvPr/>
        </p:nvSpPr>
        <p:spPr bwMode="auto">
          <a:xfrm rot="-16200000">
            <a:off x="7765257" y="2369343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CAMBIO</a:t>
            </a:r>
          </a:p>
        </p:txBody>
      </p:sp>
      <p:sp>
        <p:nvSpPr>
          <p:cNvPr id="47118" name="Rectangle 16"/>
          <p:cNvSpPr>
            <a:spLocks noChangeArrowheads="1"/>
          </p:cNvSpPr>
          <p:nvPr/>
        </p:nvSpPr>
        <p:spPr bwMode="auto">
          <a:xfrm>
            <a:off x="8296275" y="1730375"/>
            <a:ext cx="18415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2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7" dur="5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2" dur="5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 animBg="1"/>
      <p:bldP spid="68614" grpId="0" animBg="1"/>
      <p:bldP spid="68615" grpId="0" autoUpdateAnimBg="0"/>
      <p:bldP spid="68616" grpId="0" autoUpdateAnimBg="0"/>
      <p:bldP spid="68617" grpId="0" autoUpdateAnimBg="0"/>
      <p:bldP spid="68618" grpId="0" autoUpdateAnimBg="0"/>
      <p:bldP spid="68619" grpId="0" autoUpdateAnimBg="0"/>
      <p:bldP spid="68620" grpId="0" autoUpdateAnimBg="0"/>
      <p:bldP spid="68621" grpId="0" autoUpdateAnimBg="0"/>
      <p:bldP spid="68622" grpId="0" autoUpdateAnimBg="0"/>
      <p:bldP spid="68623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Oval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ellipse">
            <a:avLst/>
          </a:prstGeom>
          <a:gradFill rotWithShape="1">
            <a:gsLst>
              <a:gs pos="0">
                <a:srgbClr val="003366"/>
              </a:gs>
              <a:gs pos="100000">
                <a:srgbClr val="00182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6600" b="0" i="1" dirty="0" err="1" smtClean="0">
                <a:solidFill>
                  <a:schemeClr val="bg1"/>
                </a:solidFill>
              </a:rPr>
              <a:t>Comprendiendo</a:t>
            </a:r>
            <a:r>
              <a:rPr lang="en-US" sz="6600" b="0" i="1" dirty="0" smtClean="0">
                <a:solidFill>
                  <a:schemeClr val="bg1"/>
                </a:solidFill>
              </a:rPr>
              <a:t> </a:t>
            </a:r>
            <a:r>
              <a:rPr lang="en-US" sz="6600" b="0" i="1" dirty="0">
                <a:solidFill>
                  <a:schemeClr val="bg1"/>
                </a:solidFill>
              </a:rPr>
              <a:t>la </a:t>
            </a:r>
            <a:r>
              <a:rPr lang="en-US" sz="6600" b="0" i="1" dirty="0" err="1">
                <a:solidFill>
                  <a:schemeClr val="bg1"/>
                </a:solidFill>
              </a:rPr>
              <a:t>Lucha</a:t>
            </a:r>
            <a:endParaRPr lang="en-US" sz="6600" b="0" i="1" dirty="0">
              <a:solidFill>
                <a:schemeClr val="bg1"/>
              </a:solidFill>
            </a:endParaRPr>
          </a:p>
          <a:p>
            <a:r>
              <a:rPr lang="en-US" sz="6600" b="0" i="1" dirty="0">
                <a:solidFill>
                  <a:schemeClr val="bg1"/>
                </a:solidFill>
              </a:rPr>
              <a:t>De </a:t>
            </a:r>
            <a:r>
              <a:rPr lang="en-US" sz="6600" b="0" i="1" dirty="0" err="1">
                <a:solidFill>
                  <a:schemeClr val="bg1"/>
                </a:solidFill>
              </a:rPr>
              <a:t>su</a:t>
            </a:r>
            <a:r>
              <a:rPr lang="en-US" sz="6600" b="0" i="1" dirty="0">
                <a:solidFill>
                  <a:schemeClr val="bg1"/>
                </a:solidFill>
              </a:rPr>
              <a:t> </a:t>
            </a:r>
            <a:r>
              <a:rPr lang="en-US" sz="6600" b="0" i="1" dirty="0" err="1">
                <a:solidFill>
                  <a:schemeClr val="bg1"/>
                </a:solidFill>
              </a:rPr>
              <a:t>Corazón</a:t>
            </a:r>
            <a:endParaRPr lang="en-US" sz="6600" b="0" i="1" dirty="0">
              <a:solidFill>
                <a:schemeClr val="bg1"/>
              </a:solidFill>
            </a:endParaRP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447800" y="533400"/>
            <a:ext cx="6324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>
                <a:solidFill>
                  <a:srgbClr val="99CCFF"/>
                </a:solidFill>
              </a:rPr>
              <a:t>Capítulo 5</a:t>
            </a:r>
            <a:endParaRPr lang="en-US" sz="4800">
              <a:solidFill>
                <a:srgbClr val="99CCFF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animBg="1" autoUpdateAnimBg="0"/>
      <p:bldP spid="74755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112713" y="3581400"/>
            <a:ext cx="9229725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0" dirty="0">
                <a:solidFill>
                  <a:srgbClr val="99CCFF"/>
                </a:solidFill>
              </a:rPr>
              <a:t>Santiago 4:1-10</a:t>
            </a:r>
          </a:p>
          <a:p>
            <a:r>
              <a:rPr lang="en-US" sz="4000" b="0" dirty="0">
                <a:solidFill>
                  <a:schemeClr val="bg1"/>
                </a:solidFill>
              </a:rPr>
              <a:t>(</a:t>
            </a:r>
            <a:r>
              <a:rPr lang="en-US" sz="3600" b="0" dirty="0">
                <a:solidFill>
                  <a:schemeClr val="bg1"/>
                </a:solidFill>
              </a:rPr>
              <a:t>Como </a:t>
            </a:r>
            <a:r>
              <a:rPr lang="en-US" sz="3600" b="0" dirty="0" err="1">
                <a:solidFill>
                  <a:schemeClr val="bg1"/>
                </a:solidFill>
              </a:rPr>
              <a:t>nuestros</a:t>
            </a:r>
            <a:r>
              <a:rPr lang="en-US" sz="3600" b="0" dirty="0">
                <a:solidFill>
                  <a:schemeClr val="bg1"/>
                </a:solidFill>
              </a:rPr>
              <a:t> </a:t>
            </a:r>
            <a:r>
              <a:rPr lang="en-US" sz="3600" b="0" dirty="0" err="1">
                <a:solidFill>
                  <a:schemeClr val="bg1"/>
                </a:solidFill>
              </a:rPr>
              <a:t>corazones</a:t>
            </a:r>
            <a:r>
              <a:rPr lang="en-US" sz="3600" b="0" dirty="0">
                <a:solidFill>
                  <a:schemeClr val="bg1"/>
                </a:solidFill>
              </a:rPr>
              <a:t> son </a:t>
            </a:r>
            <a:r>
              <a:rPr lang="en-US" sz="3600" b="0" dirty="0" err="1">
                <a:solidFill>
                  <a:schemeClr val="bg1"/>
                </a:solidFill>
              </a:rPr>
              <a:t>cautivados</a:t>
            </a:r>
            <a:r>
              <a:rPr lang="en-US" sz="3600" b="0" dirty="0">
                <a:solidFill>
                  <a:schemeClr val="bg1"/>
                </a:solidFill>
              </a:rPr>
              <a:t>.)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219200" y="381000"/>
            <a:ext cx="6691313" cy="2667000"/>
            <a:chOff x="777" y="306"/>
            <a:chExt cx="4215" cy="1680"/>
          </a:xfrm>
        </p:grpSpPr>
        <p:sp>
          <p:nvSpPr>
            <p:cNvPr id="51204" name="AutoShape 7"/>
            <p:cNvSpPr>
              <a:spLocks noChangeArrowheads="1"/>
            </p:cNvSpPr>
            <p:nvPr/>
          </p:nvSpPr>
          <p:spPr bwMode="auto">
            <a:xfrm>
              <a:off x="816" y="306"/>
              <a:ext cx="4176" cy="1680"/>
            </a:xfrm>
            <a:prstGeom prst="wave">
              <a:avLst>
                <a:gd name="adj1" fmla="val 13005"/>
                <a:gd name="adj2" fmla="val 0"/>
              </a:avLst>
            </a:prstGeom>
            <a:gradFill rotWithShape="1">
              <a:gsLst>
                <a:gs pos="0">
                  <a:srgbClr val="00182F"/>
                </a:gs>
                <a:gs pos="50000">
                  <a:srgbClr val="003366"/>
                </a:gs>
                <a:gs pos="100000">
                  <a:srgbClr val="00182F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lstStyle/>
            <a:p>
              <a:endParaRPr lang="es-ES" sz="2000">
                <a:solidFill>
                  <a:schemeClr val="tx1"/>
                </a:solidFill>
              </a:endParaRPr>
            </a:p>
          </p:txBody>
        </p:sp>
        <p:sp>
          <p:nvSpPr>
            <p:cNvPr id="51205" name="Text Box 8"/>
            <p:cNvSpPr txBox="1">
              <a:spLocks noChangeArrowheads="1"/>
            </p:cNvSpPr>
            <p:nvPr/>
          </p:nvSpPr>
          <p:spPr bwMode="auto">
            <a:xfrm>
              <a:off x="777" y="676"/>
              <a:ext cx="3321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7200" i="1">
                  <a:solidFill>
                    <a:schemeClr val="bg1"/>
                  </a:solidFill>
                </a:rPr>
                <a:t>Pasajes Críticos</a:t>
              </a: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AutoShape 3"/>
          <p:cNvSpPr>
            <a:spLocks noChangeArrowheads="1"/>
          </p:cNvSpPr>
          <p:nvPr/>
        </p:nvSpPr>
        <p:spPr bwMode="auto">
          <a:xfrm>
            <a:off x="228600" y="2590800"/>
            <a:ext cx="2133600" cy="25146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A50021"/>
          </a:solidFill>
          <a:ln w="9525">
            <a:noFill/>
            <a:miter lim="800000"/>
            <a:headEnd/>
            <a:tailEnd/>
          </a:ln>
          <a:effectLst>
            <a:outerShdw sy="-50000" kx="-2453608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400" b="1" dirty="0" err="1" smtClean="0">
                <a:solidFill>
                  <a:schemeClr val="bg1"/>
                </a:solidFill>
                <a:latin typeface="Goudy Old Style" charset="0"/>
              </a:rPr>
              <a:t>Romanos</a:t>
            </a:r>
            <a:r>
              <a:rPr lang="en-US" sz="2400" b="1" dirty="0" smtClean="0">
                <a:solidFill>
                  <a:schemeClr val="bg1"/>
                </a:solidFill>
                <a:latin typeface="Goudy Old Style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Goudy Old Style" charset="0"/>
              </a:rPr>
              <a:t>1:25 </a:t>
            </a:r>
            <a:endParaRPr lang="en-US" sz="2000" b="1" dirty="0">
              <a:solidFill>
                <a:schemeClr val="bg1"/>
              </a:solidFill>
              <a:latin typeface="Goudy Old Style" charset="0"/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050925" y="387350"/>
            <a:ext cx="68246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4000" b="1">
                <a:solidFill>
                  <a:schemeClr val="bg1"/>
                </a:solidFill>
              </a:rPr>
              <a:t>¿Cómo son capturados nuestros </a:t>
            </a:r>
          </a:p>
          <a:p>
            <a:pPr algn="l"/>
            <a:r>
              <a:rPr lang="en-US" sz="4000" b="1">
                <a:solidFill>
                  <a:schemeClr val="bg1"/>
                </a:solidFill>
              </a:rPr>
              <a:t>  corazones?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839788" y="1781175"/>
            <a:ext cx="355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 b="1">
                <a:solidFill>
                  <a:srgbClr val="FFFF00"/>
                </a:solidFill>
              </a:rPr>
              <a:t>DESEO</a:t>
            </a:r>
            <a:r>
              <a:rPr lang="en-US" sz="3200">
                <a:solidFill>
                  <a:srgbClr val="FFFF00"/>
                </a:solidFill>
              </a:rPr>
              <a:t>…</a:t>
            </a:r>
            <a:r>
              <a:rPr lang="en-US" sz="3200">
                <a:solidFill>
                  <a:schemeClr val="bg1"/>
                </a:solidFill>
              </a:rPr>
              <a:t>“Quiero...”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2343150" y="2466975"/>
            <a:ext cx="50371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 b="1">
                <a:solidFill>
                  <a:srgbClr val="FFFF00"/>
                </a:solidFill>
              </a:rPr>
              <a:t>EXIGENCIA</a:t>
            </a:r>
            <a:r>
              <a:rPr lang="en-US" sz="3200">
                <a:solidFill>
                  <a:srgbClr val="FFFF00"/>
                </a:solidFill>
              </a:rPr>
              <a:t>…</a:t>
            </a:r>
            <a:r>
              <a:rPr lang="en-US" sz="3200">
                <a:solidFill>
                  <a:schemeClr val="bg1"/>
                </a:solidFill>
              </a:rPr>
              <a:t>“Tengo que…”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2411413" y="3228975"/>
            <a:ext cx="49355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 b="1" dirty="0">
                <a:solidFill>
                  <a:srgbClr val="FFFF00"/>
                </a:solidFill>
              </a:rPr>
              <a:t>NECESIDAD</a:t>
            </a:r>
            <a:r>
              <a:rPr lang="en-US" sz="3200" dirty="0">
                <a:solidFill>
                  <a:srgbClr val="FFFF00"/>
                </a:solidFill>
              </a:rPr>
              <a:t>…</a:t>
            </a:r>
            <a:r>
              <a:rPr lang="en-US" sz="3200" dirty="0">
                <a:solidFill>
                  <a:schemeClr val="bg1"/>
                </a:solidFill>
              </a:rPr>
              <a:t>“Lo </a:t>
            </a:r>
            <a:r>
              <a:rPr lang="en-US" sz="3200" dirty="0" err="1">
                <a:solidFill>
                  <a:schemeClr val="bg1"/>
                </a:solidFill>
              </a:rPr>
              <a:t>necesito</a:t>
            </a:r>
            <a:r>
              <a:rPr lang="en-US" sz="3200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2125663" y="3990975"/>
            <a:ext cx="48910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 b="1">
                <a:solidFill>
                  <a:srgbClr val="FFFF00"/>
                </a:solidFill>
              </a:rPr>
              <a:t>EXPECTATIVA</a:t>
            </a:r>
            <a:r>
              <a:rPr lang="en-US" sz="3200">
                <a:solidFill>
                  <a:srgbClr val="FFFF00"/>
                </a:solidFill>
              </a:rPr>
              <a:t>…</a:t>
            </a:r>
            <a:r>
              <a:rPr lang="en-US" sz="3200">
                <a:solidFill>
                  <a:schemeClr val="bg1"/>
                </a:solidFill>
              </a:rPr>
              <a:t>“Debes…”</a:t>
            </a: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1676400" y="4752975"/>
            <a:ext cx="5403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 b="1">
                <a:solidFill>
                  <a:srgbClr val="FFFF00"/>
                </a:solidFill>
              </a:rPr>
              <a:t>DECEPCIÓN</a:t>
            </a:r>
            <a:r>
              <a:rPr lang="en-US" sz="3200">
                <a:solidFill>
                  <a:srgbClr val="FFFF00"/>
                </a:solidFill>
              </a:rPr>
              <a:t>…</a:t>
            </a:r>
            <a:r>
              <a:rPr lang="en-US" sz="3200">
                <a:solidFill>
                  <a:schemeClr val="bg1"/>
                </a:solidFill>
              </a:rPr>
              <a:t>“¡No lo hiciste!”</a:t>
            </a: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933450" y="5514975"/>
            <a:ext cx="6969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 b="1">
                <a:solidFill>
                  <a:srgbClr val="FFFF00"/>
                </a:solidFill>
              </a:rPr>
              <a:t>CASTIGO</a:t>
            </a:r>
            <a:r>
              <a:rPr lang="en-US" sz="3200">
                <a:solidFill>
                  <a:srgbClr val="FFFF00"/>
                </a:solidFill>
              </a:rPr>
              <a:t>…</a:t>
            </a:r>
            <a:r>
              <a:rPr lang="en-US" sz="3200">
                <a:solidFill>
                  <a:schemeClr val="bg1"/>
                </a:solidFill>
              </a:rPr>
              <a:t>“Como no lo hiciste, voy a…”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animBg="1" autoUpdateAnimBg="0"/>
      <p:bldP spid="64516" grpId="0" autoUpdateAnimBg="0"/>
      <p:bldP spid="64517" grpId="0" autoUpdateAnimBg="0"/>
      <p:bldP spid="64518" grpId="0" autoUpdateAnimBg="0"/>
      <p:bldP spid="64519" grpId="0" autoUpdateAnimBg="0"/>
      <p:bldP spid="64520" grpId="0" autoUpdateAnimBg="0"/>
      <p:bldP spid="64521" grpId="0" autoUpdateAnimBg="0"/>
      <p:bldP spid="64522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533400" y="3352800"/>
            <a:ext cx="8305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0">
                <a:solidFill>
                  <a:schemeClr val="bg1"/>
                </a:solidFill>
              </a:rPr>
              <a:t>Explica como Santiago 4 funciona en la dinámica de un momento.</a:t>
            </a:r>
          </a:p>
          <a:p>
            <a:endParaRPr lang="en-US" sz="1400" b="0">
              <a:solidFill>
                <a:schemeClr val="bg1"/>
              </a:solidFill>
            </a:endParaRPr>
          </a:p>
          <a:p>
            <a:r>
              <a:rPr lang="en-US" sz="4000" b="0">
                <a:solidFill>
                  <a:srgbClr val="99CCFF"/>
                </a:solidFill>
              </a:rPr>
              <a:t>Pasiones </a:t>
            </a:r>
            <a:r>
              <a:rPr lang="en-US" sz="4000" b="0">
                <a:solidFill>
                  <a:schemeClr val="bg1"/>
                </a:solidFill>
              </a:rPr>
              <a:t>(emociones motivantes)</a:t>
            </a:r>
          </a:p>
          <a:p>
            <a:r>
              <a:rPr lang="en-US" sz="4000" b="0">
                <a:solidFill>
                  <a:srgbClr val="99CCFF"/>
                </a:solidFill>
              </a:rPr>
              <a:t>Deseos </a:t>
            </a:r>
            <a:r>
              <a:rPr lang="en-US" sz="4000" b="0">
                <a:solidFill>
                  <a:schemeClr val="bg1"/>
                </a:solidFill>
              </a:rPr>
              <a:t>(antojos potentes)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219200" y="381000"/>
            <a:ext cx="6691313" cy="2667000"/>
            <a:chOff x="777" y="306"/>
            <a:chExt cx="4215" cy="1680"/>
          </a:xfrm>
        </p:grpSpPr>
        <p:sp>
          <p:nvSpPr>
            <p:cNvPr id="53253" name="AutoShape 7"/>
            <p:cNvSpPr>
              <a:spLocks noChangeArrowheads="1"/>
            </p:cNvSpPr>
            <p:nvPr/>
          </p:nvSpPr>
          <p:spPr bwMode="auto">
            <a:xfrm>
              <a:off x="816" y="306"/>
              <a:ext cx="4176" cy="1680"/>
            </a:xfrm>
            <a:prstGeom prst="wave">
              <a:avLst>
                <a:gd name="adj1" fmla="val 13005"/>
                <a:gd name="adj2" fmla="val 0"/>
              </a:avLst>
            </a:prstGeom>
            <a:gradFill rotWithShape="1">
              <a:gsLst>
                <a:gs pos="0">
                  <a:srgbClr val="00182F"/>
                </a:gs>
                <a:gs pos="50000">
                  <a:srgbClr val="003366"/>
                </a:gs>
                <a:gs pos="100000">
                  <a:srgbClr val="00182F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lstStyle/>
            <a:p>
              <a:endParaRPr lang="es-ES" sz="2000">
                <a:solidFill>
                  <a:schemeClr val="tx1"/>
                </a:solidFill>
              </a:endParaRPr>
            </a:p>
          </p:txBody>
        </p:sp>
        <p:sp>
          <p:nvSpPr>
            <p:cNvPr id="53254" name="Text Box 8"/>
            <p:cNvSpPr txBox="1">
              <a:spLocks noChangeArrowheads="1"/>
            </p:cNvSpPr>
            <p:nvPr/>
          </p:nvSpPr>
          <p:spPr bwMode="auto">
            <a:xfrm>
              <a:off x="777" y="676"/>
              <a:ext cx="3321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7200" i="1">
                  <a:solidFill>
                    <a:schemeClr val="bg1"/>
                  </a:solidFill>
                </a:rPr>
                <a:t>Pasajes Críticos</a:t>
              </a:r>
            </a:p>
          </p:txBody>
        </p:sp>
      </p:grpSp>
      <p:sp>
        <p:nvSpPr>
          <p:cNvPr id="53252" name="Text Box 12"/>
          <p:cNvSpPr txBox="1">
            <a:spLocks noChangeArrowheads="1"/>
          </p:cNvSpPr>
          <p:nvPr/>
        </p:nvSpPr>
        <p:spPr bwMode="auto">
          <a:xfrm>
            <a:off x="857250" y="2590800"/>
            <a:ext cx="66436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0">
                <a:solidFill>
                  <a:srgbClr val="99CCFF"/>
                </a:solidFill>
              </a:rPr>
              <a:t>Gálatas 5:16-26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362200" y="762000"/>
            <a:ext cx="18415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s-ES" sz="7600" b="0">
              <a:solidFill>
                <a:schemeClr val="bg1"/>
              </a:solidFill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371600" y="3048000"/>
            <a:ext cx="578961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sz="5400">
                <a:solidFill>
                  <a:srgbClr val="99CCFF"/>
                </a:solidFill>
                <a:sym typeface="Wingdings" pitchFamily="2" charset="2"/>
              </a:rPr>
              <a:t></a:t>
            </a:r>
            <a:r>
              <a:rPr lang="en-US" sz="5400" b="0">
                <a:solidFill>
                  <a:schemeClr val="bg1"/>
                </a:solidFill>
              </a:rPr>
              <a:t> </a:t>
            </a:r>
            <a:r>
              <a:rPr lang="en-US" sz="6600" b="0">
                <a:solidFill>
                  <a:schemeClr val="bg1"/>
                </a:solidFill>
              </a:rPr>
              <a:t>Profesionalista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371600" y="4572000"/>
            <a:ext cx="38862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sz="5400">
                <a:solidFill>
                  <a:srgbClr val="99CCFF"/>
                </a:solidFill>
                <a:sym typeface="Wingdings" pitchFamily="2" charset="2"/>
              </a:rPr>
              <a:t></a:t>
            </a:r>
            <a:r>
              <a:rPr lang="en-US" sz="2400">
                <a:solidFill>
                  <a:schemeClr val="tx1"/>
                </a:solidFill>
              </a:rPr>
              <a:t>  </a:t>
            </a:r>
            <a:r>
              <a:rPr lang="en-US" sz="6600" b="0">
                <a:solidFill>
                  <a:schemeClr val="bg1"/>
                </a:solidFill>
              </a:rPr>
              <a:t>Pasíva</a:t>
            </a:r>
          </a:p>
        </p:txBody>
      </p:sp>
      <p:sp>
        <p:nvSpPr>
          <p:cNvPr id="8197" name="Oval 41"/>
          <p:cNvSpPr>
            <a:spLocks noChangeArrowheads="1"/>
          </p:cNvSpPr>
          <p:nvPr/>
        </p:nvSpPr>
        <p:spPr bwMode="auto">
          <a:xfrm>
            <a:off x="609600" y="381000"/>
            <a:ext cx="7696200" cy="1981200"/>
          </a:xfrm>
          <a:prstGeom prst="ellipse">
            <a:avLst/>
          </a:prstGeom>
          <a:gradFill rotWithShape="0">
            <a:gsLst>
              <a:gs pos="0">
                <a:srgbClr val="003366"/>
              </a:gs>
              <a:gs pos="50000">
                <a:srgbClr val="00182F"/>
              </a:gs>
              <a:gs pos="100000">
                <a:srgbClr val="003366"/>
              </a:gs>
            </a:gsLst>
            <a:lin ang="5400000" scaled="1"/>
          </a:gradFill>
          <a:ln w="2857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7200" b="0">
                <a:solidFill>
                  <a:schemeClr val="bg1"/>
                </a:solidFill>
              </a:rPr>
              <a:t>La cultura actuál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utoUpdateAnimBg="0"/>
      <p:bldP spid="14343" grpId="0" autoUpdateAnimBg="0"/>
      <p:bldP spid="14344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4"/>
          <p:cNvSpPr txBox="1">
            <a:spLocks noChangeArrowheads="1"/>
          </p:cNvSpPr>
          <p:nvPr/>
        </p:nvSpPr>
        <p:spPr bwMode="auto">
          <a:xfrm>
            <a:off x="3032125" y="4918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 sz="2400">
              <a:solidFill>
                <a:schemeClr val="tx1"/>
              </a:solidFill>
            </a:endParaRPr>
          </a:p>
        </p:txBody>
      </p:sp>
      <p:sp>
        <p:nvSpPr>
          <p:cNvPr id="231430" name="Oval 6"/>
          <p:cNvSpPr>
            <a:spLocks noChangeArrowheads="1"/>
          </p:cNvSpPr>
          <p:nvPr/>
        </p:nvSpPr>
        <p:spPr bwMode="auto">
          <a:xfrm>
            <a:off x="0" y="0"/>
            <a:ext cx="9144000" cy="6705600"/>
          </a:xfrm>
          <a:prstGeom prst="ellipse">
            <a:avLst/>
          </a:prstGeom>
          <a:gradFill rotWithShape="1">
            <a:gsLst>
              <a:gs pos="0">
                <a:srgbClr val="00182F"/>
              </a:gs>
              <a:gs pos="50000">
                <a:srgbClr val="003366"/>
              </a:gs>
              <a:gs pos="100000">
                <a:srgbClr val="00182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 sz="2400">
              <a:solidFill>
                <a:schemeClr val="tx1"/>
              </a:solidFill>
            </a:endParaRPr>
          </a:p>
        </p:txBody>
      </p:sp>
      <p:sp>
        <p:nvSpPr>
          <p:cNvPr id="54276" name="Text Box 7"/>
          <p:cNvSpPr txBox="1">
            <a:spLocks noChangeArrowheads="1"/>
          </p:cNvSpPr>
          <p:nvPr/>
        </p:nvSpPr>
        <p:spPr bwMode="auto">
          <a:xfrm>
            <a:off x="1206500" y="609600"/>
            <a:ext cx="688498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200">
                <a:solidFill>
                  <a:schemeClr val="bg1"/>
                </a:solidFill>
              </a:rPr>
              <a:t>La Gran Pregunta</a:t>
            </a:r>
          </a:p>
        </p:txBody>
      </p:sp>
      <p:sp>
        <p:nvSpPr>
          <p:cNvPr id="54277" name="Text Box 8"/>
          <p:cNvSpPr txBox="1">
            <a:spLocks noChangeArrowheads="1"/>
          </p:cNvSpPr>
          <p:nvPr/>
        </p:nvSpPr>
        <p:spPr bwMode="auto">
          <a:xfrm>
            <a:off x="3825875" y="685800"/>
            <a:ext cx="1449388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0">
                <a:solidFill>
                  <a:srgbClr val="99CCFF"/>
                </a:solidFill>
              </a:rPr>
              <a:t>?</a:t>
            </a:r>
          </a:p>
        </p:txBody>
      </p:sp>
      <p:sp>
        <p:nvSpPr>
          <p:cNvPr id="54278" name="Rectangle 9"/>
          <p:cNvSpPr>
            <a:spLocks noChangeArrowheads="1"/>
          </p:cNvSpPr>
          <p:nvPr/>
        </p:nvSpPr>
        <p:spPr bwMode="auto">
          <a:xfrm>
            <a:off x="838200" y="4343400"/>
            <a:ext cx="8001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0">
                <a:solidFill>
                  <a:schemeClr val="bg1"/>
                </a:solidFill>
              </a:rPr>
              <a:t>Al lidear con sus situaciones y relaciones diarias, ¿qué cosas tienden a controlar su corazón?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Oval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ellipse">
            <a:avLst/>
          </a:prstGeom>
          <a:gradFill rotWithShape="1">
            <a:gsLst>
              <a:gs pos="0">
                <a:srgbClr val="003366"/>
              </a:gs>
              <a:gs pos="100000">
                <a:srgbClr val="00182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 sz="2400">
              <a:solidFill>
                <a:schemeClr val="tx1"/>
              </a:solidFill>
            </a:endParaRP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1409700" y="762000"/>
            <a:ext cx="6324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>
                <a:solidFill>
                  <a:srgbClr val="99CCFF"/>
                </a:solidFill>
              </a:rPr>
              <a:t>Capitulo 6</a:t>
            </a:r>
            <a:endParaRPr lang="en-US" sz="4800">
              <a:solidFill>
                <a:srgbClr val="99CCFF"/>
              </a:solidFill>
            </a:endParaRP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1860550" y="2655888"/>
            <a:ext cx="5310188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 b="0" i="1">
                <a:solidFill>
                  <a:schemeClr val="bg1"/>
                </a:solidFill>
              </a:rPr>
              <a:t>Tras el Consejero</a:t>
            </a:r>
          </a:p>
          <a:p>
            <a:r>
              <a:rPr lang="en-US" sz="6600" b="0" i="1">
                <a:solidFill>
                  <a:schemeClr val="bg1"/>
                </a:solidFill>
              </a:rPr>
              <a:t>Admirable</a:t>
            </a:r>
          </a:p>
          <a:p>
            <a:endParaRPr lang="en-US" sz="2000" b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animBg="1"/>
      <p:bldP spid="81923" grpId="0" autoUpdateAnimBg="0"/>
      <p:bldP spid="81924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1173432" y="1524000"/>
            <a:ext cx="6884449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US" sz="4400" b="0" dirty="0">
                <a:solidFill>
                  <a:schemeClr val="bg1"/>
                </a:solidFill>
              </a:rPr>
              <a:t>Dios </a:t>
            </a:r>
            <a:r>
              <a:rPr lang="en-US" sz="4400" b="0" dirty="0" smtClean="0">
                <a:solidFill>
                  <a:schemeClr val="bg1"/>
                </a:solidFill>
              </a:rPr>
              <a:t>llama</a:t>
            </a:r>
            <a:endParaRPr lang="en-US" sz="4400" b="0" dirty="0">
              <a:solidFill>
                <a:schemeClr val="bg1"/>
              </a:solidFill>
            </a:endParaRPr>
          </a:p>
          <a:p>
            <a:pPr marL="457200" indent="-457200"/>
            <a:r>
              <a:rPr lang="en-US" sz="4400" b="0" dirty="0" err="1" smtClean="0">
                <a:solidFill>
                  <a:schemeClr val="bg1"/>
                </a:solidFill>
              </a:rPr>
              <a:t>cada</a:t>
            </a:r>
            <a:r>
              <a:rPr lang="en-US" sz="4400" b="0" dirty="0" smtClean="0">
                <a:solidFill>
                  <a:schemeClr val="bg1"/>
                </a:solidFill>
              </a:rPr>
              <a:t> </a:t>
            </a:r>
            <a:r>
              <a:rPr lang="en-US" sz="4400" b="0" dirty="0" err="1">
                <a:solidFill>
                  <a:schemeClr val="bg1"/>
                </a:solidFill>
              </a:rPr>
              <a:t>uno</a:t>
            </a:r>
            <a:r>
              <a:rPr lang="en-US" sz="4400" b="0" dirty="0">
                <a:solidFill>
                  <a:schemeClr val="bg1"/>
                </a:solidFill>
              </a:rPr>
              <a:t> de </a:t>
            </a:r>
            <a:r>
              <a:rPr lang="en-US" sz="4400" b="0" dirty="0" err="1">
                <a:solidFill>
                  <a:schemeClr val="bg1"/>
                </a:solidFill>
              </a:rPr>
              <a:t>sus</a:t>
            </a:r>
            <a:r>
              <a:rPr lang="en-US" sz="4400" b="0" dirty="0">
                <a:solidFill>
                  <a:schemeClr val="bg1"/>
                </a:solidFill>
              </a:rPr>
              <a:t> </a:t>
            </a:r>
            <a:r>
              <a:rPr lang="en-US" sz="4400" b="0" dirty="0" err="1">
                <a:solidFill>
                  <a:schemeClr val="bg1"/>
                </a:solidFill>
              </a:rPr>
              <a:t>hijos</a:t>
            </a:r>
            <a:endParaRPr lang="en-US" sz="4400" b="0" dirty="0">
              <a:solidFill>
                <a:schemeClr val="bg1"/>
              </a:solidFill>
            </a:endParaRPr>
          </a:p>
          <a:p>
            <a:pPr marL="457200" indent="-457200"/>
            <a:r>
              <a:rPr lang="en-US" sz="4400" b="0" dirty="0">
                <a:solidFill>
                  <a:schemeClr val="bg1"/>
                </a:solidFill>
              </a:rPr>
              <a:t>a</a:t>
            </a:r>
            <a:r>
              <a:rPr lang="en-US" sz="4400" b="0" dirty="0" smtClean="0">
                <a:solidFill>
                  <a:schemeClr val="bg1"/>
                </a:solidFill>
              </a:rPr>
              <a:t> </a:t>
            </a:r>
            <a:r>
              <a:rPr lang="en-US" sz="4400" b="0" dirty="0">
                <a:solidFill>
                  <a:schemeClr val="bg1"/>
                </a:solidFill>
              </a:rPr>
              <a:t>un </a:t>
            </a:r>
            <a:r>
              <a:rPr lang="en-US" sz="4400" b="0" dirty="0" err="1">
                <a:solidFill>
                  <a:schemeClr val="bg1"/>
                </a:solidFill>
              </a:rPr>
              <a:t>estilo</a:t>
            </a:r>
            <a:r>
              <a:rPr lang="en-US" sz="4400" b="0" dirty="0">
                <a:solidFill>
                  <a:schemeClr val="bg1"/>
                </a:solidFill>
              </a:rPr>
              <a:t> de </a:t>
            </a:r>
            <a:r>
              <a:rPr lang="en-US" sz="4400" b="0" dirty="0" err="1">
                <a:solidFill>
                  <a:schemeClr val="bg1"/>
                </a:solidFill>
              </a:rPr>
              <a:t>vida</a:t>
            </a:r>
            <a:r>
              <a:rPr lang="en-US" sz="4400" b="0" dirty="0">
                <a:solidFill>
                  <a:schemeClr val="bg1"/>
                </a:solidFill>
              </a:rPr>
              <a:t> </a:t>
            </a:r>
            <a:r>
              <a:rPr lang="en-US" sz="4400" b="0" dirty="0" err="1" smtClean="0">
                <a:solidFill>
                  <a:schemeClr val="bg1"/>
                </a:solidFill>
              </a:rPr>
              <a:t>intencional</a:t>
            </a:r>
            <a:endParaRPr lang="en-US" sz="4400" b="0" dirty="0" smtClean="0">
              <a:solidFill>
                <a:schemeClr val="bg1"/>
              </a:solidFill>
            </a:endParaRPr>
          </a:p>
          <a:p>
            <a:pPr marL="457200" indent="-457200"/>
            <a:r>
              <a:rPr lang="en-US" sz="4400" b="0" dirty="0" smtClean="0">
                <a:solidFill>
                  <a:schemeClr val="bg1"/>
                </a:solidFill>
              </a:rPr>
              <a:t>de </a:t>
            </a:r>
            <a:r>
              <a:rPr lang="en-US" sz="4400" b="0" dirty="0" err="1" smtClean="0">
                <a:solidFill>
                  <a:schemeClr val="bg1"/>
                </a:solidFill>
              </a:rPr>
              <a:t>ministerio</a:t>
            </a:r>
            <a:r>
              <a:rPr lang="en-US" sz="4400" b="0" dirty="0" smtClean="0">
                <a:solidFill>
                  <a:schemeClr val="bg1"/>
                </a:solidFill>
              </a:rPr>
              <a:t> </a:t>
            </a:r>
            <a:r>
              <a:rPr lang="en-US" sz="4400" b="0" dirty="0" err="1" smtClean="0">
                <a:solidFill>
                  <a:schemeClr val="bg1"/>
                </a:solidFill>
              </a:rPr>
              <a:t>representativo</a:t>
            </a:r>
            <a:r>
              <a:rPr lang="en-US" sz="4400" b="0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/>
            <a:endParaRPr lang="en-US" sz="4400" b="0" dirty="0" smtClean="0">
              <a:solidFill>
                <a:schemeClr val="bg1"/>
              </a:solidFill>
            </a:endParaRPr>
          </a:p>
          <a:p>
            <a:pPr marL="457200" indent="-457200"/>
            <a:endParaRPr lang="en-US" sz="4400" b="0" dirty="0">
              <a:solidFill>
                <a:schemeClr val="bg1"/>
              </a:solidFill>
            </a:endParaRPr>
          </a:p>
        </p:txBody>
      </p:sp>
      <p:sp>
        <p:nvSpPr>
          <p:cNvPr id="56323" name="Text Box 8"/>
          <p:cNvSpPr txBox="1">
            <a:spLocks noChangeArrowheads="1"/>
          </p:cNvSpPr>
          <p:nvPr/>
        </p:nvSpPr>
        <p:spPr bwMode="auto">
          <a:xfrm>
            <a:off x="611188" y="404813"/>
            <a:ext cx="7777162" cy="754062"/>
          </a:xfrm>
          <a:prstGeom prst="rect">
            <a:avLst/>
          </a:prstGeom>
          <a:noFill/>
          <a:ln w="57150" cmpd="thickThin">
            <a:solidFill>
              <a:srgbClr val="99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300">
                <a:solidFill>
                  <a:srgbClr val="99CCFF"/>
                </a:solidFill>
              </a:rPr>
              <a:t>Punto Central del Capitulo 6</a:t>
            </a:r>
            <a:endParaRPr lang="en-US" sz="5400">
              <a:solidFill>
                <a:srgbClr val="99CCFF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1524000" y="2895600"/>
            <a:ext cx="5749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5400" b="0">
                <a:solidFill>
                  <a:srgbClr val="99CCFF"/>
                </a:solidFill>
              </a:rPr>
              <a:t>II Corintios 5:14-6:2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3886200"/>
            <a:ext cx="7580313" cy="2540000"/>
            <a:chOff x="240" y="2619"/>
            <a:chExt cx="4774" cy="1600"/>
          </a:xfrm>
        </p:grpSpPr>
        <p:sp>
          <p:nvSpPr>
            <p:cNvPr id="57351" name="Text Box 4"/>
            <p:cNvSpPr txBox="1">
              <a:spLocks noChangeArrowheads="1"/>
            </p:cNvSpPr>
            <p:nvPr/>
          </p:nvSpPr>
          <p:spPr bwMode="auto">
            <a:xfrm>
              <a:off x="240" y="2619"/>
              <a:ext cx="146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3200">
                  <a:solidFill>
                    <a:srgbClr val="99CCFF"/>
                  </a:solidFill>
                  <a:sym typeface="Wingdings" pitchFamily="2" charset="2"/>
                </a:rPr>
                <a:t></a:t>
              </a:r>
              <a:r>
                <a:rPr lang="en-US" sz="4000" b="0">
                  <a:solidFill>
                    <a:srgbClr val="99CCFF"/>
                  </a:solidFill>
                  <a:sym typeface="Wingdings" pitchFamily="2" charset="2"/>
                </a:rPr>
                <a:t> </a:t>
              </a:r>
              <a:r>
                <a:rPr lang="en-US" sz="4000" b="0">
                  <a:solidFill>
                    <a:schemeClr val="bg1"/>
                  </a:solidFill>
                </a:rPr>
                <a:t>Mensaje</a:t>
              </a:r>
            </a:p>
          </p:txBody>
        </p:sp>
        <p:sp>
          <p:nvSpPr>
            <p:cNvPr id="57352" name="Text Box 5"/>
            <p:cNvSpPr txBox="1">
              <a:spLocks noChangeArrowheads="1"/>
            </p:cNvSpPr>
            <p:nvPr/>
          </p:nvSpPr>
          <p:spPr bwMode="auto">
            <a:xfrm>
              <a:off x="1344" y="3051"/>
              <a:ext cx="151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3200">
                  <a:solidFill>
                    <a:srgbClr val="99CCFF"/>
                  </a:solidFill>
                  <a:sym typeface="Wingdings" pitchFamily="2" charset="2"/>
                </a:rPr>
                <a:t></a:t>
              </a:r>
              <a:r>
                <a:rPr lang="en-US" sz="3200">
                  <a:solidFill>
                    <a:schemeClr val="tx1"/>
                  </a:solidFill>
                </a:rPr>
                <a:t> </a:t>
              </a:r>
              <a:r>
                <a:rPr lang="en-US" sz="4000" b="0">
                  <a:solidFill>
                    <a:schemeClr val="bg1"/>
                  </a:solidFill>
                </a:rPr>
                <a:t>Metodos</a:t>
              </a:r>
            </a:p>
          </p:txBody>
        </p:sp>
        <p:sp>
          <p:nvSpPr>
            <p:cNvPr id="57353" name="Text Box 6"/>
            <p:cNvSpPr txBox="1">
              <a:spLocks noChangeArrowheads="1"/>
            </p:cNvSpPr>
            <p:nvPr/>
          </p:nvSpPr>
          <p:spPr bwMode="auto">
            <a:xfrm>
              <a:off x="2448" y="3435"/>
              <a:ext cx="148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3200">
                  <a:solidFill>
                    <a:srgbClr val="99CCFF"/>
                  </a:solidFill>
                  <a:sym typeface="Wingdings" pitchFamily="2" charset="2"/>
                </a:rPr>
                <a:t></a:t>
              </a:r>
              <a:r>
                <a:rPr lang="en-US" sz="3200">
                  <a:solidFill>
                    <a:schemeClr val="tx1"/>
                  </a:solidFill>
                </a:rPr>
                <a:t> </a:t>
              </a:r>
              <a:r>
                <a:rPr lang="en-US" sz="4000" b="0">
                  <a:solidFill>
                    <a:schemeClr val="bg1"/>
                  </a:solidFill>
                </a:rPr>
                <a:t>Carácter</a:t>
              </a:r>
            </a:p>
          </p:txBody>
        </p:sp>
        <p:sp>
          <p:nvSpPr>
            <p:cNvPr id="57354" name="Text Box 7"/>
            <p:cNvSpPr txBox="1">
              <a:spLocks noChangeArrowheads="1"/>
            </p:cNvSpPr>
            <p:nvPr/>
          </p:nvSpPr>
          <p:spPr bwMode="auto">
            <a:xfrm>
              <a:off x="3966" y="3777"/>
              <a:ext cx="104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4000" b="0">
                  <a:solidFill>
                    <a:schemeClr val="bg1"/>
                  </a:solidFill>
                </a:rPr>
                <a:t>del Rey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219200" y="381000"/>
            <a:ext cx="6691313" cy="2667000"/>
            <a:chOff x="777" y="306"/>
            <a:chExt cx="4215" cy="1680"/>
          </a:xfrm>
        </p:grpSpPr>
        <p:sp>
          <p:nvSpPr>
            <p:cNvPr id="57349" name="AutoShape 12"/>
            <p:cNvSpPr>
              <a:spLocks noChangeArrowheads="1"/>
            </p:cNvSpPr>
            <p:nvPr/>
          </p:nvSpPr>
          <p:spPr bwMode="auto">
            <a:xfrm>
              <a:off x="816" y="306"/>
              <a:ext cx="4176" cy="1680"/>
            </a:xfrm>
            <a:prstGeom prst="wave">
              <a:avLst>
                <a:gd name="adj1" fmla="val 13005"/>
                <a:gd name="adj2" fmla="val 0"/>
              </a:avLst>
            </a:prstGeom>
            <a:gradFill rotWithShape="1">
              <a:gsLst>
                <a:gs pos="0">
                  <a:srgbClr val="00182F"/>
                </a:gs>
                <a:gs pos="50000">
                  <a:srgbClr val="003366"/>
                </a:gs>
                <a:gs pos="100000">
                  <a:srgbClr val="00182F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lstStyle/>
            <a:p>
              <a:endParaRPr lang="es-ES" sz="2000">
                <a:solidFill>
                  <a:schemeClr val="tx1"/>
                </a:solidFill>
              </a:endParaRPr>
            </a:p>
          </p:txBody>
        </p:sp>
        <p:sp>
          <p:nvSpPr>
            <p:cNvPr id="57350" name="Text Box 13"/>
            <p:cNvSpPr txBox="1">
              <a:spLocks noChangeArrowheads="1"/>
            </p:cNvSpPr>
            <p:nvPr/>
          </p:nvSpPr>
          <p:spPr bwMode="auto">
            <a:xfrm>
              <a:off x="777" y="676"/>
              <a:ext cx="3321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7200" i="1">
                  <a:solidFill>
                    <a:schemeClr val="bg1"/>
                  </a:solidFill>
                </a:rPr>
                <a:t>Pasajes Críticos</a:t>
              </a: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8" name="Oval 10"/>
          <p:cNvSpPr>
            <a:spLocks noChangeArrowheads="1"/>
          </p:cNvSpPr>
          <p:nvPr/>
        </p:nvSpPr>
        <p:spPr bwMode="auto">
          <a:xfrm>
            <a:off x="0" y="152400"/>
            <a:ext cx="9144000" cy="6705600"/>
          </a:xfrm>
          <a:prstGeom prst="ellipse">
            <a:avLst/>
          </a:prstGeom>
          <a:gradFill rotWithShape="1">
            <a:gsLst>
              <a:gs pos="0">
                <a:srgbClr val="00182F"/>
              </a:gs>
              <a:gs pos="50000">
                <a:srgbClr val="003366"/>
              </a:gs>
              <a:gs pos="100000">
                <a:srgbClr val="00182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 sz="2400">
              <a:solidFill>
                <a:schemeClr val="tx1"/>
              </a:solidFill>
            </a:endParaRPr>
          </a:p>
        </p:txBody>
      </p:sp>
      <p:sp>
        <p:nvSpPr>
          <p:cNvPr id="58371" name="Text Box 11"/>
          <p:cNvSpPr txBox="1">
            <a:spLocks noChangeArrowheads="1"/>
          </p:cNvSpPr>
          <p:nvPr/>
        </p:nvSpPr>
        <p:spPr bwMode="auto">
          <a:xfrm>
            <a:off x="1282700" y="762000"/>
            <a:ext cx="688498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200">
                <a:solidFill>
                  <a:schemeClr val="bg1"/>
                </a:solidFill>
              </a:rPr>
              <a:t>La Gran Pregunta</a:t>
            </a:r>
          </a:p>
        </p:txBody>
      </p:sp>
      <p:sp>
        <p:nvSpPr>
          <p:cNvPr id="58372" name="Text Box 12"/>
          <p:cNvSpPr txBox="1">
            <a:spLocks noChangeArrowheads="1"/>
          </p:cNvSpPr>
          <p:nvPr/>
        </p:nvSpPr>
        <p:spPr bwMode="auto">
          <a:xfrm>
            <a:off x="3505200" y="838200"/>
            <a:ext cx="208915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0">
                <a:solidFill>
                  <a:srgbClr val="99CCFF"/>
                </a:solidFill>
              </a:rPr>
              <a:t>?</a:t>
            </a:r>
          </a:p>
        </p:txBody>
      </p:sp>
      <p:sp>
        <p:nvSpPr>
          <p:cNvPr id="58373" name="Text Box 19"/>
          <p:cNvSpPr txBox="1">
            <a:spLocks noChangeArrowheads="1"/>
          </p:cNvSpPr>
          <p:nvPr/>
        </p:nvSpPr>
        <p:spPr bwMode="auto">
          <a:xfrm>
            <a:off x="1435100" y="4419600"/>
            <a:ext cx="6494463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0">
                <a:solidFill>
                  <a:schemeClr val="bg1"/>
                </a:solidFill>
              </a:rPr>
              <a:t>Ahora mismo, ¿dónde te ha </a:t>
            </a:r>
          </a:p>
          <a:p>
            <a:r>
              <a:rPr lang="en-US" sz="4400" b="0">
                <a:solidFill>
                  <a:schemeClr val="bg1"/>
                </a:solidFill>
              </a:rPr>
              <a:t>puesto Dios para ser uno de </a:t>
            </a:r>
          </a:p>
          <a:p>
            <a:r>
              <a:rPr lang="en-US" sz="4400" b="0">
                <a:solidFill>
                  <a:schemeClr val="bg1"/>
                </a:solidFill>
              </a:rPr>
              <a:t>sus instrumentos de cambio?</a:t>
            </a:r>
          </a:p>
          <a:p>
            <a:endParaRPr lang="en-US" sz="4400">
              <a:solidFill>
                <a:schemeClr val="bg1"/>
              </a:solidFill>
            </a:endParaRPr>
          </a:p>
          <a:p>
            <a:endParaRPr lang="en-US" sz="4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7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band aid d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52400"/>
            <a:ext cx="5211763" cy="6705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Oval 3"/>
          <p:cNvSpPr>
            <a:spLocks noChangeArrowheads="1"/>
          </p:cNvSpPr>
          <p:nvPr/>
        </p:nvSpPr>
        <p:spPr bwMode="auto">
          <a:xfrm>
            <a:off x="762000" y="762000"/>
            <a:ext cx="2133600" cy="21336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DO"/>
          </a:p>
        </p:txBody>
      </p:sp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917575" y="1323975"/>
            <a:ext cx="17764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>
                <a:solidFill>
                  <a:srgbClr val="FFFF00"/>
                </a:solidFill>
              </a:rPr>
              <a:t>Amar</a:t>
            </a:r>
          </a:p>
        </p:txBody>
      </p:sp>
      <p:sp>
        <p:nvSpPr>
          <p:cNvPr id="60420" name="Text Box 5"/>
          <p:cNvSpPr txBox="1">
            <a:spLocks noChangeArrowheads="1"/>
          </p:cNvSpPr>
          <p:nvPr/>
        </p:nvSpPr>
        <p:spPr bwMode="auto">
          <a:xfrm>
            <a:off x="571500" y="3794125"/>
            <a:ext cx="71786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4000">
                <a:solidFill>
                  <a:schemeClr val="bg1"/>
                </a:solidFill>
              </a:rPr>
              <a:t>Desarrollando una relación en la  </a:t>
            </a:r>
          </a:p>
          <a:p>
            <a:pPr algn="l"/>
            <a:r>
              <a:rPr lang="en-US" sz="4000">
                <a:solidFill>
                  <a:schemeClr val="bg1"/>
                </a:solidFill>
              </a:rPr>
              <a:t>cual la obra de Dios de cambio </a:t>
            </a:r>
          </a:p>
          <a:p>
            <a:pPr algn="l"/>
            <a:r>
              <a:rPr lang="en-US" sz="4000">
                <a:solidFill>
                  <a:schemeClr val="bg1"/>
                </a:solidFill>
              </a:rPr>
              <a:t>puede florecer.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3"/>
          <p:cNvSpPr txBox="1">
            <a:spLocks noChangeArrowheads="1"/>
          </p:cNvSpPr>
          <p:nvPr/>
        </p:nvSpPr>
        <p:spPr bwMode="auto">
          <a:xfrm>
            <a:off x="142875" y="3581400"/>
            <a:ext cx="71183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4000">
                <a:solidFill>
                  <a:schemeClr val="bg1"/>
                </a:solidFill>
              </a:rPr>
              <a:t>Llegando a conocer a la gente y  </a:t>
            </a:r>
          </a:p>
          <a:p>
            <a:pPr algn="l"/>
            <a:r>
              <a:rPr lang="en-US" sz="4000">
                <a:solidFill>
                  <a:schemeClr val="bg1"/>
                </a:solidFill>
              </a:rPr>
              <a:t>descubriendo donde se necesita el</a:t>
            </a:r>
          </a:p>
          <a:p>
            <a:pPr algn="l"/>
            <a:r>
              <a:rPr lang="en-US" sz="4000">
                <a:solidFill>
                  <a:schemeClr val="bg1"/>
                </a:solidFill>
              </a:rPr>
              <a:t>cambio.</a:t>
            </a:r>
          </a:p>
        </p:txBody>
      </p:sp>
      <p:sp>
        <p:nvSpPr>
          <p:cNvPr id="61443" name="Oval 4"/>
          <p:cNvSpPr>
            <a:spLocks noChangeArrowheads="1"/>
          </p:cNvSpPr>
          <p:nvPr/>
        </p:nvSpPr>
        <p:spPr bwMode="auto">
          <a:xfrm>
            <a:off x="609600" y="762000"/>
            <a:ext cx="2133600" cy="21336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DO"/>
          </a:p>
        </p:txBody>
      </p:sp>
      <p:sp>
        <p:nvSpPr>
          <p:cNvPr id="61444" name="Text Box 5"/>
          <p:cNvSpPr txBox="1">
            <a:spLocks noChangeArrowheads="1"/>
          </p:cNvSpPr>
          <p:nvPr/>
        </p:nvSpPr>
        <p:spPr bwMode="auto">
          <a:xfrm>
            <a:off x="404813" y="1295400"/>
            <a:ext cx="25574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>
                <a:solidFill>
                  <a:srgbClr val="FFFF00"/>
                </a:solidFill>
              </a:rPr>
              <a:t>Conocer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3"/>
          <p:cNvSpPr txBox="1">
            <a:spLocks noChangeArrowheads="1"/>
          </p:cNvSpPr>
          <p:nvPr/>
        </p:nvSpPr>
        <p:spPr bwMode="auto">
          <a:xfrm>
            <a:off x="571500" y="3886200"/>
            <a:ext cx="69977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4000">
                <a:solidFill>
                  <a:schemeClr val="bg1"/>
                </a:solidFill>
              </a:rPr>
              <a:t>Siendo un instrumento de vista y</a:t>
            </a:r>
          </a:p>
          <a:p>
            <a:pPr algn="l"/>
            <a:r>
              <a:rPr lang="en-US" sz="4000">
                <a:solidFill>
                  <a:schemeClr val="bg1"/>
                </a:solidFill>
              </a:rPr>
              <a:t>un agente de arrepentimiento.</a:t>
            </a:r>
          </a:p>
        </p:txBody>
      </p:sp>
      <p:sp>
        <p:nvSpPr>
          <p:cNvPr id="62467" name="Oval 4"/>
          <p:cNvSpPr>
            <a:spLocks noChangeAspect="1" noChangeArrowheads="1"/>
          </p:cNvSpPr>
          <p:nvPr/>
        </p:nvSpPr>
        <p:spPr bwMode="auto">
          <a:xfrm>
            <a:off x="685800" y="762000"/>
            <a:ext cx="2312988" cy="2312988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DO"/>
          </a:p>
        </p:txBody>
      </p:sp>
      <p:sp>
        <p:nvSpPr>
          <p:cNvPr id="62468" name="Text Box 5"/>
          <p:cNvSpPr txBox="1">
            <a:spLocks noChangeArrowheads="1"/>
          </p:cNvSpPr>
          <p:nvPr/>
        </p:nvSpPr>
        <p:spPr bwMode="auto">
          <a:xfrm>
            <a:off x="763588" y="1371600"/>
            <a:ext cx="21097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>
                <a:solidFill>
                  <a:srgbClr val="FFFF00"/>
                </a:solidFill>
              </a:rPr>
              <a:t>Hablar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3"/>
          <p:cNvSpPr txBox="1">
            <a:spLocks noChangeArrowheads="1"/>
          </p:cNvSpPr>
          <p:nvPr/>
        </p:nvSpPr>
        <p:spPr bwMode="auto">
          <a:xfrm>
            <a:off x="571500" y="3505200"/>
            <a:ext cx="723582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4000" dirty="0" err="1">
                <a:solidFill>
                  <a:schemeClr val="bg1"/>
                </a:solidFill>
              </a:rPr>
              <a:t>Aplicando</a:t>
            </a:r>
            <a:r>
              <a:rPr lang="en-US" sz="4000" dirty="0">
                <a:solidFill>
                  <a:schemeClr val="bg1"/>
                </a:solidFill>
              </a:rPr>
              <a:t> el </a:t>
            </a:r>
            <a:r>
              <a:rPr lang="en-US" sz="4000" dirty="0" err="1">
                <a:solidFill>
                  <a:schemeClr val="bg1"/>
                </a:solidFill>
              </a:rPr>
              <a:t>cambio</a:t>
            </a:r>
            <a:r>
              <a:rPr lang="en-US" sz="4000" dirty="0">
                <a:solidFill>
                  <a:schemeClr val="bg1"/>
                </a:solidFill>
              </a:rPr>
              <a:t> a los </a:t>
            </a:r>
            <a:r>
              <a:rPr lang="en-US" sz="4000" dirty="0" err="1">
                <a:solidFill>
                  <a:schemeClr val="bg1"/>
                </a:solidFill>
              </a:rPr>
              <a:t>detalles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en-US" sz="4000" dirty="0">
                <a:solidFill>
                  <a:schemeClr val="bg1"/>
                </a:solidFill>
              </a:rPr>
              <a:t>de la </a:t>
            </a:r>
            <a:r>
              <a:rPr lang="en-US" sz="4000" dirty="0" err="1">
                <a:solidFill>
                  <a:schemeClr val="bg1"/>
                </a:solidFill>
              </a:rPr>
              <a:t>vida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cotidiana</a:t>
            </a:r>
            <a:r>
              <a:rPr lang="en-US" sz="4000" dirty="0">
                <a:solidFill>
                  <a:schemeClr val="bg1"/>
                </a:solidFill>
              </a:rPr>
              <a:t> y </a:t>
            </a:r>
            <a:r>
              <a:rPr lang="en-US" sz="4000" dirty="0" err="1">
                <a:solidFill>
                  <a:schemeClr val="bg1"/>
                </a:solidFill>
              </a:rPr>
              <a:t>las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en-US" sz="4000" dirty="0" err="1">
                <a:solidFill>
                  <a:schemeClr val="bg1"/>
                </a:solidFill>
              </a:rPr>
              <a:t>relaciones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</a:p>
          <a:p>
            <a:pPr algn="l"/>
            <a:endParaRPr lang="en-US" sz="4000" dirty="0"/>
          </a:p>
        </p:txBody>
      </p:sp>
      <p:sp>
        <p:nvSpPr>
          <p:cNvPr id="63491" name="Oval 4"/>
          <p:cNvSpPr>
            <a:spLocks noChangeAspect="1" noChangeArrowheads="1"/>
          </p:cNvSpPr>
          <p:nvPr/>
        </p:nvSpPr>
        <p:spPr bwMode="auto">
          <a:xfrm>
            <a:off x="685800" y="685800"/>
            <a:ext cx="2130425" cy="2130425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DO"/>
          </a:p>
        </p:txBody>
      </p:sp>
      <p:sp>
        <p:nvSpPr>
          <p:cNvPr id="63492" name="Text Box 5"/>
          <p:cNvSpPr txBox="1">
            <a:spLocks noChangeArrowheads="1"/>
          </p:cNvSpPr>
          <p:nvPr/>
        </p:nvSpPr>
        <p:spPr bwMode="auto">
          <a:xfrm>
            <a:off x="817563" y="1201738"/>
            <a:ext cx="18526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>
                <a:solidFill>
                  <a:srgbClr val="FFFF00"/>
                </a:solidFill>
              </a:rPr>
              <a:t>Hacer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003366"/>
            </a:gs>
            <a:gs pos="100000">
              <a:srgbClr val="00182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9"/>
          <p:cNvSpPr>
            <a:spLocks noChangeArrowheads="1"/>
          </p:cNvSpPr>
          <p:nvPr/>
        </p:nvSpPr>
        <p:spPr bwMode="auto">
          <a:xfrm>
            <a:off x="4495800" y="0"/>
            <a:ext cx="4648200" cy="68580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0033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chemeClr val="tx1"/>
              </a:solidFill>
            </a:endParaRPr>
          </a:p>
          <a:p>
            <a:r>
              <a:rPr lang="en-US" sz="2400">
                <a:solidFill>
                  <a:schemeClr val="tx1"/>
                </a:solidFill>
              </a:rPr>
              <a:t>\\</a:t>
            </a:r>
          </a:p>
        </p:txBody>
      </p:sp>
      <p:sp>
        <p:nvSpPr>
          <p:cNvPr id="9219" name="Rectangle 18"/>
          <p:cNvSpPr>
            <a:spLocks noChangeArrowheads="1"/>
          </p:cNvSpPr>
          <p:nvPr/>
        </p:nvSpPr>
        <p:spPr bwMode="auto">
          <a:xfrm>
            <a:off x="0" y="0"/>
            <a:ext cx="4648200" cy="6858000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 sz="2400">
              <a:solidFill>
                <a:schemeClr val="tx1"/>
              </a:solidFill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85800" y="533400"/>
            <a:ext cx="333375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Una </a:t>
            </a:r>
          </a:p>
          <a:p>
            <a:r>
              <a:rPr lang="en-US" sz="5400">
                <a:solidFill>
                  <a:schemeClr val="bg1"/>
                </a:solidFill>
              </a:rPr>
              <a:t>buena</a:t>
            </a:r>
          </a:p>
          <a:p>
            <a:r>
              <a:rPr lang="en-US" sz="5400">
                <a:solidFill>
                  <a:schemeClr val="bg1"/>
                </a:solidFill>
              </a:rPr>
              <a:t>voluntad</a:t>
            </a:r>
          </a:p>
          <a:p>
            <a:r>
              <a:rPr lang="en-US" sz="5400">
                <a:solidFill>
                  <a:schemeClr val="bg1"/>
                </a:solidFill>
              </a:rPr>
              <a:t>para </a:t>
            </a:r>
          </a:p>
          <a:p>
            <a:r>
              <a:rPr lang="en-US" sz="5400">
                <a:solidFill>
                  <a:schemeClr val="bg1"/>
                </a:solidFill>
              </a:rPr>
              <a:t>ministrar</a:t>
            </a:r>
          </a:p>
          <a:p>
            <a:r>
              <a:rPr lang="en-US" sz="5400">
                <a:solidFill>
                  <a:schemeClr val="bg1"/>
                </a:solidFill>
              </a:rPr>
              <a:t>más</a:t>
            </a:r>
          </a:p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876800" y="5715000"/>
            <a:ext cx="403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sz="3600" b="0">
              <a:solidFill>
                <a:srgbClr val="99CCFF"/>
              </a:solidFill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6872288" y="2819400"/>
            <a:ext cx="18415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5800">
              <a:solidFill>
                <a:schemeClr val="bg1"/>
              </a:solidFill>
            </a:endParaRPr>
          </a:p>
          <a:p>
            <a:endParaRPr lang="en-US" sz="5800">
              <a:solidFill>
                <a:schemeClr val="bg1"/>
              </a:solidFill>
            </a:endParaRP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4343400" y="1066800"/>
            <a:ext cx="5257800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Una</a:t>
            </a:r>
          </a:p>
          <a:p>
            <a:r>
              <a:rPr lang="en-US" sz="5400">
                <a:solidFill>
                  <a:schemeClr val="bg1"/>
                </a:solidFill>
              </a:rPr>
              <a:t>preparación</a:t>
            </a:r>
          </a:p>
          <a:p>
            <a:r>
              <a:rPr lang="en-US" sz="5400">
                <a:solidFill>
                  <a:schemeClr val="bg1"/>
                </a:solidFill>
              </a:rPr>
              <a:t>de </a:t>
            </a:r>
          </a:p>
          <a:p>
            <a:r>
              <a:rPr lang="en-US" sz="5400">
                <a:solidFill>
                  <a:schemeClr val="bg1"/>
                </a:solidFill>
              </a:rPr>
              <a:t>compromiso</a:t>
            </a:r>
          </a:p>
          <a:p>
            <a:r>
              <a:rPr lang="en-US" sz="5400">
                <a:solidFill>
                  <a:schemeClr val="bg1"/>
                </a:solidFill>
              </a:rPr>
              <a:t>a esa vision.</a:t>
            </a:r>
          </a:p>
          <a:p>
            <a:endParaRPr lang="en-US" sz="5800">
              <a:solidFill>
                <a:schemeClr val="bg1"/>
              </a:solidFill>
            </a:endParaRPr>
          </a:p>
          <a:p>
            <a:endParaRPr lang="en-US" sz="5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utoUpdateAnimBg="0"/>
      <p:bldP spid="15366" grpId="0" autoUpdateAnimBg="0"/>
      <p:bldP spid="15371" grpId="0" autoUpdateAnimBg="0"/>
      <p:bldP spid="15380" grpId="0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28625" y="285750"/>
            <a:ext cx="8158163" cy="6235700"/>
            <a:chOff x="192" y="17"/>
            <a:chExt cx="5417" cy="4240"/>
          </a:xfrm>
        </p:grpSpPr>
        <p:sp>
          <p:nvSpPr>
            <p:cNvPr id="64515" name="Text Box 3"/>
            <p:cNvSpPr txBox="1">
              <a:spLocks noChangeArrowheads="1"/>
            </p:cNvSpPr>
            <p:nvPr/>
          </p:nvSpPr>
          <p:spPr bwMode="auto">
            <a:xfrm>
              <a:off x="192" y="17"/>
              <a:ext cx="997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400">
                  <a:solidFill>
                    <a:srgbClr val="99CCFF"/>
                  </a:solidFill>
                </a:rPr>
                <a:t>Amar (7-8)</a:t>
              </a:r>
              <a:endParaRPr lang="en-US" sz="2000">
                <a:solidFill>
                  <a:srgbClr val="99CCFF"/>
                </a:solidFill>
              </a:endParaRPr>
            </a:p>
          </p:txBody>
        </p:sp>
        <p:sp>
          <p:nvSpPr>
            <p:cNvPr id="64516" name="Text Box 4"/>
            <p:cNvSpPr txBox="1">
              <a:spLocks noChangeArrowheads="1"/>
            </p:cNvSpPr>
            <p:nvPr/>
          </p:nvSpPr>
          <p:spPr bwMode="auto">
            <a:xfrm>
              <a:off x="285" y="273"/>
              <a:ext cx="1907" cy="1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 algn="l" eaLnBrk="0" hangingPunct="0"/>
              <a:endParaRPr lang="en-US" sz="1400">
                <a:solidFill>
                  <a:srgbClr val="FCF4CC"/>
                </a:solidFill>
              </a:endParaRPr>
            </a:p>
            <a:p>
              <a:pPr marL="457200" indent="-457200" algn="l" eaLnBrk="0" hangingPunct="0"/>
              <a:endParaRPr lang="en-US" sz="1400">
                <a:solidFill>
                  <a:srgbClr val="FCF4CC"/>
                </a:solidFill>
              </a:endParaRPr>
            </a:p>
            <a:p>
              <a:pPr marL="457200" indent="-457200" algn="l" eaLnBrk="0" hangingPunct="0">
                <a:buFont typeface="Arial" charset="0"/>
                <a:buNone/>
              </a:pPr>
              <a:r>
                <a:rPr lang="en-US" sz="1400">
                  <a:solidFill>
                    <a:schemeClr val="bg1"/>
                  </a:solidFill>
                </a:rPr>
                <a:t>1.Puerta de entrada - tener relaciones</a:t>
              </a:r>
            </a:p>
            <a:p>
              <a:pPr marL="457200" indent="-457200" algn="l" eaLnBrk="0" hangingPunct="0">
                <a:buFont typeface="Arial" charset="0"/>
                <a:buNone/>
              </a:pPr>
              <a:r>
                <a:rPr lang="en-US" sz="1400">
                  <a:solidFill>
                    <a:schemeClr val="bg1"/>
                  </a:solidFill>
                </a:rPr>
                <a:t>   más profundas</a:t>
              </a:r>
            </a:p>
            <a:p>
              <a:pPr marL="457200" indent="-457200" algn="l" eaLnBrk="0" hangingPunct="0"/>
              <a:r>
                <a:rPr lang="en-US" sz="1400">
                  <a:solidFill>
                    <a:schemeClr val="bg1"/>
                  </a:solidFill>
                </a:rPr>
                <a:t>2. Encarnar el amor de Cristo</a:t>
              </a:r>
            </a:p>
            <a:p>
              <a:pPr marL="457200" indent="-457200" algn="l" eaLnBrk="0" hangingPunct="0"/>
              <a:r>
                <a:rPr lang="en-US" sz="1400">
                  <a:solidFill>
                    <a:schemeClr val="bg1"/>
                  </a:solidFill>
                </a:rPr>
                <a:t>    Exemplo: </a:t>
              </a:r>
            </a:p>
            <a:p>
              <a:pPr marL="457200" indent="-457200" algn="l" eaLnBrk="0" hangingPunct="0"/>
              <a:r>
                <a:rPr lang="en-US" sz="1400">
                  <a:solidFill>
                    <a:schemeClr val="bg1"/>
                  </a:solidFill>
                </a:rPr>
                <a:t>       una muestra viva</a:t>
              </a:r>
            </a:p>
          </p:txBody>
        </p:sp>
        <p:sp>
          <p:nvSpPr>
            <p:cNvPr id="64517" name="Text Box 5"/>
            <p:cNvSpPr txBox="1">
              <a:spLocks noChangeArrowheads="1"/>
            </p:cNvSpPr>
            <p:nvPr/>
          </p:nvSpPr>
          <p:spPr bwMode="auto">
            <a:xfrm>
              <a:off x="1551" y="1147"/>
              <a:ext cx="1089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>
                  <a:solidFill>
                    <a:schemeClr val="bg1"/>
                  </a:solidFill>
                </a:rPr>
                <a:t>3. Identificarse</a:t>
              </a:r>
            </a:p>
            <a:p>
              <a:pPr algn="l" eaLnBrk="0" hangingPunct="0"/>
              <a:r>
                <a:rPr lang="en-US" sz="1400">
                  <a:solidFill>
                    <a:schemeClr val="bg1"/>
                  </a:solidFill>
                </a:rPr>
                <a:t>   con el sufrimiento</a:t>
              </a:r>
            </a:p>
          </p:txBody>
        </p:sp>
        <p:sp>
          <p:nvSpPr>
            <p:cNvPr id="64518" name="Text Box 6"/>
            <p:cNvSpPr txBox="1">
              <a:spLocks noChangeArrowheads="1"/>
            </p:cNvSpPr>
            <p:nvPr/>
          </p:nvSpPr>
          <p:spPr bwMode="auto">
            <a:xfrm>
              <a:off x="1101" y="1483"/>
              <a:ext cx="1231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>
                  <a:solidFill>
                    <a:schemeClr val="bg1"/>
                  </a:solidFill>
                </a:rPr>
                <a:t>4. Acceptar con agenda</a:t>
              </a:r>
            </a:p>
            <a:p>
              <a:pPr algn="l" eaLnBrk="0" hangingPunct="0"/>
              <a:r>
                <a:rPr lang="en-US" sz="1400">
                  <a:solidFill>
                    <a:schemeClr val="bg1"/>
                  </a:solidFill>
                </a:rPr>
                <a:t>     (Tito 2:11 sg.)</a:t>
              </a:r>
            </a:p>
          </p:txBody>
        </p:sp>
        <p:sp>
          <p:nvSpPr>
            <p:cNvPr id="64519" name="Text Box 7"/>
            <p:cNvSpPr txBox="1">
              <a:spLocks noChangeArrowheads="1"/>
            </p:cNvSpPr>
            <p:nvPr/>
          </p:nvSpPr>
          <p:spPr bwMode="auto">
            <a:xfrm>
              <a:off x="861" y="1832"/>
              <a:ext cx="1642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200" i="1">
                  <a:solidFill>
                    <a:schemeClr val="bg1"/>
                  </a:solidFill>
                </a:rPr>
                <a:t>Ofrecer gracia con el propósito del cambio.</a:t>
              </a:r>
            </a:p>
          </p:txBody>
        </p:sp>
        <p:sp>
          <p:nvSpPr>
            <p:cNvPr id="64520" name="Text Box 8"/>
            <p:cNvSpPr txBox="1">
              <a:spLocks noChangeArrowheads="1"/>
            </p:cNvSpPr>
            <p:nvPr/>
          </p:nvSpPr>
          <p:spPr bwMode="auto">
            <a:xfrm>
              <a:off x="2376" y="1897"/>
              <a:ext cx="173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200">
                  <a:solidFill>
                    <a:srgbClr val="99CCFF"/>
                  </a:solidFill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64521" name="Line 9"/>
            <p:cNvSpPr>
              <a:spLocks noChangeShapeType="1"/>
            </p:cNvSpPr>
            <p:nvPr/>
          </p:nvSpPr>
          <p:spPr bwMode="auto">
            <a:xfrm>
              <a:off x="397" y="370"/>
              <a:ext cx="0" cy="144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2" name="Line 10"/>
            <p:cNvSpPr>
              <a:spLocks noChangeShapeType="1"/>
            </p:cNvSpPr>
            <p:nvPr/>
          </p:nvSpPr>
          <p:spPr bwMode="auto">
            <a:xfrm flipH="1">
              <a:off x="253" y="514"/>
              <a:ext cx="144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3" name="Line 11"/>
            <p:cNvSpPr>
              <a:spLocks noChangeShapeType="1"/>
            </p:cNvSpPr>
            <p:nvPr/>
          </p:nvSpPr>
          <p:spPr bwMode="auto">
            <a:xfrm>
              <a:off x="2377" y="1906"/>
              <a:ext cx="0" cy="144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4" name="Line 12"/>
            <p:cNvSpPr>
              <a:spLocks noChangeShapeType="1"/>
            </p:cNvSpPr>
            <p:nvPr/>
          </p:nvSpPr>
          <p:spPr bwMode="auto">
            <a:xfrm flipH="1">
              <a:off x="2377" y="1906"/>
              <a:ext cx="144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5" name="Line 13"/>
            <p:cNvSpPr>
              <a:spLocks noChangeShapeType="1"/>
            </p:cNvSpPr>
            <p:nvPr/>
          </p:nvSpPr>
          <p:spPr bwMode="auto">
            <a:xfrm>
              <a:off x="3401" y="370"/>
              <a:ext cx="0" cy="144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6" name="Line 14"/>
            <p:cNvSpPr>
              <a:spLocks noChangeShapeType="1"/>
            </p:cNvSpPr>
            <p:nvPr/>
          </p:nvSpPr>
          <p:spPr bwMode="auto">
            <a:xfrm flipH="1">
              <a:off x="3257" y="514"/>
              <a:ext cx="144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7" name="Line 15"/>
            <p:cNvSpPr>
              <a:spLocks noChangeShapeType="1"/>
            </p:cNvSpPr>
            <p:nvPr/>
          </p:nvSpPr>
          <p:spPr bwMode="auto">
            <a:xfrm>
              <a:off x="5389" y="1906"/>
              <a:ext cx="0" cy="144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8" name="Line 16"/>
            <p:cNvSpPr>
              <a:spLocks noChangeShapeType="1"/>
            </p:cNvSpPr>
            <p:nvPr/>
          </p:nvSpPr>
          <p:spPr bwMode="auto">
            <a:xfrm flipH="1">
              <a:off x="5389" y="1906"/>
              <a:ext cx="144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9" name="Line 17"/>
            <p:cNvSpPr>
              <a:spLocks noChangeShapeType="1"/>
            </p:cNvSpPr>
            <p:nvPr/>
          </p:nvSpPr>
          <p:spPr bwMode="auto">
            <a:xfrm>
              <a:off x="429" y="2530"/>
              <a:ext cx="0" cy="144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0" name="Line 18"/>
            <p:cNvSpPr>
              <a:spLocks noChangeShapeType="1"/>
            </p:cNvSpPr>
            <p:nvPr/>
          </p:nvSpPr>
          <p:spPr bwMode="auto">
            <a:xfrm flipH="1">
              <a:off x="285" y="2674"/>
              <a:ext cx="144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1" name="Line 19"/>
            <p:cNvSpPr>
              <a:spLocks noChangeShapeType="1"/>
            </p:cNvSpPr>
            <p:nvPr/>
          </p:nvSpPr>
          <p:spPr bwMode="auto">
            <a:xfrm>
              <a:off x="3409" y="2541"/>
              <a:ext cx="0" cy="144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2" name="Line 20"/>
            <p:cNvSpPr>
              <a:spLocks noChangeShapeType="1"/>
            </p:cNvSpPr>
            <p:nvPr/>
          </p:nvSpPr>
          <p:spPr bwMode="auto">
            <a:xfrm flipH="1">
              <a:off x="3265" y="2674"/>
              <a:ext cx="144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3" name="Line 21"/>
            <p:cNvSpPr>
              <a:spLocks noChangeShapeType="1"/>
            </p:cNvSpPr>
            <p:nvPr/>
          </p:nvSpPr>
          <p:spPr bwMode="auto">
            <a:xfrm flipH="1">
              <a:off x="2393" y="4082"/>
              <a:ext cx="144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4" name="Line 22"/>
            <p:cNvSpPr>
              <a:spLocks noChangeShapeType="1"/>
            </p:cNvSpPr>
            <p:nvPr/>
          </p:nvSpPr>
          <p:spPr bwMode="auto">
            <a:xfrm>
              <a:off x="2393" y="4082"/>
              <a:ext cx="0" cy="144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5" name="Line 23"/>
            <p:cNvSpPr>
              <a:spLocks noChangeShapeType="1"/>
            </p:cNvSpPr>
            <p:nvPr/>
          </p:nvSpPr>
          <p:spPr bwMode="auto">
            <a:xfrm>
              <a:off x="5385" y="4082"/>
              <a:ext cx="0" cy="144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6" name="Line 24"/>
            <p:cNvSpPr>
              <a:spLocks noChangeShapeType="1"/>
            </p:cNvSpPr>
            <p:nvPr/>
          </p:nvSpPr>
          <p:spPr bwMode="auto">
            <a:xfrm flipH="1">
              <a:off x="5393" y="4082"/>
              <a:ext cx="144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7" name="Text Box 25"/>
            <p:cNvSpPr txBox="1">
              <a:spLocks noChangeArrowheads="1"/>
            </p:cNvSpPr>
            <p:nvPr/>
          </p:nvSpPr>
          <p:spPr bwMode="auto">
            <a:xfrm>
              <a:off x="3193" y="17"/>
              <a:ext cx="1245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400">
                  <a:solidFill>
                    <a:srgbClr val="99CCFF"/>
                  </a:solidFill>
                </a:rPr>
                <a:t>Conocer</a:t>
              </a:r>
              <a:r>
                <a:rPr lang="en-US" sz="2000">
                  <a:solidFill>
                    <a:srgbClr val="99CCFF"/>
                  </a:solidFill>
                </a:rPr>
                <a:t> (9-10)</a:t>
              </a:r>
            </a:p>
          </p:txBody>
        </p:sp>
        <p:sp>
          <p:nvSpPr>
            <p:cNvPr id="64538" name="Text Box 26"/>
            <p:cNvSpPr txBox="1">
              <a:spLocks noChangeArrowheads="1"/>
            </p:cNvSpPr>
            <p:nvPr/>
          </p:nvSpPr>
          <p:spPr bwMode="auto">
            <a:xfrm>
              <a:off x="3253" y="351"/>
              <a:ext cx="173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200">
                  <a:solidFill>
                    <a:srgbClr val="99CCFF"/>
                  </a:solidFill>
                </a:rPr>
                <a:t>9</a:t>
              </a:r>
            </a:p>
          </p:txBody>
        </p:sp>
        <p:sp>
          <p:nvSpPr>
            <p:cNvPr id="64539" name="Text Box 27"/>
            <p:cNvSpPr txBox="1">
              <a:spLocks noChangeArrowheads="1"/>
            </p:cNvSpPr>
            <p:nvPr/>
          </p:nvSpPr>
          <p:spPr bwMode="auto">
            <a:xfrm>
              <a:off x="3327" y="619"/>
              <a:ext cx="1270" cy="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>
                  <a:solidFill>
                    <a:schemeClr val="bg1"/>
                  </a:solidFill>
                </a:rPr>
                <a:t>Hacer buenas preguntas</a:t>
              </a:r>
            </a:p>
            <a:p>
              <a:pPr algn="l" eaLnBrk="0" hangingPunct="0"/>
              <a:r>
                <a:rPr lang="en-US" sz="1400">
                  <a:solidFill>
                    <a:schemeClr val="bg1"/>
                  </a:solidFill>
                </a:rPr>
                <a:t>Heb. 4:14-16  </a:t>
              </a:r>
            </a:p>
            <a:p>
              <a:pPr algn="l" eaLnBrk="0" hangingPunct="0"/>
              <a:r>
                <a:rPr lang="en-US" sz="1400">
                  <a:solidFill>
                    <a:schemeClr val="bg1"/>
                  </a:solidFill>
                </a:rPr>
                <a:t>Recopilador de datos</a:t>
              </a:r>
            </a:p>
          </p:txBody>
        </p:sp>
        <p:sp>
          <p:nvSpPr>
            <p:cNvPr id="64540" name="Text Box 28"/>
            <p:cNvSpPr txBox="1">
              <a:spLocks noChangeArrowheads="1"/>
            </p:cNvSpPr>
            <p:nvPr/>
          </p:nvSpPr>
          <p:spPr bwMode="auto">
            <a:xfrm>
              <a:off x="4208" y="1322"/>
              <a:ext cx="1240" cy="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1200">
                  <a:solidFill>
                    <a:schemeClr val="bg1"/>
                  </a:solidFill>
                </a:rPr>
                <a:t>Dando sentido bíblico a los datos.</a:t>
              </a:r>
            </a:p>
            <a:p>
              <a:pPr algn="l" eaLnBrk="0" hangingPunct="0"/>
              <a:r>
                <a:rPr lang="en-US" sz="1200">
                  <a:solidFill>
                    <a:schemeClr val="bg1"/>
                  </a:solidFill>
                </a:rPr>
                <a:t>Situación,</a:t>
              </a:r>
              <a:r>
                <a:rPr lang="en-US" sz="800">
                  <a:solidFill>
                    <a:schemeClr val="bg1"/>
                  </a:solidFill>
                </a:rPr>
                <a:t> </a:t>
              </a:r>
              <a:r>
                <a:rPr lang="en-US" sz="1200">
                  <a:solidFill>
                    <a:schemeClr val="bg1"/>
                  </a:solidFill>
                </a:rPr>
                <a:t>Respuestas. Pensamientos. Motivos</a:t>
              </a:r>
            </a:p>
          </p:txBody>
        </p:sp>
        <p:sp>
          <p:nvSpPr>
            <p:cNvPr id="64541" name="Text Box 29"/>
            <p:cNvSpPr txBox="1">
              <a:spLocks noChangeArrowheads="1"/>
            </p:cNvSpPr>
            <p:nvPr/>
          </p:nvSpPr>
          <p:spPr bwMode="auto">
            <a:xfrm>
              <a:off x="5385" y="1898"/>
              <a:ext cx="224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200">
                  <a:solidFill>
                    <a:srgbClr val="99CCFF"/>
                  </a:solidFill>
                </a:rPr>
                <a:t>10</a:t>
              </a:r>
            </a:p>
          </p:txBody>
        </p:sp>
        <p:sp>
          <p:nvSpPr>
            <p:cNvPr id="64542" name="Text Box 30"/>
            <p:cNvSpPr txBox="1">
              <a:spLocks noChangeArrowheads="1"/>
            </p:cNvSpPr>
            <p:nvPr/>
          </p:nvSpPr>
          <p:spPr bwMode="auto">
            <a:xfrm>
              <a:off x="207" y="2182"/>
              <a:ext cx="115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200">
                  <a:solidFill>
                    <a:srgbClr val="99CCFF"/>
                  </a:solidFill>
                </a:rPr>
                <a:t>Hablar </a:t>
              </a:r>
              <a:r>
                <a:rPr lang="en-US" sz="2000">
                  <a:solidFill>
                    <a:srgbClr val="99CCFF"/>
                  </a:solidFill>
                </a:rPr>
                <a:t>(11-12)</a:t>
              </a:r>
            </a:p>
          </p:txBody>
        </p:sp>
        <p:sp>
          <p:nvSpPr>
            <p:cNvPr id="64543" name="Text Box 31"/>
            <p:cNvSpPr txBox="1">
              <a:spLocks noChangeArrowheads="1"/>
            </p:cNvSpPr>
            <p:nvPr/>
          </p:nvSpPr>
          <p:spPr bwMode="auto">
            <a:xfrm>
              <a:off x="3217" y="2169"/>
              <a:ext cx="1297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400">
                  <a:solidFill>
                    <a:srgbClr val="99CCFF"/>
                  </a:solidFill>
                </a:rPr>
                <a:t>Hacer </a:t>
              </a:r>
              <a:r>
                <a:rPr lang="en-US" sz="2000">
                  <a:solidFill>
                    <a:srgbClr val="99CCFF"/>
                  </a:solidFill>
                </a:rPr>
                <a:t>(13-14)</a:t>
              </a:r>
            </a:p>
          </p:txBody>
        </p:sp>
        <p:sp>
          <p:nvSpPr>
            <p:cNvPr id="64544" name="Text Box 32"/>
            <p:cNvSpPr txBox="1">
              <a:spLocks noChangeArrowheads="1"/>
            </p:cNvSpPr>
            <p:nvPr/>
          </p:nvSpPr>
          <p:spPr bwMode="auto">
            <a:xfrm>
              <a:off x="2363" y="4070"/>
              <a:ext cx="224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200">
                  <a:solidFill>
                    <a:srgbClr val="99CCFF"/>
                  </a:solidFill>
                </a:rPr>
                <a:t>12</a:t>
              </a:r>
            </a:p>
          </p:txBody>
        </p:sp>
        <p:sp>
          <p:nvSpPr>
            <p:cNvPr id="64545" name="Text Box 33"/>
            <p:cNvSpPr txBox="1">
              <a:spLocks noChangeArrowheads="1"/>
            </p:cNvSpPr>
            <p:nvPr/>
          </p:nvSpPr>
          <p:spPr bwMode="auto">
            <a:xfrm>
              <a:off x="3242" y="2510"/>
              <a:ext cx="223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200">
                  <a:solidFill>
                    <a:srgbClr val="99CCFF"/>
                  </a:solidFill>
                </a:rPr>
                <a:t>13</a:t>
              </a:r>
            </a:p>
          </p:txBody>
        </p:sp>
        <p:sp>
          <p:nvSpPr>
            <p:cNvPr id="64546" name="Text Box 34"/>
            <p:cNvSpPr txBox="1">
              <a:spLocks noChangeArrowheads="1"/>
            </p:cNvSpPr>
            <p:nvPr/>
          </p:nvSpPr>
          <p:spPr bwMode="auto">
            <a:xfrm>
              <a:off x="5365" y="4065"/>
              <a:ext cx="224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200">
                  <a:solidFill>
                    <a:srgbClr val="99CCFF"/>
                  </a:solidFill>
                </a:rPr>
                <a:t>14</a:t>
              </a:r>
            </a:p>
          </p:txBody>
        </p:sp>
        <p:sp>
          <p:nvSpPr>
            <p:cNvPr id="64547" name="Text Box 35"/>
            <p:cNvSpPr txBox="1">
              <a:spLocks noChangeArrowheads="1"/>
            </p:cNvSpPr>
            <p:nvPr/>
          </p:nvSpPr>
          <p:spPr bwMode="auto">
            <a:xfrm>
              <a:off x="333" y="2779"/>
              <a:ext cx="1436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>
                  <a:solidFill>
                    <a:schemeClr val="bg1"/>
                  </a:solidFill>
                </a:rPr>
                <a:t>1.Teniendo metas correctas</a:t>
              </a:r>
            </a:p>
          </p:txBody>
        </p:sp>
        <p:sp>
          <p:nvSpPr>
            <p:cNvPr id="64548" name="Text Box 36"/>
            <p:cNvSpPr txBox="1">
              <a:spLocks noChangeArrowheads="1"/>
            </p:cNvSpPr>
            <p:nvPr/>
          </p:nvSpPr>
          <p:spPr bwMode="auto">
            <a:xfrm>
              <a:off x="343" y="2923"/>
              <a:ext cx="1370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>
                  <a:solidFill>
                    <a:schemeClr val="bg1"/>
                  </a:solidFill>
                </a:rPr>
                <a:t>2.Confrontar raices con el</a:t>
              </a:r>
            </a:p>
            <a:p>
              <a:pPr algn="l" eaLnBrk="0" hangingPunct="0"/>
              <a:r>
                <a:rPr lang="en-US" sz="1400">
                  <a:solidFill>
                    <a:schemeClr val="bg1"/>
                  </a:solidFill>
                </a:rPr>
                <a:t>   evangelio.</a:t>
              </a:r>
            </a:p>
          </p:txBody>
        </p:sp>
        <p:sp>
          <p:nvSpPr>
            <p:cNvPr id="64549" name="Text Box 37"/>
            <p:cNvSpPr txBox="1">
              <a:spLocks noChangeArrowheads="1"/>
            </p:cNvSpPr>
            <p:nvPr/>
          </p:nvSpPr>
          <p:spPr bwMode="auto">
            <a:xfrm>
              <a:off x="349" y="3355"/>
              <a:ext cx="809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>
                  <a:solidFill>
                    <a:schemeClr val="bg1"/>
                  </a:solidFill>
                </a:rPr>
                <a:t>(Fundamento)</a:t>
              </a:r>
            </a:p>
          </p:txBody>
        </p:sp>
        <p:sp>
          <p:nvSpPr>
            <p:cNvPr id="64550" name="Text Box 38"/>
            <p:cNvSpPr txBox="1">
              <a:spLocks noChangeArrowheads="1"/>
            </p:cNvSpPr>
            <p:nvPr/>
          </p:nvSpPr>
          <p:spPr bwMode="auto">
            <a:xfrm>
              <a:off x="1674" y="3168"/>
              <a:ext cx="831" cy="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chemeClr val="bg1"/>
                  </a:solidFill>
                </a:rPr>
                <a:t>4 pasos en el</a:t>
              </a:r>
            </a:p>
            <a:p>
              <a:pPr eaLnBrk="0" hangingPunct="0"/>
              <a:r>
                <a:rPr lang="en-US" sz="1400">
                  <a:solidFill>
                    <a:schemeClr val="bg1"/>
                  </a:solidFill>
                </a:rPr>
                <a:t>proceso de</a:t>
              </a:r>
            </a:p>
            <a:p>
              <a:pPr eaLnBrk="0" hangingPunct="0"/>
              <a:r>
                <a:rPr lang="en-US" sz="1400">
                  <a:solidFill>
                    <a:schemeClr val="bg1"/>
                  </a:solidFill>
                </a:rPr>
                <a:t>confrontación.</a:t>
              </a:r>
            </a:p>
          </p:txBody>
        </p:sp>
        <p:sp>
          <p:nvSpPr>
            <p:cNvPr id="64551" name="Text Box 39"/>
            <p:cNvSpPr txBox="1">
              <a:spLocks noChangeArrowheads="1"/>
            </p:cNvSpPr>
            <p:nvPr/>
          </p:nvSpPr>
          <p:spPr bwMode="auto">
            <a:xfrm>
              <a:off x="1318" y="3623"/>
              <a:ext cx="936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>
                  <a:solidFill>
                    <a:schemeClr val="bg1"/>
                  </a:solidFill>
                </a:rPr>
                <a:t>1. Consideración</a:t>
              </a:r>
            </a:p>
          </p:txBody>
        </p:sp>
        <p:sp>
          <p:nvSpPr>
            <p:cNvPr id="64552" name="Text Box 40"/>
            <p:cNvSpPr txBox="1">
              <a:spLocks noChangeArrowheads="1"/>
            </p:cNvSpPr>
            <p:nvPr/>
          </p:nvSpPr>
          <p:spPr bwMode="auto">
            <a:xfrm>
              <a:off x="1195" y="3769"/>
              <a:ext cx="733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>
                  <a:solidFill>
                    <a:schemeClr val="bg1"/>
                  </a:solidFill>
                </a:rPr>
                <a:t>2. Confesión</a:t>
              </a:r>
            </a:p>
          </p:txBody>
        </p:sp>
        <p:sp>
          <p:nvSpPr>
            <p:cNvPr id="64553" name="Text Box 41"/>
            <p:cNvSpPr txBox="1">
              <a:spLocks noChangeArrowheads="1"/>
            </p:cNvSpPr>
            <p:nvPr/>
          </p:nvSpPr>
          <p:spPr bwMode="auto">
            <a:xfrm>
              <a:off x="1003" y="3907"/>
              <a:ext cx="873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>
                  <a:solidFill>
                    <a:schemeClr val="bg1"/>
                  </a:solidFill>
                </a:rPr>
                <a:t>3. Compromiso</a:t>
              </a:r>
            </a:p>
          </p:txBody>
        </p:sp>
        <p:sp>
          <p:nvSpPr>
            <p:cNvPr id="64554" name="Text Box 42"/>
            <p:cNvSpPr txBox="1">
              <a:spLocks noChangeArrowheads="1"/>
            </p:cNvSpPr>
            <p:nvPr/>
          </p:nvSpPr>
          <p:spPr bwMode="auto">
            <a:xfrm>
              <a:off x="811" y="4032"/>
              <a:ext cx="62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>
                  <a:solidFill>
                    <a:schemeClr val="bg1"/>
                  </a:solidFill>
                </a:rPr>
                <a:t>4. Cambio</a:t>
              </a:r>
            </a:p>
          </p:txBody>
        </p:sp>
        <p:sp>
          <p:nvSpPr>
            <p:cNvPr id="64555" name="Text Box 43"/>
            <p:cNvSpPr txBox="1">
              <a:spLocks noChangeArrowheads="1"/>
            </p:cNvSpPr>
            <p:nvPr/>
          </p:nvSpPr>
          <p:spPr bwMode="auto">
            <a:xfrm>
              <a:off x="3327" y="2673"/>
              <a:ext cx="1423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>
                  <a:solidFill>
                    <a:schemeClr val="bg1"/>
                  </a:solidFill>
                </a:rPr>
                <a:t>1. Estableciendo la agenda/</a:t>
              </a:r>
            </a:p>
          </p:txBody>
        </p:sp>
        <p:sp>
          <p:nvSpPr>
            <p:cNvPr id="64556" name="Text Box 44"/>
            <p:cNvSpPr txBox="1">
              <a:spLocks noChangeArrowheads="1"/>
            </p:cNvSpPr>
            <p:nvPr/>
          </p:nvSpPr>
          <p:spPr bwMode="auto">
            <a:xfrm>
              <a:off x="3425" y="2785"/>
              <a:ext cx="1088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>
                  <a:solidFill>
                    <a:schemeClr val="bg1"/>
                  </a:solidFill>
                </a:rPr>
                <a:t> saber por donde va.</a:t>
              </a:r>
            </a:p>
          </p:txBody>
        </p:sp>
        <p:sp>
          <p:nvSpPr>
            <p:cNvPr id="64557" name="Text Box 45"/>
            <p:cNvSpPr txBox="1">
              <a:spLocks noChangeArrowheads="1"/>
            </p:cNvSpPr>
            <p:nvPr/>
          </p:nvSpPr>
          <p:spPr bwMode="auto">
            <a:xfrm>
              <a:off x="3337" y="2961"/>
              <a:ext cx="1018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>
                  <a:solidFill>
                    <a:schemeClr val="bg1"/>
                  </a:solidFill>
                </a:rPr>
                <a:t>2. Definiendo la </a:t>
              </a:r>
            </a:p>
            <a:p>
              <a:pPr algn="l" eaLnBrk="0" hangingPunct="0"/>
              <a:r>
                <a:rPr lang="en-US" sz="1400">
                  <a:solidFill>
                    <a:schemeClr val="bg1"/>
                  </a:solidFill>
                </a:rPr>
                <a:t>     responsabilidad</a:t>
              </a:r>
            </a:p>
          </p:txBody>
        </p:sp>
        <p:sp>
          <p:nvSpPr>
            <p:cNvPr id="64558" name="Oval 46"/>
            <p:cNvSpPr>
              <a:spLocks noChangeArrowheads="1"/>
            </p:cNvSpPr>
            <p:nvPr/>
          </p:nvSpPr>
          <p:spPr bwMode="auto">
            <a:xfrm>
              <a:off x="3453" y="3394"/>
              <a:ext cx="192" cy="19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2400">
                <a:solidFill>
                  <a:schemeClr val="tx1"/>
                </a:solidFill>
              </a:endParaRPr>
            </a:p>
          </p:txBody>
        </p:sp>
        <p:sp>
          <p:nvSpPr>
            <p:cNvPr id="64559" name="Oval 47"/>
            <p:cNvSpPr>
              <a:spLocks noChangeArrowheads="1"/>
            </p:cNvSpPr>
            <p:nvPr/>
          </p:nvSpPr>
          <p:spPr bwMode="auto">
            <a:xfrm>
              <a:off x="3501" y="3442"/>
              <a:ext cx="96" cy="9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2400">
                <a:solidFill>
                  <a:schemeClr val="tx1"/>
                </a:solidFill>
              </a:endParaRPr>
            </a:p>
          </p:txBody>
        </p:sp>
        <p:sp>
          <p:nvSpPr>
            <p:cNvPr id="64560" name="Text Box 48"/>
            <p:cNvSpPr txBox="1">
              <a:spLocks noChangeArrowheads="1"/>
            </p:cNvSpPr>
            <p:nvPr/>
          </p:nvSpPr>
          <p:spPr bwMode="auto">
            <a:xfrm>
              <a:off x="4320" y="3378"/>
              <a:ext cx="1052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>
                  <a:solidFill>
                    <a:schemeClr val="bg1"/>
                  </a:solidFill>
                </a:rPr>
                <a:t>3. Inculcando la </a:t>
              </a:r>
            </a:p>
            <a:p>
              <a:pPr algn="l" eaLnBrk="0" hangingPunct="0"/>
              <a:r>
                <a:rPr lang="en-US" sz="1400">
                  <a:solidFill>
                    <a:schemeClr val="bg1"/>
                  </a:solidFill>
                </a:rPr>
                <a:t>identidad en Cristo</a:t>
              </a:r>
            </a:p>
          </p:txBody>
        </p:sp>
        <p:sp>
          <p:nvSpPr>
            <p:cNvPr id="64561" name="Text Box 49"/>
            <p:cNvSpPr txBox="1">
              <a:spLocks noChangeArrowheads="1"/>
            </p:cNvSpPr>
            <p:nvPr/>
          </p:nvSpPr>
          <p:spPr bwMode="auto">
            <a:xfrm>
              <a:off x="4173" y="3493"/>
              <a:ext cx="123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endParaRPr lang="es-ES" sz="1400">
                <a:solidFill>
                  <a:schemeClr val="bg1"/>
                </a:solidFill>
              </a:endParaRPr>
            </a:p>
          </p:txBody>
        </p:sp>
        <p:sp>
          <p:nvSpPr>
            <p:cNvPr id="64562" name="Text Box 50"/>
            <p:cNvSpPr txBox="1">
              <a:spLocks noChangeArrowheads="1"/>
            </p:cNvSpPr>
            <p:nvPr/>
          </p:nvSpPr>
          <p:spPr bwMode="auto">
            <a:xfrm>
              <a:off x="3936" y="3681"/>
              <a:ext cx="1273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>
                  <a:solidFill>
                    <a:srgbClr val="FCF4CC"/>
                  </a:solidFill>
                </a:rPr>
                <a:t>4</a:t>
              </a:r>
              <a:r>
                <a:rPr lang="en-US" sz="1400">
                  <a:solidFill>
                    <a:schemeClr val="bg1"/>
                  </a:solidFill>
                </a:rPr>
                <a:t>. Rendición de cuentas</a:t>
              </a:r>
            </a:p>
          </p:txBody>
        </p:sp>
        <p:sp>
          <p:nvSpPr>
            <p:cNvPr id="64563" name="AutoShape 51"/>
            <p:cNvSpPr>
              <a:spLocks noChangeAspect="1" noChangeArrowheads="1"/>
            </p:cNvSpPr>
            <p:nvPr/>
          </p:nvSpPr>
          <p:spPr bwMode="auto">
            <a:xfrm>
              <a:off x="2685" y="706"/>
              <a:ext cx="386" cy="192"/>
            </a:xfrm>
            <a:prstGeom prst="rightArrow">
              <a:avLst>
                <a:gd name="adj1" fmla="val 50000"/>
                <a:gd name="adj2" fmla="val 50260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 sz="2400">
                <a:solidFill>
                  <a:schemeClr val="tx1"/>
                </a:solidFill>
              </a:endParaRPr>
            </a:p>
          </p:txBody>
        </p:sp>
        <p:sp>
          <p:nvSpPr>
            <p:cNvPr id="64564" name="AutoShape 52"/>
            <p:cNvSpPr>
              <a:spLocks noChangeAspect="1" noChangeArrowheads="1"/>
            </p:cNvSpPr>
            <p:nvPr/>
          </p:nvSpPr>
          <p:spPr bwMode="auto">
            <a:xfrm>
              <a:off x="2683" y="1330"/>
              <a:ext cx="386" cy="192"/>
            </a:xfrm>
            <a:prstGeom prst="leftArrow">
              <a:avLst>
                <a:gd name="adj1" fmla="val 50000"/>
                <a:gd name="adj2" fmla="val 50260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 sz="2400">
                <a:solidFill>
                  <a:schemeClr val="tx1"/>
                </a:solidFill>
              </a:endParaRPr>
            </a:p>
          </p:txBody>
        </p:sp>
        <p:sp>
          <p:nvSpPr>
            <p:cNvPr id="64565" name="AutoShape 53"/>
            <p:cNvSpPr>
              <a:spLocks noChangeAspect="1" noChangeArrowheads="1"/>
            </p:cNvSpPr>
            <p:nvPr/>
          </p:nvSpPr>
          <p:spPr bwMode="auto">
            <a:xfrm>
              <a:off x="2685" y="3490"/>
              <a:ext cx="386" cy="192"/>
            </a:xfrm>
            <a:prstGeom prst="leftArrow">
              <a:avLst>
                <a:gd name="adj1" fmla="val 50000"/>
                <a:gd name="adj2" fmla="val 50260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 sz="2400">
                <a:solidFill>
                  <a:schemeClr val="tx1"/>
                </a:solidFill>
              </a:endParaRPr>
            </a:p>
          </p:txBody>
        </p:sp>
        <p:sp>
          <p:nvSpPr>
            <p:cNvPr id="64566" name="AutoShape 54"/>
            <p:cNvSpPr>
              <a:spLocks noChangeAspect="1" noChangeArrowheads="1"/>
            </p:cNvSpPr>
            <p:nvPr/>
          </p:nvSpPr>
          <p:spPr bwMode="auto">
            <a:xfrm>
              <a:off x="2685" y="2962"/>
              <a:ext cx="386" cy="192"/>
            </a:xfrm>
            <a:prstGeom prst="rightArrow">
              <a:avLst>
                <a:gd name="adj1" fmla="val 50000"/>
                <a:gd name="adj2" fmla="val 50260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 sz="2400">
                <a:solidFill>
                  <a:schemeClr val="tx1"/>
                </a:solidFill>
              </a:endParaRPr>
            </a:p>
          </p:txBody>
        </p:sp>
        <p:sp>
          <p:nvSpPr>
            <p:cNvPr id="64567" name="Text Box 55"/>
            <p:cNvSpPr txBox="1">
              <a:spLocks noChangeArrowheads="1"/>
            </p:cNvSpPr>
            <p:nvPr/>
          </p:nvSpPr>
          <p:spPr bwMode="auto">
            <a:xfrm>
              <a:off x="240" y="362"/>
              <a:ext cx="18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>
                  <a:solidFill>
                    <a:srgbClr val="99CCFF"/>
                  </a:solidFill>
                </a:rPr>
                <a:t>7</a:t>
              </a:r>
            </a:p>
          </p:txBody>
        </p:sp>
        <p:sp>
          <p:nvSpPr>
            <p:cNvPr id="64568" name="Text Box 56"/>
            <p:cNvSpPr txBox="1">
              <a:spLocks noChangeArrowheads="1"/>
            </p:cNvSpPr>
            <p:nvPr/>
          </p:nvSpPr>
          <p:spPr bwMode="auto">
            <a:xfrm>
              <a:off x="3458" y="3115"/>
              <a:ext cx="122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endParaRPr lang="en-US" sz="1400">
                <a:solidFill>
                  <a:schemeClr val="bg1"/>
                </a:solidFill>
              </a:endParaRPr>
            </a:p>
            <a:p>
              <a:pPr algn="l" eaLnBrk="0" hangingPunct="0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64569" name="Text Box 57"/>
            <p:cNvSpPr txBox="1">
              <a:spLocks noChangeArrowheads="1"/>
            </p:cNvSpPr>
            <p:nvPr/>
          </p:nvSpPr>
          <p:spPr bwMode="auto">
            <a:xfrm>
              <a:off x="276" y="2517"/>
              <a:ext cx="224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200">
                  <a:solidFill>
                    <a:srgbClr val="99CCFF"/>
                  </a:solidFill>
                </a:rPr>
                <a:t>11</a:t>
              </a:r>
            </a:p>
          </p:txBody>
        </p:sp>
        <p:sp>
          <p:nvSpPr>
            <p:cNvPr id="64570" name="Line 58"/>
            <p:cNvSpPr>
              <a:spLocks noChangeShapeType="1"/>
            </p:cNvSpPr>
            <p:nvPr/>
          </p:nvSpPr>
          <p:spPr bwMode="auto">
            <a:xfrm flipV="1">
              <a:off x="2541" y="2050"/>
              <a:ext cx="720" cy="4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1" name="Line 59"/>
            <p:cNvSpPr>
              <a:spLocks noChangeShapeType="1"/>
            </p:cNvSpPr>
            <p:nvPr/>
          </p:nvSpPr>
          <p:spPr bwMode="auto">
            <a:xfrm rot="14848647" flipV="1">
              <a:off x="2533" y="2030"/>
              <a:ext cx="720" cy="49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2" name="AutoShape 60"/>
            <p:cNvSpPr>
              <a:spLocks noChangeAspect="1" noChangeArrowheads="1"/>
            </p:cNvSpPr>
            <p:nvPr/>
          </p:nvSpPr>
          <p:spPr bwMode="auto">
            <a:xfrm rot="-5400000">
              <a:off x="1559" y="2184"/>
              <a:ext cx="241" cy="192"/>
            </a:xfrm>
            <a:prstGeom prst="rightArrow">
              <a:avLst>
                <a:gd name="adj1" fmla="val 50000"/>
                <a:gd name="adj2" fmla="val 31380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s-ES" sz="2400">
                <a:solidFill>
                  <a:schemeClr val="tx1"/>
                </a:solidFill>
              </a:endParaRPr>
            </a:p>
          </p:txBody>
        </p:sp>
        <p:sp>
          <p:nvSpPr>
            <p:cNvPr id="64573" name="AutoShape 61"/>
            <p:cNvSpPr>
              <a:spLocks noChangeAspect="1" noChangeArrowheads="1"/>
            </p:cNvSpPr>
            <p:nvPr/>
          </p:nvSpPr>
          <p:spPr bwMode="auto">
            <a:xfrm rot="-5400000">
              <a:off x="1127" y="2185"/>
              <a:ext cx="242" cy="192"/>
            </a:xfrm>
            <a:prstGeom prst="leftArrow">
              <a:avLst>
                <a:gd name="adj1" fmla="val 50000"/>
                <a:gd name="adj2" fmla="val 31510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s-ES" sz="2400">
                <a:solidFill>
                  <a:schemeClr val="tx1"/>
                </a:solidFill>
              </a:endParaRPr>
            </a:p>
          </p:txBody>
        </p:sp>
        <p:sp>
          <p:nvSpPr>
            <p:cNvPr id="64574" name="Text Box 62"/>
            <p:cNvSpPr txBox="1">
              <a:spLocks noChangeArrowheads="1"/>
            </p:cNvSpPr>
            <p:nvPr/>
          </p:nvSpPr>
          <p:spPr bwMode="auto">
            <a:xfrm>
              <a:off x="192" y="216"/>
              <a:ext cx="2670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200" b="0">
                  <a:solidFill>
                    <a:schemeClr val="bg1"/>
                  </a:solidFill>
                </a:rPr>
                <a:t>Desarrollando relaciones donde la obra de Dios puede florecer..</a:t>
              </a:r>
            </a:p>
          </p:txBody>
        </p:sp>
        <p:sp>
          <p:nvSpPr>
            <p:cNvPr id="64575" name="Text Box 63"/>
            <p:cNvSpPr txBox="1">
              <a:spLocks noChangeArrowheads="1"/>
            </p:cNvSpPr>
            <p:nvPr/>
          </p:nvSpPr>
          <p:spPr bwMode="auto">
            <a:xfrm>
              <a:off x="4064" y="156"/>
              <a:ext cx="122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endParaRPr lang="es-ES" sz="2000" b="0">
                <a:solidFill>
                  <a:schemeClr val="bg1"/>
                </a:solidFill>
              </a:endParaRPr>
            </a:p>
          </p:txBody>
        </p:sp>
        <p:sp>
          <p:nvSpPr>
            <p:cNvPr id="64576" name="Text Box 64"/>
            <p:cNvSpPr txBox="1">
              <a:spLocks noChangeArrowheads="1"/>
            </p:cNvSpPr>
            <p:nvPr/>
          </p:nvSpPr>
          <p:spPr bwMode="auto">
            <a:xfrm>
              <a:off x="3205" y="216"/>
              <a:ext cx="228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200" b="0">
                  <a:solidFill>
                    <a:schemeClr val="bg1"/>
                  </a:solidFill>
                </a:rPr>
                <a:t>Llegando a conocer a la gente y aprendiendo donde se</a:t>
              </a:r>
            </a:p>
            <a:p>
              <a:pPr algn="l" eaLnBrk="0" hangingPunct="0"/>
              <a:r>
                <a:rPr lang="en-US" sz="1200" b="0">
                  <a:solidFill>
                    <a:schemeClr val="bg1"/>
                  </a:solidFill>
                </a:rPr>
                <a:t>		necesita el cambio.</a:t>
              </a:r>
            </a:p>
          </p:txBody>
        </p:sp>
        <p:sp>
          <p:nvSpPr>
            <p:cNvPr id="64577" name="Text Box 65"/>
            <p:cNvSpPr txBox="1">
              <a:spLocks noChangeArrowheads="1"/>
            </p:cNvSpPr>
            <p:nvPr/>
          </p:nvSpPr>
          <p:spPr bwMode="auto">
            <a:xfrm>
              <a:off x="219" y="2371"/>
              <a:ext cx="2115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200" b="0">
                  <a:solidFill>
                    <a:schemeClr val="bg1"/>
                  </a:solidFill>
                </a:rPr>
                <a:t>Trayendo la verdad donde se necesiata el cambio..</a:t>
              </a:r>
            </a:p>
          </p:txBody>
        </p:sp>
        <p:sp>
          <p:nvSpPr>
            <p:cNvPr id="64578" name="Text Box 66"/>
            <p:cNvSpPr txBox="1">
              <a:spLocks noChangeArrowheads="1"/>
            </p:cNvSpPr>
            <p:nvPr/>
          </p:nvSpPr>
          <p:spPr bwMode="auto">
            <a:xfrm>
              <a:off x="3221" y="2371"/>
              <a:ext cx="1719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200" b="0">
                  <a:solidFill>
                    <a:schemeClr val="bg1"/>
                  </a:solidFill>
                </a:rPr>
                <a:t>Aplicando el cambio a la vida cotidiana.</a:t>
              </a:r>
            </a:p>
          </p:txBody>
        </p:sp>
        <p:sp>
          <p:nvSpPr>
            <p:cNvPr id="64579" name="AutoShape 67"/>
            <p:cNvSpPr>
              <a:spLocks noChangeAspect="1" noChangeArrowheads="1"/>
            </p:cNvSpPr>
            <p:nvPr/>
          </p:nvSpPr>
          <p:spPr bwMode="auto">
            <a:xfrm rot="-5400000">
              <a:off x="4463" y="2161"/>
              <a:ext cx="290" cy="192"/>
            </a:xfrm>
            <a:prstGeom prst="rightArrow">
              <a:avLst>
                <a:gd name="adj1" fmla="val 50000"/>
                <a:gd name="adj2" fmla="val 37760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s-ES" sz="2400">
                <a:solidFill>
                  <a:schemeClr val="tx1"/>
                </a:solidFill>
              </a:endParaRPr>
            </a:p>
          </p:txBody>
        </p:sp>
        <p:sp>
          <p:nvSpPr>
            <p:cNvPr id="64580" name="AutoShape 68"/>
            <p:cNvSpPr>
              <a:spLocks noChangeAspect="1" noChangeArrowheads="1"/>
            </p:cNvSpPr>
            <p:nvPr/>
          </p:nvSpPr>
          <p:spPr bwMode="auto">
            <a:xfrm rot="-5400000">
              <a:off x="4080" y="2160"/>
              <a:ext cx="288" cy="192"/>
            </a:xfrm>
            <a:prstGeom prst="leftArrow">
              <a:avLst>
                <a:gd name="adj1" fmla="val 50000"/>
                <a:gd name="adj2" fmla="val 37500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s-ES" sz="2400">
                <a:solidFill>
                  <a:schemeClr val="tx1"/>
                </a:solidFill>
              </a:endParaRPr>
            </a:p>
          </p:txBody>
        </p:sp>
        <p:sp>
          <p:nvSpPr>
            <p:cNvPr id="64581" name="Rectangle 69"/>
            <p:cNvSpPr>
              <a:spLocks noChangeArrowheads="1"/>
            </p:cNvSpPr>
            <p:nvPr/>
          </p:nvSpPr>
          <p:spPr bwMode="auto">
            <a:xfrm>
              <a:off x="256" y="368"/>
              <a:ext cx="2275" cy="1693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 sz="2400">
                <a:solidFill>
                  <a:schemeClr val="tx1"/>
                </a:solidFill>
              </a:endParaRPr>
            </a:p>
          </p:txBody>
        </p:sp>
        <p:sp>
          <p:nvSpPr>
            <p:cNvPr id="64582" name="Rectangle 70"/>
            <p:cNvSpPr>
              <a:spLocks noChangeArrowheads="1"/>
            </p:cNvSpPr>
            <p:nvPr/>
          </p:nvSpPr>
          <p:spPr bwMode="auto">
            <a:xfrm>
              <a:off x="279" y="2536"/>
              <a:ext cx="2273" cy="1693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 sz="2400">
                <a:solidFill>
                  <a:schemeClr val="tx1"/>
                </a:solidFill>
              </a:endParaRPr>
            </a:p>
          </p:txBody>
        </p:sp>
        <p:sp>
          <p:nvSpPr>
            <p:cNvPr id="64583" name="Rectangle 71"/>
            <p:cNvSpPr>
              <a:spLocks noChangeArrowheads="1"/>
            </p:cNvSpPr>
            <p:nvPr/>
          </p:nvSpPr>
          <p:spPr bwMode="auto">
            <a:xfrm>
              <a:off x="3256" y="360"/>
              <a:ext cx="2275" cy="1693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 sz="2400">
                <a:solidFill>
                  <a:schemeClr val="tx1"/>
                </a:solidFill>
              </a:endParaRPr>
            </a:p>
          </p:txBody>
        </p:sp>
        <p:sp>
          <p:nvSpPr>
            <p:cNvPr id="64584" name="Rectangle 72"/>
            <p:cNvSpPr>
              <a:spLocks noChangeArrowheads="1"/>
            </p:cNvSpPr>
            <p:nvPr/>
          </p:nvSpPr>
          <p:spPr bwMode="auto">
            <a:xfrm>
              <a:off x="3263" y="2536"/>
              <a:ext cx="2273" cy="1693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 sz="2400">
                <a:solidFill>
                  <a:schemeClr val="tx1"/>
                </a:solidFill>
              </a:endParaRPr>
            </a:p>
          </p:txBody>
        </p:sp>
        <p:sp>
          <p:nvSpPr>
            <p:cNvPr id="64585" name="Line 73"/>
            <p:cNvSpPr>
              <a:spLocks noChangeShapeType="1"/>
            </p:cNvSpPr>
            <p:nvPr/>
          </p:nvSpPr>
          <p:spPr bwMode="auto">
            <a:xfrm flipH="1">
              <a:off x="288" y="2544"/>
              <a:ext cx="2256" cy="168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86" name="Line 74"/>
            <p:cNvSpPr>
              <a:spLocks noChangeShapeType="1"/>
            </p:cNvSpPr>
            <p:nvPr/>
          </p:nvSpPr>
          <p:spPr bwMode="auto">
            <a:xfrm flipV="1">
              <a:off x="272" y="376"/>
              <a:ext cx="2256" cy="168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87" name="Line 75"/>
            <p:cNvSpPr>
              <a:spLocks noChangeShapeType="1"/>
            </p:cNvSpPr>
            <p:nvPr/>
          </p:nvSpPr>
          <p:spPr bwMode="auto">
            <a:xfrm flipV="1">
              <a:off x="3256" y="368"/>
              <a:ext cx="2256" cy="168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88" name="Line 76"/>
            <p:cNvSpPr>
              <a:spLocks noChangeShapeType="1"/>
            </p:cNvSpPr>
            <p:nvPr/>
          </p:nvSpPr>
          <p:spPr bwMode="auto">
            <a:xfrm flipH="1">
              <a:off x="3264" y="2544"/>
              <a:ext cx="2256" cy="168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Oval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ellipse">
            <a:avLst/>
          </a:prstGeom>
          <a:gradFill rotWithShape="1">
            <a:gsLst>
              <a:gs pos="0">
                <a:srgbClr val="003366"/>
              </a:gs>
              <a:gs pos="100000">
                <a:srgbClr val="00182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 sz="2400">
              <a:solidFill>
                <a:schemeClr val="tx1"/>
              </a:solidFill>
            </a:endParaRP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1409700" y="762000"/>
            <a:ext cx="6324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>
                <a:solidFill>
                  <a:srgbClr val="99CCFF"/>
                </a:solidFill>
              </a:rPr>
              <a:t>Capítulo 7</a:t>
            </a:r>
            <a:endParaRPr lang="en-US" sz="4800">
              <a:solidFill>
                <a:srgbClr val="99CCFF"/>
              </a:solidFill>
            </a:endParaRP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881063" y="2800350"/>
            <a:ext cx="745648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0" i="1" dirty="0" err="1">
                <a:solidFill>
                  <a:schemeClr val="bg1"/>
                </a:solidFill>
              </a:rPr>
              <a:t>Amar</a:t>
            </a:r>
            <a:r>
              <a:rPr lang="en-US" sz="4800" b="0" i="1" dirty="0">
                <a:solidFill>
                  <a:schemeClr val="bg1"/>
                </a:solidFill>
              </a:rPr>
              <a:t> 1: </a:t>
            </a:r>
            <a:r>
              <a:rPr lang="en-US" sz="4800" b="0" i="1" dirty="0" err="1">
                <a:solidFill>
                  <a:schemeClr val="bg1"/>
                </a:solidFill>
              </a:rPr>
              <a:t>Desarrollando</a:t>
            </a:r>
            <a:r>
              <a:rPr lang="en-US" sz="4800" b="0" i="1" dirty="0">
                <a:solidFill>
                  <a:schemeClr val="bg1"/>
                </a:solidFill>
              </a:rPr>
              <a:t> </a:t>
            </a:r>
            <a:r>
              <a:rPr lang="en-US" sz="4800" b="0" i="1" dirty="0" err="1">
                <a:solidFill>
                  <a:schemeClr val="bg1"/>
                </a:solidFill>
              </a:rPr>
              <a:t>relaciones</a:t>
            </a:r>
            <a:endParaRPr lang="en-US" sz="4800" b="0" i="1" dirty="0">
              <a:solidFill>
                <a:schemeClr val="bg1"/>
              </a:solidFill>
            </a:endParaRPr>
          </a:p>
          <a:p>
            <a:r>
              <a:rPr lang="en-US" sz="4800" b="0" i="1" dirty="0" smtClean="0">
                <a:solidFill>
                  <a:schemeClr val="bg1"/>
                </a:solidFill>
              </a:rPr>
              <a:t>con </a:t>
            </a:r>
            <a:r>
              <a:rPr lang="en-US" sz="4800" b="0" i="1" dirty="0" err="1" smtClean="0">
                <a:solidFill>
                  <a:schemeClr val="bg1"/>
                </a:solidFill>
              </a:rPr>
              <a:t>otros</a:t>
            </a:r>
            <a:r>
              <a:rPr lang="en-US" sz="4800" b="0" i="1" dirty="0" smtClean="0">
                <a:solidFill>
                  <a:schemeClr val="bg1"/>
                </a:solidFill>
              </a:rPr>
              <a:t> </a:t>
            </a:r>
            <a:r>
              <a:rPr lang="en-US" sz="4800" b="0" i="1" dirty="0" err="1" smtClean="0">
                <a:solidFill>
                  <a:schemeClr val="bg1"/>
                </a:solidFill>
              </a:rPr>
              <a:t>entrando</a:t>
            </a:r>
            <a:r>
              <a:rPr lang="en-US" sz="4800" b="0" i="1" dirty="0" smtClean="0">
                <a:solidFill>
                  <a:schemeClr val="bg1"/>
                </a:solidFill>
              </a:rPr>
              <a:t> en </a:t>
            </a:r>
            <a:r>
              <a:rPr lang="en-US" sz="4800" b="0" i="1" dirty="0" err="1" smtClean="0">
                <a:solidFill>
                  <a:schemeClr val="bg1"/>
                </a:solidFill>
              </a:rPr>
              <a:t>su</a:t>
            </a:r>
            <a:r>
              <a:rPr lang="en-US" sz="4800" b="0" i="1" dirty="0" smtClean="0">
                <a:solidFill>
                  <a:schemeClr val="bg1"/>
                </a:solidFill>
              </a:rPr>
              <a:t> </a:t>
            </a:r>
            <a:r>
              <a:rPr lang="en-US" sz="4800" b="0" i="1" dirty="0" err="1" smtClean="0">
                <a:solidFill>
                  <a:schemeClr val="bg1"/>
                </a:solidFill>
              </a:rPr>
              <a:t>mundo</a:t>
            </a:r>
            <a:endParaRPr lang="en-US" sz="4800" b="0" i="1" dirty="0">
              <a:solidFill>
                <a:schemeClr val="bg1"/>
              </a:solidFill>
            </a:endParaRPr>
          </a:p>
          <a:p>
            <a:endParaRPr lang="en-US" sz="44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animBg="1"/>
      <p:bldP spid="89091" grpId="0" autoUpdateAnimBg="0"/>
      <p:bldP spid="89092" grpId="0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2519363" y="730250"/>
            <a:ext cx="378301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oudy Old Style" pitchFamily="18" charset="0"/>
              </a:rPr>
              <a:t>AMAR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0" y="2714625"/>
            <a:ext cx="914400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i="1">
                <a:solidFill>
                  <a:srgbClr val="FFFF00"/>
                </a:solidFill>
              </a:rPr>
              <a:t>EL MENSAJE: </a:t>
            </a:r>
          </a:p>
          <a:p>
            <a:r>
              <a:rPr lang="en-US" sz="6000" i="1">
                <a:solidFill>
                  <a:srgbClr val="FFFF00"/>
                </a:solidFill>
              </a:rPr>
              <a:t>¡</a:t>
            </a:r>
            <a:r>
              <a:rPr lang="en-US" sz="6000">
                <a:solidFill>
                  <a:srgbClr val="FFFF00"/>
                </a:solidFill>
              </a:rPr>
              <a:t>Ahora mismo, Cristo está activamente </a:t>
            </a:r>
          </a:p>
          <a:p>
            <a:r>
              <a:rPr lang="en-US" sz="6000">
                <a:solidFill>
                  <a:srgbClr val="FFFF00"/>
                </a:solidFill>
              </a:rPr>
              <a:t>amándote!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utoUpdateAnimBg="0"/>
      <p:bldP spid="77828" grpId="0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1098550" y="1906588"/>
            <a:ext cx="7165975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0">
                <a:solidFill>
                  <a:schemeClr val="bg1"/>
                </a:solidFill>
              </a:rPr>
              <a:t>¡Anda despacio!  </a:t>
            </a:r>
          </a:p>
          <a:p>
            <a:r>
              <a:rPr lang="en-US" sz="4400" b="0">
                <a:solidFill>
                  <a:schemeClr val="bg1"/>
                </a:solidFill>
              </a:rPr>
              <a:t>Un cambio verdadero empiesa </a:t>
            </a:r>
          </a:p>
          <a:p>
            <a:r>
              <a:rPr lang="en-US" sz="4400" b="0">
                <a:solidFill>
                  <a:schemeClr val="bg1"/>
                </a:solidFill>
              </a:rPr>
              <a:t>en el contexto de una relación</a:t>
            </a:r>
          </a:p>
          <a:p>
            <a:r>
              <a:rPr lang="en-US" sz="4400" b="0">
                <a:solidFill>
                  <a:schemeClr val="bg1"/>
                </a:solidFill>
              </a:rPr>
              <a:t> amorosa mientras escucho por </a:t>
            </a:r>
          </a:p>
          <a:p>
            <a:r>
              <a:rPr lang="en-US" sz="4400" b="0">
                <a:solidFill>
                  <a:schemeClr val="bg1"/>
                </a:solidFill>
              </a:rPr>
              <a:t>puertas de entrada y </a:t>
            </a:r>
          </a:p>
          <a:p>
            <a:r>
              <a:rPr lang="en-US" sz="4400" b="0">
                <a:solidFill>
                  <a:schemeClr val="bg1"/>
                </a:solidFill>
              </a:rPr>
              <a:t>encarno el amor de Cristo. </a:t>
            </a:r>
          </a:p>
        </p:txBody>
      </p:sp>
      <p:sp>
        <p:nvSpPr>
          <p:cNvPr id="67587" name="Text Box 8"/>
          <p:cNvSpPr txBox="1">
            <a:spLocks noChangeArrowheads="1"/>
          </p:cNvSpPr>
          <p:nvPr/>
        </p:nvSpPr>
        <p:spPr bwMode="auto">
          <a:xfrm>
            <a:off x="525463" y="381000"/>
            <a:ext cx="8235950" cy="830263"/>
          </a:xfrm>
          <a:prstGeom prst="rect">
            <a:avLst/>
          </a:prstGeom>
          <a:noFill/>
          <a:ln w="57150" cmpd="thickThin">
            <a:solidFill>
              <a:srgbClr val="99CC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99CCFF"/>
                </a:solidFill>
              </a:rPr>
              <a:t>Punto central del capítulo 7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9" grpId="0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fig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52400"/>
            <a:ext cx="5283200" cy="65817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 bwMode="auto">
          <a:xfrm>
            <a:off x="1547664" y="620688"/>
            <a:ext cx="4104456" cy="561662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oudy Old Style" charset="0"/>
              </a:rPr>
              <a:t>1.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oudy Old Style" charset="0"/>
              </a:rPr>
              <a:t>ENTRAR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oudy Old Style" charset="0"/>
              </a:rPr>
              <a:t> </a:t>
            </a:r>
          </a:p>
          <a:p>
            <a:pPr marL="457200" marR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solidFill>
                  <a:schemeClr val="bg1"/>
                </a:solidFill>
              </a:rPr>
              <a:t>el </a:t>
            </a:r>
            <a:r>
              <a:rPr lang="en-US" sz="2400" dirty="0" err="1" smtClean="0">
                <a:solidFill>
                  <a:schemeClr val="bg1"/>
                </a:solidFill>
              </a:rPr>
              <a:t>mundo</a:t>
            </a:r>
            <a:r>
              <a:rPr lang="en-US" sz="2400" dirty="0" smtClean="0">
                <a:solidFill>
                  <a:schemeClr val="bg1"/>
                </a:solidFill>
              </a:rPr>
              <a:t> de </a:t>
            </a:r>
          </a:p>
          <a:p>
            <a:pPr marL="457200" marR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solidFill>
                  <a:schemeClr val="bg1"/>
                </a:solidFill>
              </a:rPr>
              <a:t>la persona.</a:t>
            </a:r>
          </a:p>
          <a:p>
            <a:pPr marL="457200" marR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457200" marR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oudy Old Style" charset="0"/>
              </a:rPr>
              <a:t>2.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Goudy Old Style" charset="0"/>
              </a:rPr>
              <a:t> 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Goudy Old Style" charset="0"/>
              </a:rPr>
              <a:t>ENCARNAR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Goudy Old Style" charset="0"/>
              </a:rPr>
              <a:t> </a:t>
            </a:r>
          </a:p>
          <a:p>
            <a:pPr marL="457200" marR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solidFill>
                  <a:schemeClr val="bg1"/>
                </a:solidFill>
              </a:rPr>
              <a:t>el </a:t>
            </a:r>
            <a:r>
              <a:rPr lang="en-US" sz="2400" dirty="0" err="1" smtClean="0">
                <a:solidFill>
                  <a:schemeClr val="bg1"/>
                </a:solidFill>
              </a:rPr>
              <a:t>amor</a:t>
            </a:r>
            <a:r>
              <a:rPr lang="en-US" sz="2400" dirty="0" smtClean="0">
                <a:solidFill>
                  <a:schemeClr val="bg1"/>
                </a:solidFill>
              </a:rPr>
              <a:t> de Cristo.</a:t>
            </a:r>
          </a:p>
          <a:p>
            <a:pPr marL="457200" marR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457200" marR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oudy Old Style" charset="0"/>
              </a:rPr>
              <a:t>3.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Goudy Old Style" charset="0"/>
              </a:rPr>
              <a:t>IDENTIFICARSE</a:t>
            </a:r>
          </a:p>
          <a:p>
            <a:pPr marL="457200" marR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solidFill>
                  <a:schemeClr val="bg1"/>
                </a:solidFill>
              </a:rPr>
              <a:t>con el </a:t>
            </a:r>
            <a:r>
              <a:rPr lang="en-US" sz="2400" dirty="0" err="1" smtClean="0">
                <a:solidFill>
                  <a:schemeClr val="bg1"/>
                </a:solidFill>
              </a:rPr>
              <a:t>sufrimiento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457200" marR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457200" marR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Goudy Old Style" charset="0"/>
              </a:rPr>
              <a:t>4. ACEPTAR </a:t>
            </a:r>
          </a:p>
          <a:p>
            <a:pPr marL="457200" marR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solidFill>
                  <a:schemeClr val="bg1"/>
                </a:solidFill>
              </a:rPr>
              <a:t>con agenda.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oudy Old Style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8276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Una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Relación</a:t>
            </a:r>
            <a:r>
              <a:rPr lang="en-US" sz="3200" dirty="0" smtClean="0">
                <a:solidFill>
                  <a:schemeClr val="bg1"/>
                </a:solidFill>
              </a:rPr>
              <a:t> Ministerial </a:t>
            </a:r>
            <a:r>
              <a:rPr lang="en-US" sz="3200" dirty="0" err="1" smtClean="0">
                <a:solidFill>
                  <a:schemeClr val="bg1"/>
                </a:solidFill>
              </a:rPr>
              <a:t>Amorosa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6093296"/>
            <a:ext cx="22372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4 </a:t>
            </a:r>
            <a:r>
              <a:rPr lang="en-US" sz="3200" dirty="0" err="1" smtClean="0">
                <a:solidFill>
                  <a:schemeClr val="bg1"/>
                </a:solidFill>
              </a:rPr>
              <a:t>Elementos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Gate"/>
          <p:cNvPicPr>
            <a:picLocks noChangeAspect="1" noChangeArrowheads="1"/>
          </p:cNvPicPr>
          <p:nvPr/>
        </p:nvPicPr>
        <p:blipFill>
          <a:blip r:embed="rId3"/>
          <a:srcRect l="23750" t="42500" r="23750" b="3125"/>
          <a:stretch>
            <a:fillRect/>
          </a:stretch>
        </p:blipFill>
        <p:spPr bwMode="auto">
          <a:xfrm>
            <a:off x="3124200" y="1524000"/>
            <a:ext cx="28606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-61913" y="288925"/>
            <a:ext cx="8699501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600">
                <a:solidFill>
                  <a:schemeClr val="bg1"/>
                </a:solidFill>
              </a:rPr>
              <a:t>1.</a:t>
            </a:r>
            <a:r>
              <a:rPr lang="en-US" sz="3600"/>
              <a:t> </a:t>
            </a:r>
            <a:r>
              <a:rPr lang="en-US" sz="3600" i="1">
                <a:solidFill>
                  <a:schemeClr val="bg1"/>
                </a:solidFill>
              </a:rPr>
              <a:t>ENTRAR en el mundo de la persona.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0" y="4572000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Aprendiendo como </a:t>
            </a:r>
          </a:p>
          <a:p>
            <a:r>
              <a:rPr lang="en-US" sz="4800">
                <a:solidFill>
                  <a:schemeClr val="bg1"/>
                </a:solidFill>
              </a:rPr>
              <a:t>reconocer las puertas de entrada.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autoUpdateAnimBg="0"/>
      <p:bldP spid="78852" grpId="0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643063" y="714375"/>
            <a:ext cx="588645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chemeClr val="bg1"/>
                </a:solidFill>
              </a:rPr>
              <a:t>La tendencia es no ver la </a:t>
            </a:r>
          </a:p>
          <a:p>
            <a:r>
              <a:rPr lang="en-US" sz="4400">
                <a:solidFill>
                  <a:schemeClr val="bg1"/>
                </a:solidFill>
              </a:rPr>
              <a:t>persona en medio del  </a:t>
            </a:r>
          </a:p>
          <a:p>
            <a:r>
              <a:rPr lang="en-US" sz="4400">
                <a:solidFill>
                  <a:schemeClr val="bg1"/>
                </a:solidFill>
              </a:rPr>
              <a:t> problema.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3505200" y="2971800"/>
            <a:ext cx="19177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i="1" u="sng">
                <a:solidFill>
                  <a:srgbClr val="FFFF00"/>
                </a:solidFill>
              </a:rPr>
              <a:t>O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1282700" y="4070350"/>
            <a:ext cx="665162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chemeClr val="bg1"/>
                </a:solidFill>
              </a:rPr>
              <a:t>Areglar situaciones y no ser  </a:t>
            </a:r>
          </a:p>
          <a:p>
            <a:r>
              <a:rPr lang="en-US" sz="4400">
                <a:solidFill>
                  <a:schemeClr val="bg1"/>
                </a:solidFill>
              </a:rPr>
              <a:t>un instrumento de cambio  </a:t>
            </a:r>
          </a:p>
          <a:p>
            <a:r>
              <a:rPr lang="en-US" sz="4400">
                <a:solidFill>
                  <a:schemeClr val="bg1"/>
                </a:solidFill>
              </a:rPr>
              <a:t>en la vida de la persona.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autoUpdateAnimBg="0"/>
      <p:bldP spid="79876" grpId="0" autoUpdateAnimBg="0"/>
      <p:bldP spid="79877" grpId="0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0" y="428625"/>
            <a:ext cx="9144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Una puerta de entrada no es una </a:t>
            </a:r>
          </a:p>
          <a:p>
            <a:r>
              <a:rPr lang="en-US" sz="4000">
                <a:solidFill>
                  <a:schemeClr val="bg1"/>
                </a:solidFill>
              </a:rPr>
              <a:t>situación o relación,sino la experiencia </a:t>
            </a:r>
          </a:p>
          <a:p>
            <a:r>
              <a:rPr lang="en-US" sz="4000">
                <a:solidFill>
                  <a:schemeClr val="bg1"/>
                </a:solidFill>
              </a:rPr>
              <a:t>de esta persona de la situación o la</a:t>
            </a:r>
          </a:p>
          <a:p>
            <a:r>
              <a:rPr lang="en-US" sz="4000">
                <a:solidFill>
                  <a:schemeClr val="bg1"/>
                </a:solidFill>
              </a:rPr>
              <a:t>relación.</a:t>
            </a:r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3078163" y="3494088"/>
            <a:ext cx="27828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i="1" u="sng">
                <a:solidFill>
                  <a:srgbClr val="FFFF00"/>
                </a:solidFill>
              </a:rPr>
              <a:t>Pregunta: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-95250" y="4764088"/>
            <a:ext cx="90376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sz="3200">
                <a:solidFill>
                  <a:schemeClr val="bg1"/>
                </a:solidFill>
              </a:rPr>
              <a:t>¿Qu</a:t>
            </a:r>
            <a:r>
              <a:rPr lang="en-US" sz="3200">
                <a:solidFill>
                  <a:schemeClr val="bg1"/>
                </a:solidFill>
              </a:rPr>
              <a:t>é le tiene atrapado a esta  persona ahora</a:t>
            </a:r>
          </a:p>
          <a:p>
            <a:r>
              <a:rPr lang="en-US" sz="3200">
                <a:solidFill>
                  <a:schemeClr val="bg1"/>
                </a:solidFill>
              </a:rPr>
              <a:t> mismo en esta situación dificil? </a:t>
            </a:r>
          </a:p>
          <a:p>
            <a:r>
              <a:rPr lang="en-US" sz="4000">
                <a:solidFill>
                  <a:schemeClr val="bg1"/>
                </a:solidFill>
              </a:rPr>
              <a:t> </a:t>
            </a:r>
          </a:p>
          <a:p>
            <a:endParaRPr lang="en-US" sz="4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autoUpdateAnimBg="0"/>
      <p:bldP spid="80900" grpId="0" autoUpdateAnimBg="0"/>
      <p:bldP spid="80901" grpId="0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533400" y="212725"/>
            <a:ext cx="38179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6000">
                <a:solidFill>
                  <a:schemeClr val="bg1"/>
                </a:solidFill>
              </a:rPr>
              <a:t>Escuche :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1855788" y="1431925"/>
            <a:ext cx="4765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FF00"/>
                </a:solidFill>
              </a:rPr>
              <a:t>Palabras  Emocionales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431800" y="2879725"/>
            <a:ext cx="5640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Palabras de Interpretación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4062413" y="4403725"/>
            <a:ext cx="4189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FF00"/>
                </a:solidFill>
              </a:rPr>
              <a:t>Hablar de sí mismo</a:t>
            </a: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323850" y="5470525"/>
            <a:ext cx="330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Hablar de Dios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autoUpdateAnimBg="0"/>
      <p:bldP spid="81923" grpId="0" autoUpdateAnimBg="0"/>
      <p:bldP spid="81924" grpId="0" autoUpdateAnimBg="0"/>
      <p:bldP spid="81925" grpId="0" autoUpdateAnimBg="0"/>
      <p:bldP spid="8192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ellipse">
            <a:avLst/>
          </a:prstGeom>
          <a:gradFill rotWithShape="1">
            <a:gsLst>
              <a:gs pos="0">
                <a:srgbClr val="003366"/>
              </a:gs>
              <a:gs pos="50000">
                <a:srgbClr val="00182F"/>
              </a:gs>
              <a:gs pos="100000">
                <a:srgbClr val="00336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 sz="2400">
              <a:solidFill>
                <a:schemeClr val="tx1"/>
              </a:solidFill>
            </a:endParaRP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1571625" y="1295400"/>
            <a:ext cx="5786438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8800" b="0" dirty="0" err="1">
                <a:solidFill>
                  <a:schemeClr val="bg1"/>
                </a:solidFill>
                <a:ea typeface="ＭＳ Ｐゴシック" charset="-128"/>
              </a:rPr>
              <a:t>Conciencia</a:t>
            </a:r>
            <a:r>
              <a:rPr lang="en-US" sz="8800" b="0" dirty="0">
                <a:solidFill>
                  <a:schemeClr val="bg1"/>
                </a:solidFill>
                <a:ea typeface="ＭＳ Ｐゴシック" charset="-128"/>
              </a:rPr>
              <a:t> </a:t>
            </a:r>
          </a:p>
          <a:p>
            <a:pPr>
              <a:defRPr/>
            </a:pPr>
            <a:r>
              <a:rPr lang="en-US" sz="8800" b="0" dirty="0" err="1">
                <a:solidFill>
                  <a:schemeClr val="bg1"/>
                </a:solidFill>
                <a:ea typeface="ＭＳ Ｐゴシック" charset="-128"/>
              </a:rPr>
              <a:t>teológica</a:t>
            </a:r>
            <a:endParaRPr lang="en-US" sz="8800" b="0" dirty="0">
              <a:solidFill>
                <a:schemeClr val="bg1"/>
              </a:solidFill>
              <a:ea typeface="ＭＳ Ｐゴシック" charset="-128"/>
            </a:endParaRPr>
          </a:p>
          <a:p>
            <a:pPr>
              <a:defRPr/>
            </a:pPr>
            <a:r>
              <a:rPr lang="en-US" sz="8800" b="0" dirty="0">
                <a:solidFill>
                  <a:schemeClr val="bg1"/>
                </a:solidFill>
                <a:ea typeface="ＭＳ Ｐゴシック" charset="-128"/>
              </a:rPr>
              <a:t>mayor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2562225" y="85725"/>
            <a:ext cx="405606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200">
                <a:solidFill>
                  <a:schemeClr val="bg1"/>
                </a:solidFill>
              </a:rPr>
              <a:t>Propósito: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-277813" y="1889125"/>
            <a:ext cx="5857876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FFFF00"/>
                </a:solidFill>
              </a:rPr>
              <a:t>Confianza Horizontal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143000" y="3565525"/>
            <a:ext cx="39925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Esperanza Vertical</a:t>
            </a: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2571750" y="5318125"/>
            <a:ext cx="5954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FF00"/>
                </a:solidFill>
              </a:rPr>
              <a:t>Compromiso con el proceso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autoUpdateAnimBg="0"/>
      <p:bldP spid="82947" grpId="0" autoUpdateAnimBg="0"/>
      <p:bldP spid="82948" grpId="0" autoUpdateAnimBg="0"/>
      <p:bldP spid="82949" grpId="0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-142875" y="1385888"/>
            <a:ext cx="928687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4800">
                <a:solidFill>
                  <a:schemeClr val="bg1"/>
                </a:solidFill>
              </a:rPr>
              <a:t> 2. </a:t>
            </a:r>
            <a:r>
              <a:rPr lang="en-US" sz="4400" i="1">
                <a:solidFill>
                  <a:schemeClr val="bg1"/>
                </a:solidFill>
              </a:rPr>
              <a:t>ENCARNAR </a:t>
            </a:r>
            <a:r>
              <a:rPr lang="en-US" sz="4400">
                <a:solidFill>
                  <a:srgbClr val="FFFF00"/>
                </a:solidFill>
              </a:rPr>
              <a:t> </a:t>
            </a:r>
            <a:r>
              <a:rPr lang="en-US" sz="4400">
                <a:solidFill>
                  <a:schemeClr val="bg1"/>
                </a:solidFill>
              </a:rPr>
              <a:t>el amor de Cristo</a:t>
            </a:r>
          </a:p>
          <a:p>
            <a:pPr algn="l"/>
            <a:r>
              <a:rPr lang="en-US" sz="4000">
                <a:solidFill>
                  <a:schemeClr val="bg1"/>
                </a:solidFill>
              </a:rPr>
              <a:t>    (Colosenses 3:12-17) 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285750" y="4286250"/>
            <a:ext cx="66770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600" i="1">
                <a:solidFill>
                  <a:srgbClr val="FFFF00"/>
                </a:solidFill>
              </a:rPr>
              <a:t>Si quieres involucrarte en el ministerio  </a:t>
            </a:r>
          </a:p>
          <a:p>
            <a:pPr algn="l"/>
            <a:r>
              <a:rPr lang="en-US" sz="3600" i="1">
                <a:solidFill>
                  <a:srgbClr val="FFFF00"/>
                </a:solidFill>
              </a:rPr>
              <a:t>personal,  ven “vestido para el  trabajo.”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utoUpdateAnimBg="0"/>
      <p:bldP spid="83971" grpId="0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14400" y="2819400"/>
            <a:ext cx="8229600" cy="3260725"/>
            <a:chOff x="336" y="2267"/>
            <a:chExt cx="5184" cy="2054"/>
          </a:xfrm>
        </p:grpSpPr>
        <p:sp>
          <p:nvSpPr>
            <p:cNvPr id="76806" name="Text Box 3"/>
            <p:cNvSpPr txBox="1">
              <a:spLocks noChangeArrowheads="1"/>
            </p:cNvSpPr>
            <p:nvPr/>
          </p:nvSpPr>
          <p:spPr bwMode="auto">
            <a:xfrm>
              <a:off x="336" y="2267"/>
              <a:ext cx="5184" cy="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buFont typeface="Wingdings" pitchFamily="2" charset="2"/>
                <a:buNone/>
              </a:pPr>
              <a:r>
                <a:rPr lang="en-US" sz="3200">
                  <a:solidFill>
                    <a:srgbClr val="99CCFF"/>
                  </a:solidFill>
                  <a:cs typeface="Times New Roman" pitchFamily="18" charset="0"/>
                </a:rPr>
                <a:t>Colosenses 3:12-17</a:t>
              </a:r>
              <a:r>
                <a:rPr lang="en-US" sz="3200" b="0">
                  <a:solidFill>
                    <a:schemeClr val="bg1"/>
                  </a:solidFill>
                  <a:cs typeface="Times New Roman" pitchFamily="18" charset="0"/>
                </a:rPr>
                <a:t> </a:t>
              </a:r>
            </a:p>
            <a:p>
              <a:pPr algn="l">
                <a:buFont typeface="Wingdings" pitchFamily="2" charset="2"/>
                <a:buNone/>
              </a:pPr>
              <a:r>
                <a:rPr lang="en-US" sz="3200" b="0">
                  <a:solidFill>
                    <a:schemeClr val="bg1"/>
                  </a:solidFill>
                  <a:cs typeface="Times New Roman" pitchFamily="18" charset="0"/>
                </a:rPr>
                <a:t>   Nuestro amor hacia la gente determina </a:t>
              </a:r>
            </a:p>
            <a:p>
              <a:pPr algn="l">
                <a:buFont typeface="Wingdings" pitchFamily="2" charset="2"/>
                <a:buNone/>
              </a:pPr>
              <a:r>
                <a:rPr lang="en-US" sz="3200" b="0">
                  <a:solidFill>
                    <a:schemeClr val="bg1"/>
                  </a:solidFill>
                  <a:cs typeface="Times New Roman" pitchFamily="18" charset="0"/>
                </a:rPr>
                <a:t>    nuestra eficáz en el ministerio.</a:t>
              </a:r>
              <a:r>
                <a:rPr lang="en-US" sz="3200" b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76807" name="Text Box 4"/>
            <p:cNvSpPr txBox="1">
              <a:spLocks noChangeArrowheads="1"/>
            </p:cNvSpPr>
            <p:nvPr/>
          </p:nvSpPr>
          <p:spPr bwMode="auto">
            <a:xfrm>
              <a:off x="351" y="3342"/>
              <a:ext cx="4662" cy="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buFont typeface="Wingdings" pitchFamily="2" charset="2"/>
                <a:buNone/>
              </a:pPr>
              <a:r>
                <a:rPr lang="en-US" sz="3200">
                  <a:solidFill>
                    <a:srgbClr val="99CCFF"/>
                  </a:solidFill>
                  <a:cs typeface="Times New Roman" pitchFamily="18" charset="0"/>
                </a:rPr>
                <a:t>Gálatas 6:1</a:t>
              </a:r>
              <a:r>
                <a:rPr lang="en-US" sz="3200" b="0">
                  <a:solidFill>
                    <a:schemeClr val="bg1"/>
                  </a:solidFill>
                  <a:cs typeface="Times New Roman" pitchFamily="18" charset="0"/>
                </a:rPr>
                <a:t> </a:t>
              </a:r>
            </a:p>
            <a:p>
              <a:pPr algn="l">
                <a:buFont typeface="Wingdings" pitchFamily="2" charset="2"/>
                <a:buNone/>
              </a:pPr>
              <a:r>
                <a:rPr lang="en-US" sz="3200" b="0">
                  <a:solidFill>
                    <a:schemeClr val="bg1"/>
                  </a:solidFill>
                  <a:cs typeface="Times New Roman" pitchFamily="18" charset="0"/>
                </a:rPr>
                <a:t>   Nuestra humildad determina nuestra eficáz</a:t>
              </a:r>
            </a:p>
            <a:p>
              <a:pPr algn="l">
                <a:buFont typeface="Wingdings" pitchFamily="2" charset="2"/>
                <a:buNone/>
              </a:pPr>
              <a:r>
                <a:rPr lang="en-US" sz="3200" b="0">
                  <a:solidFill>
                    <a:schemeClr val="bg1"/>
                  </a:solidFill>
                  <a:cs typeface="Times New Roman" pitchFamily="18" charset="0"/>
                </a:rPr>
                <a:t>   en el ministerio.</a:t>
              </a:r>
              <a:r>
                <a:rPr lang="en-US" sz="3200" b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219200" y="381000"/>
            <a:ext cx="6691313" cy="2667000"/>
            <a:chOff x="777" y="306"/>
            <a:chExt cx="4215" cy="1680"/>
          </a:xfrm>
        </p:grpSpPr>
        <p:sp>
          <p:nvSpPr>
            <p:cNvPr id="76804" name="AutoShape 9"/>
            <p:cNvSpPr>
              <a:spLocks noChangeArrowheads="1"/>
            </p:cNvSpPr>
            <p:nvPr/>
          </p:nvSpPr>
          <p:spPr bwMode="auto">
            <a:xfrm>
              <a:off x="816" y="306"/>
              <a:ext cx="4176" cy="1680"/>
            </a:xfrm>
            <a:prstGeom prst="wave">
              <a:avLst>
                <a:gd name="adj1" fmla="val 13005"/>
                <a:gd name="adj2" fmla="val 0"/>
              </a:avLst>
            </a:prstGeom>
            <a:gradFill rotWithShape="1">
              <a:gsLst>
                <a:gs pos="0">
                  <a:srgbClr val="00182F"/>
                </a:gs>
                <a:gs pos="50000">
                  <a:srgbClr val="003366"/>
                </a:gs>
                <a:gs pos="100000">
                  <a:srgbClr val="00182F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lstStyle/>
            <a:p>
              <a:endParaRPr lang="es-ES" sz="2000">
                <a:solidFill>
                  <a:schemeClr val="tx1"/>
                </a:solidFill>
              </a:endParaRPr>
            </a:p>
          </p:txBody>
        </p:sp>
        <p:sp>
          <p:nvSpPr>
            <p:cNvPr id="76805" name="Text Box 10"/>
            <p:cNvSpPr txBox="1">
              <a:spLocks noChangeArrowheads="1"/>
            </p:cNvSpPr>
            <p:nvPr/>
          </p:nvSpPr>
          <p:spPr bwMode="auto">
            <a:xfrm>
              <a:off x="777" y="676"/>
              <a:ext cx="3321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7200" i="1">
                  <a:solidFill>
                    <a:schemeClr val="bg1"/>
                  </a:solidFill>
                </a:rPr>
                <a:t>Pasajes Críticos</a:t>
              </a: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260648"/>
            <a:ext cx="7002463" cy="3482975"/>
            <a:chOff x="0" y="136"/>
            <a:chExt cx="4411" cy="2194"/>
          </a:xfrm>
        </p:grpSpPr>
        <p:sp>
          <p:nvSpPr>
            <p:cNvPr id="77829" name="Text Box 3"/>
            <p:cNvSpPr txBox="1">
              <a:spLocks noChangeArrowheads="1"/>
            </p:cNvSpPr>
            <p:nvPr/>
          </p:nvSpPr>
          <p:spPr bwMode="auto">
            <a:xfrm>
              <a:off x="1942" y="136"/>
              <a:ext cx="2149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6000">
                  <a:solidFill>
                    <a:schemeClr val="bg1"/>
                  </a:solidFill>
                </a:rPr>
                <a:t>Propósito:</a:t>
              </a:r>
            </a:p>
          </p:txBody>
        </p:sp>
        <p:sp>
          <p:nvSpPr>
            <p:cNvPr id="77830" name="Text Box 4"/>
            <p:cNvSpPr txBox="1">
              <a:spLocks noChangeArrowheads="1"/>
            </p:cNvSpPr>
            <p:nvPr/>
          </p:nvSpPr>
          <p:spPr bwMode="auto">
            <a:xfrm>
              <a:off x="0" y="1888"/>
              <a:ext cx="441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buFontTx/>
                <a:buChar char="•"/>
              </a:pPr>
              <a:r>
                <a:rPr lang="en-US" sz="4000" dirty="0">
                  <a:solidFill>
                    <a:schemeClr val="bg1"/>
                  </a:solidFill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</a:rPr>
                <a:t>Hacer</a:t>
              </a:r>
              <a:r>
                <a:rPr lang="en-US" sz="4000" dirty="0">
                  <a:solidFill>
                    <a:schemeClr val="bg1"/>
                  </a:solidFill>
                </a:rPr>
                <a:t> el Cristo invisible visible</a:t>
              </a:r>
            </a:p>
          </p:txBody>
        </p:sp>
      </p:grp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0" y="3933056"/>
            <a:ext cx="800735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4000" dirty="0">
                <a:solidFill>
                  <a:srgbClr val="FFFF00"/>
                </a:solidFill>
              </a:rPr>
              <a:t> Dar </a:t>
            </a:r>
            <a:r>
              <a:rPr lang="en-US" sz="4000" dirty="0" err="1">
                <a:solidFill>
                  <a:srgbClr val="FFFF00"/>
                </a:solidFill>
              </a:rPr>
              <a:t>evidencia</a:t>
            </a:r>
            <a:r>
              <a:rPr lang="en-US" sz="4000" dirty="0">
                <a:solidFill>
                  <a:srgbClr val="FFFF00"/>
                </a:solidFill>
              </a:rPr>
              <a:t> de lo </a:t>
            </a:r>
            <a:r>
              <a:rPr lang="en-US" sz="4000" dirty="0" err="1">
                <a:solidFill>
                  <a:srgbClr val="FFFF00"/>
                </a:solidFill>
              </a:rPr>
              <a:t>que</a:t>
            </a:r>
            <a:r>
              <a:rPr lang="en-US" sz="4000" dirty="0">
                <a:solidFill>
                  <a:srgbClr val="FFFF00"/>
                </a:solidFill>
              </a:rPr>
              <a:t> el Se</a:t>
            </a:r>
            <a:r>
              <a:rPr lang="es-CO" sz="4000" dirty="0" err="1">
                <a:solidFill>
                  <a:srgbClr val="FFFF00"/>
                </a:solidFill>
              </a:rPr>
              <a:t>ñor</a:t>
            </a:r>
            <a:endParaRPr lang="es-CO" sz="4000" dirty="0">
              <a:solidFill>
                <a:srgbClr val="FFFF00"/>
              </a:solidFill>
            </a:endParaRPr>
          </a:p>
          <a:p>
            <a:pPr algn="l"/>
            <a:r>
              <a:rPr lang="es-CO" sz="4000" dirty="0">
                <a:solidFill>
                  <a:srgbClr val="FFFF00"/>
                </a:solidFill>
              </a:rPr>
              <a:t>   </a:t>
            </a:r>
            <a:r>
              <a:rPr lang="es-CO" sz="4000" dirty="0" smtClean="0">
                <a:solidFill>
                  <a:srgbClr val="FFFF00"/>
                </a:solidFill>
              </a:rPr>
              <a:t>  puede </a:t>
            </a:r>
            <a:r>
              <a:rPr lang="es-CO" sz="4000" dirty="0">
                <a:solidFill>
                  <a:srgbClr val="FFFF00"/>
                </a:solidFill>
              </a:rPr>
              <a:t>hacer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0" y="4869160"/>
            <a:ext cx="8934451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sz="3600" dirty="0">
              <a:solidFill>
                <a:srgbClr val="FFFF00"/>
              </a:solidFill>
            </a:endParaRPr>
          </a:p>
          <a:p>
            <a:pPr algn="l"/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Goudy Old Style" pitchFamily="18" charset="0"/>
                <a:cs typeface="Times New Roman" pitchFamily="18" charset="0"/>
              </a:rPr>
              <a:t>• </a:t>
            </a:r>
            <a:r>
              <a:rPr lang="en-US" sz="4000" dirty="0" err="1" smtClean="0">
                <a:solidFill>
                  <a:schemeClr val="bg1"/>
                </a:solidFill>
                <a:latin typeface="Goudy Old Style" pitchFamily="18" charset="0"/>
                <a:cs typeface="Times New Roman" pitchFamily="18" charset="0"/>
              </a:rPr>
              <a:t>Mantener</a:t>
            </a:r>
            <a:r>
              <a:rPr lang="en-US" sz="4000" dirty="0" smtClean="0">
                <a:solidFill>
                  <a:schemeClr val="bg1"/>
                </a:solidFill>
                <a:latin typeface="Goudy Old Style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Goudy Old Style" pitchFamily="18" charset="0"/>
                <a:cs typeface="Times New Roman" pitchFamily="18" charset="0"/>
              </a:rPr>
              <a:t>a Cristo en el </a:t>
            </a:r>
            <a:r>
              <a:rPr lang="en-US" sz="4000" dirty="0" err="1">
                <a:solidFill>
                  <a:schemeClr val="bg1"/>
                </a:solidFill>
                <a:latin typeface="Goudy Old Style" pitchFamily="18" charset="0"/>
                <a:cs typeface="Times New Roman" pitchFamily="18" charset="0"/>
              </a:rPr>
              <a:t>centro</a:t>
            </a:r>
            <a:r>
              <a:rPr lang="en-US" sz="4000" dirty="0">
                <a:solidFill>
                  <a:schemeClr val="bg1"/>
                </a:solidFill>
                <a:latin typeface="Goudy Old Style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chemeClr val="bg1"/>
              </a:solidFill>
              <a:latin typeface="Goudy Old Style" pitchFamily="18" charset="0"/>
            </a:endParaRPr>
          </a:p>
          <a:p>
            <a:pPr algn="l"/>
            <a:endParaRPr lang="en-US" sz="3600" dirty="0">
              <a:solidFill>
                <a:srgbClr val="FFFF00"/>
              </a:solidFill>
            </a:endParaRPr>
          </a:p>
          <a:p>
            <a:pPr algn="l"/>
            <a:endParaRPr lang="en-US" sz="3600" dirty="0">
              <a:solidFill>
                <a:srgbClr val="FFFF00"/>
              </a:solidFill>
            </a:endParaRPr>
          </a:p>
          <a:p>
            <a:pPr algn="l"/>
            <a:endParaRPr lang="en-US" sz="3600" dirty="0">
              <a:solidFill>
                <a:srgbClr val="FFFF00"/>
              </a:solidFill>
            </a:endParaRPr>
          </a:p>
          <a:p>
            <a:pPr algn="l"/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12776"/>
            <a:ext cx="6876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Tx/>
              <a:buChar char="•"/>
            </a:pP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Proteger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su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corazón</a:t>
            </a:r>
            <a:r>
              <a:rPr lang="en-US" sz="4000" dirty="0" smtClean="0">
                <a:solidFill>
                  <a:srgbClr val="FFFF00"/>
                </a:solidFill>
              </a:rPr>
              <a:t> de los</a:t>
            </a:r>
          </a:p>
          <a:p>
            <a:pPr algn="l"/>
            <a:r>
              <a:rPr lang="en-US" sz="4000" dirty="0" smtClean="0">
                <a:solidFill>
                  <a:srgbClr val="FFFF00"/>
                </a:solidFill>
              </a:rPr>
              <a:t>     “</a:t>
            </a:r>
            <a:r>
              <a:rPr lang="en-US" sz="4000" dirty="0" err="1" smtClean="0">
                <a:solidFill>
                  <a:srgbClr val="FFFF00"/>
                </a:solidFill>
              </a:rPr>
              <a:t>pecados</a:t>
            </a:r>
            <a:r>
              <a:rPr lang="en-US" sz="4000" dirty="0" smtClean="0">
                <a:solidFill>
                  <a:srgbClr val="FFFF00"/>
                </a:solidFill>
              </a:rPr>
              <a:t>” del </a:t>
            </a:r>
            <a:r>
              <a:rPr lang="en-US" sz="4000" dirty="0" err="1" smtClean="0">
                <a:solidFill>
                  <a:srgbClr val="FFFF00"/>
                </a:solidFill>
              </a:rPr>
              <a:t>ministerio</a:t>
            </a:r>
            <a:endParaRPr lang="en-US" sz="40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 autoUpdateAnimBg="0"/>
      <p:bldP spid="84998" grpId="0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00" name="Oval 8"/>
          <p:cNvSpPr>
            <a:spLocks noChangeArrowheads="1"/>
          </p:cNvSpPr>
          <p:nvPr/>
        </p:nvSpPr>
        <p:spPr bwMode="auto">
          <a:xfrm>
            <a:off x="0" y="0"/>
            <a:ext cx="9144000" cy="6705600"/>
          </a:xfrm>
          <a:prstGeom prst="ellipse">
            <a:avLst/>
          </a:prstGeom>
          <a:gradFill rotWithShape="1">
            <a:gsLst>
              <a:gs pos="0">
                <a:srgbClr val="00182F"/>
              </a:gs>
              <a:gs pos="50000">
                <a:srgbClr val="003366"/>
              </a:gs>
              <a:gs pos="100000">
                <a:srgbClr val="00182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 sz="2400">
              <a:solidFill>
                <a:schemeClr val="tx1"/>
              </a:solidFill>
            </a:endParaRPr>
          </a:p>
        </p:txBody>
      </p:sp>
      <p:sp>
        <p:nvSpPr>
          <p:cNvPr id="78851" name="Text Box 9"/>
          <p:cNvSpPr txBox="1">
            <a:spLocks noChangeArrowheads="1"/>
          </p:cNvSpPr>
          <p:nvPr/>
        </p:nvSpPr>
        <p:spPr bwMode="auto">
          <a:xfrm>
            <a:off x="1282700" y="685800"/>
            <a:ext cx="688498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200">
                <a:solidFill>
                  <a:schemeClr val="bg1"/>
                </a:solidFill>
              </a:rPr>
              <a:t>La Gran Pregunta</a:t>
            </a:r>
          </a:p>
        </p:txBody>
      </p:sp>
      <p:sp>
        <p:nvSpPr>
          <p:cNvPr id="78852" name="Text Box 10"/>
          <p:cNvSpPr txBox="1">
            <a:spLocks noChangeArrowheads="1"/>
          </p:cNvSpPr>
          <p:nvPr/>
        </p:nvSpPr>
        <p:spPr bwMode="auto">
          <a:xfrm>
            <a:off x="3505200" y="838200"/>
            <a:ext cx="208915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0">
                <a:solidFill>
                  <a:srgbClr val="99CCFF"/>
                </a:solidFill>
              </a:rPr>
              <a:t>?</a:t>
            </a:r>
          </a:p>
        </p:txBody>
      </p:sp>
      <p:sp>
        <p:nvSpPr>
          <p:cNvPr id="78853" name="Text Box 11"/>
          <p:cNvSpPr txBox="1">
            <a:spLocks noChangeArrowheads="1"/>
          </p:cNvSpPr>
          <p:nvPr/>
        </p:nvSpPr>
        <p:spPr bwMode="auto">
          <a:xfrm>
            <a:off x="2727325" y="4918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 sz="2400">
              <a:solidFill>
                <a:schemeClr val="tx1"/>
              </a:solidFill>
            </a:endParaRPr>
          </a:p>
        </p:txBody>
      </p:sp>
      <p:sp>
        <p:nvSpPr>
          <p:cNvPr id="78854" name="Text Box 12"/>
          <p:cNvSpPr txBox="1">
            <a:spLocks noChangeArrowheads="1"/>
          </p:cNvSpPr>
          <p:nvPr/>
        </p:nvSpPr>
        <p:spPr bwMode="auto">
          <a:xfrm>
            <a:off x="1441450" y="4603750"/>
            <a:ext cx="63341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0">
                <a:solidFill>
                  <a:schemeClr val="bg1"/>
                </a:solidFill>
              </a:rPr>
              <a:t>¿Estás desarrollando relaciones</a:t>
            </a:r>
          </a:p>
          <a:p>
            <a:r>
              <a:rPr lang="en-US" sz="4000" b="0">
                <a:solidFill>
                  <a:schemeClr val="bg1"/>
                </a:solidFill>
              </a:rPr>
              <a:t>donde la obra de Dios del </a:t>
            </a:r>
          </a:p>
          <a:p>
            <a:r>
              <a:rPr lang="en-US" sz="4000" b="0">
                <a:solidFill>
                  <a:schemeClr val="bg1"/>
                </a:solidFill>
              </a:rPr>
              <a:t>cambio puede florecer?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Oval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ellipse">
            <a:avLst/>
          </a:prstGeom>
          <a:gradFill rotWithShape="1">
            <a:gsLst>
              <a:gs pos="0">
                <a:srgbClr val="003366"/>
              </a:gs>
              <a:gs pos="100000">
                <a:srgbClr val="00182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 sz="2400">
              <a:solidFill>
                <a:schemeClr val="tx1"/>
              </a:solidFill>
            </a:endParaRP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1409700" y="762000"/>
            <a:ext cx="6324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>
                <a:solidFill>
                  <a:srgbClr val="99CCFF"/>
                </a:solidFill>
              </a:rPr>
              <a:t>Capítulo 8</a:t>
            </a:r>
            <a:endParaRPr lang="en-US" sz="4800">
              <a:solidFill>
                <a:srgbClr val="99CCFF"/>
              </a:solidFill>
            </a:endParaRP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488950" y="2816225"/>
            <a:ext cx="808355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0" i="1" dirty="0" err="1">
                <a:solidFill>
                  <a:schemeClr val="bg1"/>
                </a:solidFill>
              </a:rPr>
              <a:t>Amar</a:t>
            </a:r>
            <a:r>
              <a:rPr lang="en-US" sz="5400" b="0" i="1" dirty="0">
                <a:solidFill>
                  <a:schemeClr val="bg1"/>
                </a:solidFill>
              </a:rPr>
              <a:t> 2: </a:t>
            </a:r>
            <a:r>
              <a:rPr lang="en-US" sz="5400" b="0" i="1" dirty="0" err="1" smtClean="0">
                <a:solidFill>
                  <a:schemeClr val="bg1"/>
                </a:solidFill>
              </a:rPr>
              <a:t>Cultivando</a:t>
            </a:r>
            <a:endParaRPr lang="en-US" sz="5400" b="0" i="1" dirty="0">
              <a:solidFill>
                <a:schemeClr val="bg1"/>
              </a:solidFill>
            </a:endParaRPr>
          </a:p>
          <a:p>
            <a:r>
              <a:rPr lang="en-US" sz="5400" b="0" i="1" dirty="0">
                <a:solidFill>
                  <a:schemeClr val="bg1"/>
                </a:solidFill>
              </a:rPr>
              <a:t> </a:t>
            </a:r>
            <a:r>
              <a:rPr lang="en-US" sz="5400" b="0" i="1" dirty="0" err="1">
                <a:solidFill>
                  <a:schemeClr val="bg1"/>
                </a:solidFill>
              </a:rPr>
              <a:t>relaciones</a:t>
            </a:r>
            <a:r>
              <a:rPr lang="en-US" sz="5400" b="0" i="1" dirty="0">
                <a:solidFill>
                  <a:schemeClr val="bg1"/>
                </a:solidFill>
              </a:rPr>
              <a:t> </a:t>
            </a:r>
            <a:r>
              <a:rPr lang="en-US" sz="5400" b="0" i="1" dirty="0" smtClean="0">
                <a:solidFill>
                  <a:schemeClr val="bg1"/>
                </a:solidFill>
              </a:rPr>
              <a:t>con </a:t>
            </a:r>
            <a:r>
              <a:rPr lang="en-US" sz="5400" b="0" i="1" dirty="0" err="1" smtClean="0">
                <a:solidFill>
                  <a:schemeClr val="bg1"/>
                </a:solidFill>
              </a:rPr>
              <a:t>otros</a:t>
            </a:r>
            <a:r>
              <a:rPr lang="en-US" sz="5400" b="0" i="1" dirty="0" smtClean="0">
                <a:solidFill>
                  <a:schemeClr val="bg1"/>
                </a:solidFill>
              </a:rPr>
              <a:t> </a:t>
            </a:r>
            <a:r>
              <a:rPr lang="en-US" sz="5400" b="0" i="1" dirty="0" err="1" smtClean="0">
                <a:solidFill>
                  <a:schemeClr val="bg1"/>
                </a:solidFill>
              </a:rPr>
              <a:t>identificándonos</a:t>
            </a:r>
            <a:r>
              <a:rPr lang="en-US" sz="5400" b="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5400" b="0" i="1" dirty="0" smtClean="0">
                <a:solidFill>
                  <a:schemeClr val="bg1"/>
                </a:solidFill>
              </a:rPr>
              <a:t>con </a:t>
            </a:r>
            <a:r>
              <a:rPr lang="en-US" sz="5400" b="0" i="1" dirty="0" err="1" smtClean="0">
                <a:solidFill>
                  <a:schemeClr val="bg1"/>
                </a:solidFill>
              </a:rPr>
              <a:t>su</a:t>
            </a:r>
            <a:r>
              <a:rPr lang="en-US" sz="5400" b="0" i="1" dirty="0" smtClean="0">
                <a:solidFill>
                  <a:schemeClr val="bg1"/>
                </a:solidFill>
              </a:rPr>
              <a:t> </a:t>
            </a:r>
            <a:r>
              <a:rPr lang="en-US" sz="5400" b="0" i="1" dirty="0" err="1" smtClean="0">
                <a:solidFill>
                  <a:schemeClr val="bg1"/>
                </a:solidFill>
              </a:rPr>
              <a:t>sufrimiento</a:t>
            </a:r>
            <a:r>
              <a:rPr lang="en-US" sz="5400" b="0" i="1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 animBg="1"/>
      <p:bldP spid="96259" grpId="0" autoUpdateAnimBg="0"/>
      <p:bldP spid="96260" grpId="0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 bwMode="auto">
          <a:xfrm>
            <a:off x="1547664" y="620688"/>
            <a:ext cx="4104456" cy="561662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oudy Old Style" charset="0"/>
              </a:rPr>
              <a:t>1.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oudy Old Style" charset="0"/>
              </a:rPr>
              <a:t>ENTRAR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oudy Old Style" charset="0"/>
              </a:rPr>
              <a:t> </a:t>
            </a:r>
          </a:p>
          <a:p>
            <a:pPr marL="457200" marR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solidFill>
                  <a:schemeClr val="bg1"/>
                </a:solidFill>
              </a:rPr>
              <a:t>el </a:t>
            </a:r>
            <a:r>
              <a:rPr lang="en-US" sz="2400" dirty="0" err="1" smtClean="0">
                <a:solidFill>
                  <a:schemeClr val="bg1"/>
                </a:solidFill>
              </a:rPr>
              <a:t>mundo</a:t>
            </a:r>
            <a:r>
              <a:rPr lang="en-US" sz="2400" dirty="0" smtClean="0">
                <a:solidFill>
                  <a:schemeClr val="bg1"/>
                </a:solidFill>
              </a:rPr>
              <a:t> de </a:t>
            </a:r>
          </a:p>
          <a:p>
            <a:pPr marL="457200" marR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solidFill>
                  <a:schemeClr val="bg1"/>
                </a:solidFill>
              </a:rPr>
              <a:t>la persona.</a:t>
            </a:r>
          </a:p>
          <a:p>
            <a:pPr marL="457200" marR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457200" marR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oudy Old Style" charset="0"/>
              </a:rPr>
              <a:t>2.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Goudy Old Style" charset="0"/>
              </a:rPr>
              <a:t> 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Goudy Old Style" charset="0"/>
              </a:rPr>
              <a:t>ENCARNAR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Goudy Old Style" charset="0"/>
              </a:rPr>
              <a:t> </a:t>
            </a:r>
          </a:p>
          <a:p>
            <a:pPr marL="457200" marR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solidFill>
                  <a:schemeClr val="bg1"/>
                </a:solidFill>
              </a:rPr>
              <a:t>el </a:t>
            </a:r>
            <a:r>
              <a:rPr lang="en-US" sz="2400" dirty="0" err="1" smtClean="0">
                <a:solidFill>
                  <a:schemeClr val="bg1"/>
                </a:solidFill>
              </a:rPr>
              <a:t>amor</a:t>
            </a:r>
            <a:r>
              <a:rPr lang="en-US" sz="2400" dirty="0" smtClean="0">
                <a:solidFill>
                  <a:schemeClr val="bg1"/>
                </a:solidFill>
              </a:rPr>
              <a:t> de Cristo.</a:t>
            </a:r>
          </a:p>
          <a:p>
            <a:pPr marL="457200" marR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457200" marR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oudy Old Style" charset="0"/>
              </a:rPr>
              <a:t>3.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Goudy Old Style" charset="0"/>
              </a:rPr>
              <a:t>IDENTIFICARSE</a:t>
            </a:r>
          </a:p>
          <a:p>
            <a:pPr marL="457200" marR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solidFill>
                  <a:schemeClr val="bg1"/>
                </a:solidFill>
              </a:rPr>
              <a:t>con el </a:t>
            </a:r>
            <a:r>
              <a:rPr lang="en-US" sz="2400" dirty="0" err="1" smtClean="0">
                <a:solidFill>
                  <a:schemeClr val="bg1"/>
                </a:solidFill>
              </a:rPr>
              <a:t>sufrimiento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457200" marR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457200" marR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Goudy Old Style" charset="0"/>
              </a:rPr>
              <a:t>4. ACEPTAR </a:t>
            </a:r>
          </a:p>
          <a:p>
            <a:pPr marL="457200" marR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solidFill>
                  <a:schemeClr val="bg1"/>
                </a:solidFill>
              </a:rPr>
              <a:t>con agenda.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oudy Old Style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8276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Una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Relación</a:t>
            </a:r>
            <a:r>
              <a:rPr lang="en-US" sz="3200" dirty="0" smtClean="0">
                <a:solidFill>
                  <a:schemeClr val="bg1"/>
                </a:solidFill>
              </a:rPr>
              <a:t> Ministerial </a:t>
            </a:r>
            <a:r>
              <a:rPr lang="en-US" sz="3200" dirty="0" err="1" smtClean="0">
                <a:solidFill>
                  <a:schemeClr val="bg1"/>
                </a:solidFill>
              </a:rPr>
              <a:t>Amorosa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6093296"/>
            <a:ext cx="22372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4 </a:t>
            </a:r>
            <a:r>
              <a:rPr lang="en-US" sz="3200" dirty="0" err="1" smtClean="0">
                <a:solidFill>
                  <a:schemeClr val="bg1"/>
                </a:solidFill>
              </a:rPr>
              <a:t>Elementos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381000" y="1828800"/>
            <a:ext cx="83820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0">
                <a:solidFill>
                  <a:schemeClr val="bg1"/>
                </a:solidFill>
                <a:cs typeface="Times New Roman" pitchFamily="18" charset="0"/>
              </a:rPr>
              <a:t>¡Anda despacio! </a:t>
            </a:r>
          </a:p>
          <a:p>
            <a:r>
              <a:rPr lang="en-US" sz="4000" b="0">
                <a:solidFill>
                  <a:schemeClr val="bg1"/>
                </a:solidFill>
                <a:cs typeface="Times New Roman" pitchFamily="18" charset="0"/>
              </a:rPr>
              <a:t>El cambio verdadero empieza </a:t>
            </a:r>
          </a:p>
          <a:p>
            <a:r>
              <a:rPr lang="en-US" sz="4000" b="0">
                <a:solidFill>
                  <a:schemeClr val="bg1"/>
                </a:solidFill>
                <a:cs typeface="Times New Roman" pitchFamily="18" charset="0"/>
              </a:rPr>
              <a:t>en el contexto de una relación </a:t>
            </a:r>
          </a:p>
          <a:p>
            <a:r>
              <a:rPr lang="en-US" sz="4000" b="0">
                <a:solidFill>
                  <a:schemeClr val="bg1"/>
                </a:solidFill>
                <a:cs typeface="Times New Roman" pitchFamily="18" charset="0"/>
              </a:rPr>
              <a:t>amorosa mientras identifico con el sufrimiento de las personas y les </a:t>
            </a:r>
          </a:p>
          <a:p>
            <a:r>
              <a:rPr lang="en-US" sz="4000" b="0">
                <a:solidFill>
                  <a:schemeClr val="bg1"/>
                </a:solidFill>
                <a:cs typeface="Times New Roman" pitchFamily="18" charset="0"/>
              </a:rPr>
              <a:t>acepto con una agenda.  </a:t>
            </a:r>
          </a:p>
          <a:p>
            <a:r>
              <a:rPr lang="en-US" sz="4000" b="0">
                <a:solidFill>
                  <a:schemeClr val="bg1"/>
                </a:solidFill>
                <a:cs typeface="Times New Roman" pitchFamily="18" charset="0"/>
              </a:rPr>
              <a:t>Estos no son mutuamente exclusivos.</a:t>
            </a:r>
            <a:endParaRPr lang="en-US" sz="4000" b="0">
              <a:solidFill>
                <a:schemeClr val="bg1"/>
              </a:solidFill>
            </a:endParaRPr>
          </a:p>
        </p:txBody>
      </p:sp>
      <p:sp>
        <p:nvSpPr>
          <p:cNvPr id="80899" name="Text Box 8"/>
          <p:cNvSpPr txBox="1">
            <a:spLocks noChangeArrowheads="1"/>
          </p:cNvSpPr>
          <p:nvPr/>
        </p:nvSpPr>
        <p:spPr bwMode="auto">
          <a:xfrm>
            <a:off x="519113" y="381000"/>
            <a:ext cx="8235950" cy="830263"/>
          </a:xfrm>
          <a:prstGeom prst="rect">
            <a:avLst/>
          </a:prstGeom>
          <a:noFill/>
          <a:ln w="57150" cmpd="thickThin">
            <a:solidFill>
              <a:srgbClr val="99CC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99CCFF"/>
                </a:solidFill>
              </a:rPr>
              <a:t>Punto central del capítulo 8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7" grpId="0" autoUpdateAnimBg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530225" y="1295400"/>
            <a:ext cx="6784975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5400">
                <a:solidFill>
                  <a:schemeClr val="bg1"/>
                </a:solidFill>
              </a:rPr>
              <a:t>3. </a:t>
            </a:r>
            <a:r>
              <a:rPr lang="en-US" sz="5400" i="1">
                <a:solidFill>
                  <a:schemeClr val="bg1"/>
                </a:solidFill>
              </a:rPr>
              <a:t>IDENTIFICARSE con </a:t>
            </a:r>
          </a:p>
          <a:p>
            <a:pPr algn="l"/>
            <a:r>
              <a:rPr lang="en-US" sz="5400" i="1">
                <a:solidFill>
                  <a:schemeClr val="bg1"/>
                </a:solidFill>
              </a:rPr>
              <a:t>	el sufrimiento</a:t>
            </a:r>
            <a:endParaRPr lang="en-US" sz="5400">
              <a:solidFill>
                <a:schemeClr val="bg1"/>
              </a:solidFill>
            </a:endParaRPr>
          </a:p>
          <a:p>
            <a:pPr algn="l"/>
            <a:r>
              <a:rPr lang="en-US" sz="4000">
                <a:solidFill>
                  <a:schemeClr val="bg1"/>
                </a:solidFill>
              </a:rPr>
              <a:t>      (Hebreos 2:10, 11)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371600" y="5257800"/>
            <a:ext cx="52228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600" i="1">
                <a:solidFill>
                  <a:srgbClr val="FFFF00"/>
                </a:solidFill>
              </a:rPr>
              <a:t>Cristo es nuestro hermano </a:t>
            </a:r>
          </a:p>
          <a:p>
            <a:pPr algn="l"/>
            <a:r>
              <a:rPr lang="en-US" sz="3600" i="1">
                <a:solidFill>
                  <a:srgbClr val="FFFF00"/>
                </a:solidFill>
              </a:rPr>
              <a:t>       en el sufrimiento.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autoUpdateAnimBg="0"/>
      <p:bldP spid="86019" grpId="0" autoUpdateAnimBg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 bwMode="auto">
          <a:xfrm>
            <a:off x="2267744" y="1124744"/>
            <a:ext cx="4680520" cy="5184576"/>
          </a:xfrm>
          <a:prstGeom prst="downArrow">
            <a:avLst>
              <a:gd name="adj1" fmla="val 61792"/>
              <a:gd name="adj2" fmla="val 5030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udy Old Style" charset="0"/>
              </a:rPr>
              <a:t> 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udy Old Style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</a:rPr>
              <a:t>Compañeros</a:t>
            </a:r>
            <a:r>
              <a:rPr lang="en-US" sz="4400" dirty="0" smtClean="0">
                <a:solidFill>
                  <a:schemeClr val="bg1"/>
                </a:solidFill>
              </a:rPr>
              <a:t> de </a:t>
            </a:r>
            <a:r>
              <a:rPr lang="en-US" sz="4400" dirty="0" err="1" smtClean="0">
                <a:solidFill>
                  <a:schemeClr val="bg1"/>
                </a:solidFill>
              </a:rPr>
              <a:t>Sufrimiento</a:t>
            </a:r>
            <a:r>
              <a:rPr lang="en-US" sz="4400" dirty="0" smtClean="0">
                <a:solidFill>
                  <a:schemeClr val="bg1"/>
                </a:solidFill>
              </a:rPr>
              <a:t> con Cristo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23246" y="1124744"/>
            <a:ext cx="92672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       </a:t>
            </a:r>
            <a:r>
              <a:rPr lang="en-US" sz="4000" dirty="0" smtClean="0">
                <a:solidFill>
                  <a:srgbClr val="FFFF00"/>
                </a:solidFill>
              </a:rPr>
              <a:t>Cristo</a:t>
            </a:r>
            <a:r>
              <a:rPr lang="en-US" sz="4000" dirty="0" smtClean="0">
                <a:solidFill>
                  <a:schemeClr val="bg1"/>
                </a:solidFill>
              </a:rPr>
              <a:t>			               </a:t>
            </a:r>
            <a:r>
              <a:rPr lang="en-US" sz="4000" dirty="0" err="1" smtClean="0">
                <a:solidFill>
                  <a:srgbClr val="FFFF00"/>
                </a:solidFill>
              </a:rPr>
              <a:t>Creyentes</a:t>
            </a:r>
            <a:endParaRPr lang="en-US" sz="4000" dirty="0" smtClean="0">
              <a:solidFill>
                <a:srgbClr val="FFFF00"/>
              </a:solidFill>
            </a:endParaRPr>
          </a:p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   Perfecto </a:t>
            </a:r>
            <a:r>
              <a:rPr lang="en-US" sz="2400" dirty="0" err="1" smtClean="0">
                <a:solidFill>
                  <a:schemeClr val="bg1"/>
                </a:solidFill>
              </a:rPr>
              <a:t>Hijo</a:t>
            </a:r>
            <a:r>
              <a:rPr lang="en-US" sz="2400" dirty="0" smtClean="0">
                <a:solidFill>
                  <a:schemeClr val="bg1"/>
                </a:solidFill>
              </a:rPr>
              <a:t> de Dios				</a:t>
            </a:r>
            <a:r>
              <a:rPr lang="en-US" sz="2400" dirty="0" err="1" smtClean="0">
                <a:solidFill>
                  <a:schemeClr val="bg1"/>
                </a:solidFill>
              </a:rPr>
              <a:t>Declarados</a:t>
            </a:r>
            <a:r>
              <a:rPr lang="en-US" sz="2400" dirty="0" smtClean="0">
                <a:solidFill>
                  <a:schemeClr val="bg1"/>
                </a:solidFill>
              </a:rPr>
              <a:t> Perfecto </a:t>
            </a:r>
          </a:p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					 	                   en Cristo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1656576"/>
            <a:ext cx="2869568" cy="5201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chemeClr val="tx1"/>
                </a:solidFill>
              </a:rPr>
              <a:t>Hecho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perfecto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a </a:t>
            </a:r>
            <a:r>
              <a:rPr lang="en-US" sz="4400" dirty="0" err="1" smtClean="0">
                <a:solidFill>
                  <a:schemeClr val="tx1"/>
                </a:solidFill>
              </a:rPr>
              <a:t>través</a:t>
            </a:r>
            <a:r>
              <a:rPr lang="en-US" sz="4400" dirty="0" smtClean="0">
                <a:solidFill>
                  <a:schemeClr val="tx1"/>
                </a:solidFill>
              </a:rPr>
              <a:t> de</a:t>
            </a:r>
          </a:p>
          <a:p>
            <a:r>
              <a:rPr lang="en-US" sz="4400" dirty="0" err="1" smtClean="0">
                <a:solidFill>
                  <a:schemeClr val="tx1"/>
                </a:solidFill>
              </a:rPr>
              <a:t>sufrimiento</a:t>
            </a:r>
            <a:endParaRPr lang="en-US" sz="4400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5013176"/>
            <a:ext cx="172784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Demostró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Su </a:t>
            </a:r>
            <a:r>
              <a:rPr lang="en-US" sz="2800" dirty="0" err="1" smtClean="0">
                <a:solidFill>
                  <a:schemeClr val="bg1"/>
                </a:solidFill>
              </a:rPr>
              <a:t>Justicia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El la </a:t>
            </a:r>
            <a:r>
              <a:rPr lang="en-US" sz="2800" dirty="0" err="1" smtClean="0">
                <a:solidFill>
                  <a:schemeClr val="bg1"/>
                </a:solidFill>
              </a:rPr>
              <a:t>tierra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264" y="5085184"/>
            <a:ext cx="146867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Actual</a:t>
            </a:r>
          </a:p>
          <a:p>
            <a:r>
              <a:rPr lang="en-US" sz="2800" dirty="0" err="1" smtClean="0">
                <a:solidFill>
                  <a:schemeClr val="bg1"/>
                </a:solidFill>
              </a:rPr>
              <a:t>Santidad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Personal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Bamboo">
  <a:themeElements>
    <a:clrScheme name="Bamboo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oudy Old Styl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oudy Old Style" charset="0"/>
          </a:defRPr>
        </a:defPPr>
      </a:lstStyle>
    </a:lnDef>
  </a:objectDefaults>
  <a:extraClrSchemeLst>
    <a:extraClrScheme>
      <a:clrScheme name="Bamboo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mboo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11186</TotalTime>
  <Words>4197</Words>
  <Application>Microsoft Office PowerPoint</Application>
  <PresentationFormat>On-screen Show (4:3)</PresentationFormat>
  <Paragraphs>1112</Paragraphs>
  <Slides>157</Slides>
  <Notes>155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157</vt:i4>
      </vt:variant>
    </vt:vector>
  </HeadingPairs>
  <TitlesOfParts>
    <vt:vector size="159" baseType="lpstr">
      <vt:lpstr>Bamboo</vt:lpstr>
      <vt:lpstr>Metro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Capítulo 1</vt:lpstr>
      <vt:lpstr>Para “captar” la noticia tenemos que comprender la historia.</vt:lpstr>
      <vt:lpstr>El ministerio personal, desde una vista bíblica del mundo, tiene  que ver más con</vt:lpstr>
      <vt:lpstr>PERSPECTIVA</vt:lpstr>
      <vt:lpstr>CREACIÓN</vt:lpstr>
      <vt:lpstr>LA CAÍDA</vt:lpstr>
      <vt:lpstr>DIOS EMPIEZA A RECLAMAR SU CREACIÓN</vt:lpstr>
      <vt:lpstr>Ahora, la Mejor de las Noticias</vt:lpstr>
      <vt:lpstr>REDENCIÓN</vt:lpstr>
      <vt:lpstr>Slide 29</vt:lpstr>
      <vt:lpstr>VIVIENDO ENTRE EL “YA”  Y EL “TODAVÍA NO” </vt:lpstr>
      <vt:lpstr>VIVIENDO ENTRE EL “YA”  Y EL “TODAVÍA NO” </vt:lpstr>
      <vt:lpstr>VIVIENDO ENTRE EL “YA” Y EL “TODAVÍA NO” </vt:lpstr>
      <vt:lpstr>Cristo relaciona la buena noticia con un llamado al arrepentimiento.</vt:lpstr>
      <vt:lpstr>VIVIENDO ENTRE EL “YA” Y EL “TODAVÍA NO” </vt:lpstr>
      <vt:lpstr>El Cumplimiento Total de la Obra Redentora de Dios para el Cosmos Entero</vt:lpstr>
      <vt:lpstr>Slide 36</vt:lpstr>
      <vt:lpstr>Slide 37</vt:lpstr>
      <vt:lpstr>Slide 38</vt:lpstr>
      <vt:lpstr>Slide 39</vt:lpstr>
      <vt:lpstr>Capítulo 2</vt:lpstr>
      <vt:lpstr>Punto Central del Capítulo 2</vt:lpstr>
      <vt:lpstr>Dios transforma la vida de las personas, mientras estas llevan Su Palabra a otros.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  <vt:lpstr>Slide 122</vt:lpstr>
      <vt:lpstr>Slide 123</vt:lpstr>
      <vt:lpstr>Slide 124</vt:lpstr>
      <vt:lpstr>Slide 125</vt:lpstr>
      <vt:lpstr>Slide 126</vt:lpstr>
      <vt:lpstr>Slide 127</vt:lpstr>
      <vt:lpstr>Slide 128</vt:lpstr>
      <vt:lpstr>Slide 129</vt:lpstr>
      <vt:lpstr>Slide 130</vt:lpstr>
      <vt:lpstr>Slide 131</vt:lpstr>
      <vt:lpstr>Slide 132</vt:lpstr>
      <vt:lpstr>Slide 133</vt:lpstr>
      <vt:lpstr>Slide 134</vt:lpstr>
      <vt:lpstr>Slide 135</vt:lpstr>
      <vt:lpstr>Slide 136</vt:lpstr>
      <vt:lpstr>Slide 137</vt:lpstr>
      <vt:lpstr>Slide 138</vt:lpstr>
      <vt:lpstr>Slide 139</vt:lpstr>
      <vt:lpstr>Slide 140</vt:lpstr>
      <vt:lpstr>Slide 141</vt:lpstr>
      <vt:lpstr>Slide 142</vt:lpstr>
      <vt:lpstr>Slide 143</vt:lpstr>
      <vt:lpstr>Slide 144</vt:lpstr>
      <vt:lpstr>Slide 145</vt:lpstr>
      <vt:lpstr>Slide 146</vt:lpstr>
      <vt:lpstr>Slide 147</vt:lpstr>
      <vt:lpstr>Slide 148</vt:lpstr>
      <vt:lpstr>Slide 149</vt:lpstr>
      <vt:lpstr>Slide 150</vt:lpstr>
      <vt:lpstr>Slide 151</vt:lpstr>
      <vt:lpstr>Slide 152</vt:lpstr>
      <vt:lpstr>Slide 153</vt:lpstr>
      <vt:lpstr>Slide 154</vt:lpstr>
      <vt:lpstr>Slide 155</vt:lpstr>
      <vt:lpstr>Slide 156</vt:lpstr>
      <vt:lpstr>Slide 157</vt:lpstr>
    </vt:vector>
  </TitlesOfParts>
  <Company>Dell Computer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caminiti</dc:creator>
  <cp:lastModifiedBy>MARCO</cp:lastModifiedBy>
  <cp:revision>912</cp:revision>
  <dcterms:created xsi:type="dcterms:W3CDTF">2011-09-02T14:42:05Z</dcterms:created>
  <dcterms:modified xsi:type="dcterms:W3CDTF">2013-06-01T22:00:52Z</dcterms:modified>
</cp:coreProperties>
</file>